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42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4BB5AED-47F3-452F-95CE-F632BB738106}" type="datetimeFigureOut">
              <a:rPr lang="en-US" smtClean="0"/>
              <a:pPr/>
              <a:t>6/10/2024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6.	University Leadership through Committee System as a correlate to effective University 	 	Management </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A917A0A-2CDD-4710-9EB5-8CDCD1264592}" type="slidenum">
              <a:rPr lang="en-US" smtClean="0"/>
              <a:pPr/>
              <a:t>‹#›</a:t>
            </a:fld>
            <a:endParaRPr lang="en-US"/>
          </a:p>
        </p:txBody>
      </p:sp>
    </p:spTree>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09E05C-09C9-43D6-98DF-E0D5BCFD5284}" type="datetimeFigureOut">
              <a:rPr lang="en-US" smtClean="0"/>
              <a:pPr/>
              <a:t>6/10/2024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6.	University Leadership through Committee System as a correlate to effective University 	 	Management </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A0FBB0-8758-4A11-99FF-2FF9F76F98A3}" type="slidenum">
              <a:rPr lang="en-US" smtClean="0"/>
              <a:pPr/>
              <a:t>‹#›</a:t>
            </a:fld>
            <a:endParaRPr lang="en-US"/>
          </a:p>
        </p:txBody>
      </p:sp>
    </p:spTree>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5" name="Footer Placeholder 4"/>
          <p:cNvSpPr>
            <a:spLocks noGrp="1"/>
          </p:cNvSpPr>
          <p:nvPr>
            <p:ph type="ftr" sz="quarter" idx="10"/>
          </p:nvPr>
        </p:nvSpPr>
        <p:spPr/>
        <p:txBody>
          <a:bodyPr/>
          <a:lstStyle/>
          <a:p>
            <a:r>
              <a:rPr lang="en-US" smtClean="0"/>
              <a:t>6.	University Leadership through Committee System as a correlate to effective University 	 	Management </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6.	University Leadership through Committee System as a correlate to effective University 	 	Management </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smtClean="0"/>
              <a:t>6.	University Leadership through Committee System as a correlate to effective University 	 	Management </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Footer Placeholder 3"/>
          <p:cNvSpPr>
            <a:spLocks noGrp="1"/>
          </p:cNvSpPr>
          <p:nvPr>
            <p:ph type="ftr" sz="quarter" idx="10"/>
          </p:nvPr>
        </p:nvSpPr>
        <p:spPr/>
        <p:txBody>
          <a:bodyPr/>
          <a:lstStyle/>
          <a:p>
            <a:r>
              <a:rPr lang="en-US" smtClean="0"/>
              <a:t>6.	University Leadership through Committee System as a correlate to effective University 	 	Management </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EDB7B965-0207-4C3E-9567-9926161CC73D}" type="datetimeFigureOut">
              <a:rPr lang="en-US" smtClean="0"/>
              <a:pPr/>
              <a:t>6/10/2024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BD13D35F-EA91-471B-BBB5-ECEF3A3C798E}" type="slidenum">
              <a:rPr lang="en-US" smtClean="0"/>
              <a:pPr/>
              <a:t>‹#›</a:t>
            </a:fld>
            <a:endParaRPr lang="en-US"/>
          </a:p>
        </p:txBody>
      </p:sp>
    </p:spTree>
  </p:cSld>
  <p:clrMapOvr>
    <a:masterClrMapping/>
  </p:clrMapOvr>
  <p:transition advClick="0" advTm="300000">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DB7B965-0207-4C3E-9567-9926161CC73D}" type="datetimeFigureOut">
              <a:rPr lang="en-US" smtClean="0"/>
              <a:pPr/>
              <a:t>6/10/2024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D13D35F-EA91-471B-BBB5-ECEF3A3C798E}" type="slidenum">
              <a:rPr lang="en-US" smtClean="0"/>
              <a:pPr/>
              <a:t>‹#›</a:t>
            </a:fld>
            <a:endParaRPr lang="en-US"/>
          </a:p>
        </p:txBody>
      </p:sp>
    </p:spTree>
  </p:cSld>
  <p:clrMapOvr>
    <a:masterClrMapping/>
  </p:clrMapOvr>
  <p:transition advClick="0" advTm="300000">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DB7B965-0207-4C3E-9567-9926161CC73D}" type="datetimeFigureOut">
              <a:rPr lang="en-US" smtClean="0"/>
              <a:pPr/>
              <a:t>6/10/2024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D13D35F-EA91-471B-BBB5-ECEF3A3C798E}" type="slidenum">
              <a:rPr lang="en-US" smtClean="0"/>
              <a:pPr/>
              <a:t>‹#›</a:t>
            </a:fld>
            <a:endParaRPr lang="en-US"/>
          </a:p>
        </p:txBody>
      </p:sp>
    </p:spTree>
  </p:cSld>
  <p:clrMapOvr>
    <a:masterClrMapping/>
  </p:clrMapOvr>
  <p:transition advClick="0" advTm="300000">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DB7B965-0207-4C3E-9567-9926161CC73D}" type="datetimeFigureOut">
              <a:rPr lang="en-US" smtClean="0"/>
              <a:pPr/>
              <a:t>6/10/2024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D13D35F-EA91-471B-BBB5-ECEF3A3C798E}" type="slidenum">
              <a:rPr lang="en-US" smtClean="0"/>
              <a:pPr/>
              <a:t>‹#›</a:t>
            </a:fld>
            <a:endParaRPr lang="en-US"/>
          </a:p>
        </p:txBody>
      </p:sp>
    </p:spTree>
  </p:cSld>
  <p:clrMapOvr>
    <a:masterClrMapping/>
  </p:clrMapOvr>
  <p:transition advClick="0" advTm="300000">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DB7B965-0207-4C3E-9567-9926161CC73D}" type="datetimeFigureOut">
              <a:rPr lang="en-US" smtClean="0"/>
              <a:pPr/>
              <a:t>6/10/2024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D13D35F-EA91-471B-BBB5-ECEF3A3C798E}" type="slidenum">
              <a:rPr lang="en-US" smtClean="0"/>
              <a:pPr/>
              <a:t>‹#›</a:t>
            </a:fld>
            <a:endParaRPr lang="en-US"/>
          </a:p>
        </p:txBody>
      </p:sp>
    </p:spTree>
  </p:cSld>
  <p:clrMapOvr>
    <a:masterClrMapping/>
  </p:clrMapOvr>
  <p:transition advClick="0" advTm="300000">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DB7B965-0207-4C3E-9567-9926161CC73D}" type="datetimeFigureOut">
              <a:rPr lang="en-US" smtClean="0"/>
              <a:pPr/>
              <a:t>6/10/2024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D13D35F-EA91-471B-BBB5-ECEF3A3C798E}" type="slidenum">
              <a:rPr lang="en-US" smtClean="0"/>
              <a:pPr/>
              <a:t>‹#›</a:t>
            </a:fld>
            <a:endParaRPr lang="en-US"/>
          </a:p>
        </p:txBody>
      </p:sp>
    </p:spTree>
  </p:cSld>
  <p:clrMapOvr>
    <a:masterClrMapping/>
  </p:clrMapOvr>
  <p:transition advClick="0" advTm="300000">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DB7B965-0207-4C3E-9567-9926161CC73D}" type="datetimeFigureOut">
              <a:rPr lang="en-US" smtClean="0"/>
              <a:pPr/>
              <a:t>6/10/2024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D13D35F-EA91-471B-BBB5-ECEF3A3C798E}" type="slidenum">
              <a:rPr lang="en-US" smtClean="0"/>
              <a:pPr/>
              <a:t>‹#›</a:t>
            </a:fld>
            <a:endParaRPr lang="en-US"/>
          </a:p>
        </p:txBody>
      </p:sp>
    </p:spTree>
  </p:cSld>
  <p:clrMapOvr>
    <a:masterClrMapping/>
  </p:clrMapOvr>
  <p:transition advClick="0" advTm="300000">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DB7B965-0207-4C3E-9567-9926161CC73D}" type="datetimeFigureOut">
              <a:rPr lang="en-US" smtClean="0"/>
              <a:pPr/>
              <a:t>6/10/2024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D13D35F-EA91-471B-BBB5-ECEF3A3C798E}" type="slidenum">
              <a:rPr lang="en-US" smtClean="0"/>
              <a:pPr/>
              <a:t>‹#›</a:t>
            </a:fld>
            <a:endParaRPr lang="en-US"/>
          </a:p>
        </p:txBody>
      </p:sp>
    </p:spTree>
  </p:cSld>
  <p:clrMapOvr>
    <a:masterClrMapping/>
  </p:clrMapOvr>
  <p:transition advClick="0" advTm="300000">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EDB7B965-0207-4C3E-9567-9926161CC73D}" type="datetimeFigureOut">
              <a:rPr lang="en-US" smtClean="0"/>
              <a:pPr/>
              <a:t>6/10/2024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D13D35F-EA91-471B-BBB5-ECEF3A3C798E}" type="slidenum">
              <a:rPr lang="en-US" smtClean="0"/>
              <a:pPr/>
              <a:t>‹#›</a:t>
            </a:fld>
            <a:endParaRPr lang="en-US"/>
          </a:p>
        </p:txBody>
      </p:sp>
    </p:spTree>
  </p:cSld>
  <p:clrMapOvr>
    <a:masterClrMapping/>
  </p:clrMapOvr>
  <p:transition advClick="0" advTm="300000">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DB7B965-0207-4C3E-9567-9926161CC73D}" type="datetimeFigureOut">
              <a:rPr lang="en-US" smtClean="0"/>
              <a:pPr/>
              <a:t>6/10/2024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D13D35F-EA91-471B-BBB5-ECEF3A3C798E}" type="slidenum">
              <a:rPr lang="en-US" smtClean="0"/>
              <a:pPr/>
              <a:t>‹#›</a:t>
            </a:fld>
            <a:endParaRPr lang="en-US"/>
          </a:p>
        </p:txBody>
      </p:sp>
    </p:spTree>
  </p:cSld>
  <p:clrMapOvr>
    <a:masterClrMapping/>
  </p:clrMapOvr>
  <p:transition advClick="0" advTm="300000">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DB7B965-0207-4C3E-9567-9926161CC73D}" type="datetimeFigureOut">
              <a:rPr lang="en-US" smtClean="0"/>
              <a:pPr/>
              <a:t>6/10/2024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D13D35F-EA91-471B-BBB5-ECEF3A3C798E}"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transition advClick="0" advTm="300000">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EDB7B965-0207-4C3E-9567-9926161CC73D}" type="datetimeFigureOut">
              <a:rPr lang="en-US" smtClean="0"/>
              <a:pPr/>
              <a:t>6/10/2024</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D13D35F-EA91-471B-BBB5-ECEF3A3C798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ransition advClick="0" advTm="300000">
    <p:wedge/>
  </p:transition>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04801"/>
            <a:ext cx="7772400" cy="1295399"/>
          </a:xfrm>
        </p:spPr>
        <p:txBody>
          <a:bodyPr>
            <a:normAutofit/>
          </a:bodyPr>
          <a:lstStyle/>
          <a:p>
            <a:r>
              <a:rPr lang="en-US" sz="2500" dirty="0">
                <a:solidFill>
                  <a:srgbClr val="FF0000"/>
                </a:solidFill>
                <a:effectLst/>
                <a:latin typeface="Times New Roman" pitchFamily="18" charset="0"/>
                <a:cs typeface="Times New Roman" pitchFamily="18" charset="0"/>
              </a:rPr>
              <a:t>THE ROLE OF THE SECRETARY IN EFFECTIVE MANAGEMENT OF MEETINGS</a:t>
            </a:r>
          </a:p>
        </p:txBody>
      </p:sp>
      <p:sp>
        <p:nvSpPr>
          <p:cNvPr id="5" name="TextBox 4"/>
          <p:cNvSpPr txBox="1"/>
          <p:nvPr/>
        </p:nvSpPr>
        <p:spPr>
          <a:xfrm>
            <a:off x="5715000" y="1752600"/>
            <a:ext cx="3048000" cy="1600438"/>
          </a:xfrm>
          <a:prstGeom prst="rect">
            <a:avLst/>
          </a:prstGeom>
          <a:noFill/>
        </p:spPr>
        <p:txBody>
          <a:bodyPr wrap="square" rtlCol="0">
            <a:spAutoFit/>
          </a:bodyPr>
          <a:lstStyle/>
          <a:p>
            <a:pPr algn="just"/>
            <a:r>
              <a:rPr lang="en-US" sz="1400" dirty="0" smtClean="0">
                <a:latin typeface="Times New Roman" pitchFamily="18" charset="0"/>
                <a:cs typeface="Times New Roman" pitchFamily="18" charset="0"/>
              </a:rPr>
              <a:t>BY: YETUNDE OGUNLEWE</a:t>
            </a:r>
          </a:p>
          <a:p>
            <a:r>
              <a:rPr lang="en-US" sz="1400" dirty="0" smtClean="0">
                <a:latin typeface="Times New Roman" pitchFamily="18" charset="0"/>
                <a:cs typeface="Times New Roman" pitchFamily="18" charset="0"/>
              </a:rPr>
              <a:t>LAWYER, ADMINISTRATOR, DIRECTOR, DIRECTORATE OF PROPERTY MANAGEMENT, DEVELOPMENT AND INVESTMENT.</a:t>
            </a:r>
          </a:p>
          <a:p>
            <a:pPr algn="just"/>
            <a:endParaRPr lang="en-US" sz="1400" dirty="0">
              <a:latin typeface="Times New Roman" pitchFamily="18" charset="0"/>
              <a:cs typeface="Times New Roman" pitchFamily="18" charset="0"/>
            </a:endParaRPr>
          </a:p>
        </p:txBody>
      </p:sp>
      <p:sp>
        <p:nvSpPr>
          <p:cNvPr id="6" name="TextBox 5"/>
          <p:cNvSpPr txBox="1"/>
          <p:nvPr/>
        </p:nvSpPr>
        <p:spPr>
          <a:xfrm>
            <a:off x="5715000" y="3048000"/>
            <a:ext cx="2971800" cy="523220"/>
          </a:xfrm>
          <a:prstGeom prst="rect">
            <a:avLst/>
          </a:prstGeom>
          <a:noFill/>
        </p:spPr>
        <p:txBody>
          <a:bodyPr wrap="square" rtlCol="0">
            <a:spAutoFit/>
          </a:bodyPr>
          <a:lstStyle/>
          <a:p>
            <a:r>
              <a:rPr lang="en-US" sz="1400" dirty="0" smtClean="0">
                <a:latin typeface="Times New Roman" pitchFamily="18" charset="0"/>
                <a:cs typeface="Times New Roman" pitchFamily="18" charset="0"/>
              </a:rPr>
              <a:t>UNIVERSITY OF LAGOS, AKOKA, YABA, LAGOS</a:t>
            </a:r>
          </a:p>
        </p:txBody>
      </p:sp>
      <p:sp>
        <p:nvSpPr>
          <p:cNvPr id="7" name="TextBox 6"/>
          <p:cNvSpPr txBox="1"/>
          <p:nvPr/>
        </p:nvSpPr>
        <p:spPr>
          <a:xfrm>
            <a:off x="3200400" y="5257800"/>
            <a:ext cx="2971800" cy="307777"/>
          </a:xfrm>
          <a:prstGeom prst="rect">
            <a:avLst/>
          </a:prstGeom>
          <a:noFill/>
        </p:spPr>
        <p:txBody>
          <a:bodyPr wrap="square" rtlCol="0">
            <a:spAutoFit/>
          </a:bodyPr>
          <a:lstStyle/>
          <a:p>
            <a:pPr algn="ctr"/>
            <a:r>
              <a:rPr lang="en-US" sz="1400" dirty="0" smtClean="0">
                <a:latin typeface="Times New Roman" pitchFamily="18" charset="0"/>
                <a:cs typeface="Times New Roman" pitchFamily="18" charset="0"/>
              </a:rPr>
              <a:t>WEDNESDAY JUNE 26 2024</a:t>
            </a:r>
            <a:endParaRPr lang="en-US" sz="1400" dirty="0">
              <a:latin typeface="Times New Roman" pitchFamily="18" charset="0"/>
              <a:cs typeface="Times New Roman" pitchFamily="18" charset="0"/>
            </a:endParaRPr>
          </a:p>
        </p:txBody>
      </p:sp>
    </p:spTree>
  </p:cSld>
  <p:clrMapOvr>
    <a:masterClrMapping/>
  </p:clrMapOvr>
  <p:transition advClick="0" advTm="300000">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762000" y="762000"/>
            <a:ext cx="7772400" cy="2667000"/>
          </a:xfrm>
          <a:prstGeom prst="rect">
            <a:avLst/>
          </a:prstGeom>
        </p:spPr>
        <p:txBody>
          <a:bodyPr>
            <a:noAutofit/>
          </a:bodyPr>
          <a:lstStyle/>
          <a:p>
            <a:r>
              <a:rPr lang="en-US" sz="1400" dirty="0">
                <a:latin typeface="Times New Roman" pitchFamily="18" charset="0"/>
                <a:cs typeface="Times New Roman" pitchFamily="18" charset="0"/>
              </a:rPr>
              <a:t> </a:t>
            </a:r>
          </a:p>
          <a:p>
            <a:r>
              <a:rPr lang="en-US" sz="1400" b="1" u="sng" dirty="0">
                <a:latin typeface="Times New Roman" pitchFamily="18" charset="0"/>
                <a:cs typeface="Times New Roman" pitchFamily="18" charset="0"/>
              </a:rPr>
              <a:t>Organization of Meetings</a:t>
            </a:r>
            <a:r>
              <a:rPr lang="en-US" sz="1400" dirty="0">
                <a:latin typeface="Times New Roman" pitchFamily="18" charset="0"/>
                <a:cs typeface="Times New Roman" pitchFamily="18" charset="0"/>
              </a:rPr>
              <a:t> </a:t>
            </a:r>
            <a:endParaRPr lang="en-US" sz="1400" dirty="0" smtClean="0">
              <a:latin typeface="Times New Roman" pitchFamily="18" charset="0"/>
              <a:cs typeface="Times New Roman" pitchFamily="18" charset="0"/>
            </a:endParaRPr>
          </a:p>
          <a:p>
            <a:endParaRPr lang="en-US" sz="1400" dirty="0">
              <a:latin typeface="Times New Roman" pitchFamily="18" charset="0"/>
              <a:cs typeface="Times New Roman" pitchFamily="18" charset="0"/>
            </a:endParaRPr>
          </a:p>
          <a:p>
            <a:r>
              <a:rPr lang="en-US" sz="1400" b="1" u="sng" dirty="0">
                <a:latin typeface="Times New Roman" pitchFamily="18" charset="0"/>
                <a:cs typeface="Times New Roman" pitchFamily="18" charset="0"/>
              </a:rPr>
              <a:t>Seating Arrangements/Protocol:</a:t>
            </a:r>
            <a:endParaRPr lang="en-US" sz="1400" dirty="0">
              <a:latin typeface="Times New Roman" pitchFamily="18" charset="0"/>
              <a:cs typeface="Times New Roman" pitchFamily="18" charset="0"/>
            </a:endParaRPr>
          </a:p>
          <a:p>
            <a:r>
              <a:rPr lang="en-US" sz="1400" dirty="0">
                <a:latin typeface="Times New Roman" pitchFamily="18" charset="0"/>
                <a:cs typeface="Times New Roman" pitchFamily="18" charset="0"/>
              </a:rPr>
              <a:t>The Chairman seats at the Head of the table with the Secretary Sitting right next to him</a:t>
            </a:r>
            <a:r>
              <a:rPr lang="en-US" sz="1400" dirty="0" smtClean="0">
                <a:latin typeface="Times New Roman" pitchFamily="18" charset="0"/>
                <a:cs typeface="Times New Roman" pitchFamily="18" charset="0"/>
              </a:rPr>
              <a:t>.</a:t>
            </a:r>
          </a:p>
          <a:p>
            <a:endParaRPr lang="en-US" sz="1400" dirty="0">
              <a:latin typeface="Times New Roman" pitchFamily="18" charset="0"/>
              <a:cs typeface="Times New Roman" pitchFamily="18" charset="0"/>
            </a:endParaRPr>
          </a:p>
          <a:p>
            <a:r>
              <a:rPr lang="en-US" sz="1400" b="1" u="sng" dirty="0">
                <a:latin typeface="Times New Roman" pitchFamily="18" charset="0"/>
                <a:cs typeface="Times New Roman" pitchFamily="18" charset="0"/>
              </a:rPr>
              <a:t>Attendance</a:t>
            </a:r>
            <a:endParaRPr lang="en-US" sz="1400" dirty="0">
              <a:latin typeface="Times New Roman" pitchFamily="18" charset="0"/>
              <a:cs typeface="Times New Roman" pitchFamily="18" charset="0"/>
            </a:endParaRPr>
          </a:p>
          <a:p>
            <a:r>
              <a:rPr lang="en-US" sz="1400" dirty="0">
                <a:latin typeface="Times New Roman" pitchFamily="18" charset="0"/>
                <a:cs typeface="Times New Roman" pitchFamily="18" charset="0"/>
              </a:rPr>
              <a:t>The Attendance Register must be signed by each member of the </a:t>
            </a:r>
            <a:r>
              <a:rPr lang="en-US" sz="1400" dirty="0" smtClean="0">
                <a:latin typeface="Times New Roman" pitchFamily="18" charset="0"/>
                <a:cs typeface="Times New Roman" pitchFamily="18" charset="0"/>
              </a:rPr>
              <a:t>committee </a:t>
            </a:r>
            <a:r>
              <a:rPr lang="en-US" sz="1400" dirty="0">
                <a:latin typeface="Times New Roman" pitchFamily="18" charset="0"/>
                <a:cs typeface="Times New Roman" pitchFamily="18" charset="0"/>
              </a:rPr>
              <a:t>as it forms part of the record of proceedings.  Indicate Full names, Department, Designation, email addresses, Phone Numbers, Column for Signature</a:t>
            </a:r>
            <a:r>
              <a:rPr lang="en-US" sz="1400" dirty="0" smtClean="0">
                <a:latin typeface="Times New Roman" pitchFamily="18" charset="0"/>
                <a:cs typeface="Times New Roman" pitchFamily="18" charset="0"/>
              </a:rPr>
              <a:t>.</a:t>
            </a:r>
          </a:p>
          <a:p>
            <a:endParaRPr lang="en-US" sz="1400" dirty="0">
              <a:latin typeface="Times New Roman" pitchFamily="18" charset="0"/>
              <a:cs typeface="Times New Roman" pitchFamily="18" charset="0"/>
            </a:endParaRPr>
          </a:p>
          <a:p>
            <a:r>
              <a:rPr lang="en-US" sz="1400" b="1" u="sng" dirty="0">
                <a:latin typeface="Times New Roman" pitchFamily="18" charset="0"/>
                <a:cs typeface="Times New Roman" pitchFamily="18" charset="0"/>
              </a:rPr>
              <a:t>Quorum</a:t>
            </a:r>
            <a:r>
              <a:rPr lang="en-US" sz="1400" baseline="30000" dirty="0">
                <a:latin typeface="Times New Roman" pitchFamily="18" charset="0"/>
                <a:cs typeface="Times New Roman" pitchFamily="18" charset="0"/>
              </a:rPr>
              <a:t> 16</a:t>
            </a:r>
          </a:p>
          <a:p>
            <a:r>
              <a:rPr lang="en-US" sz="1400" dirty="0">
                <a:latin typeface="Times New Roman" pitchFamily="18" charset="0"/>
                <a:cs typeface="Times New Roman" pitchFamily="18" charset="0"/>
              </a:rPr>
              <a:t>If a quorum has not been formed, then the meeting has not been properly.</a:t>
            </a:r>
          </a:p>
          <a:p>
            <a:endParaRPr lang="en-US" sz="1400" baseline="30000" dirty="0" smtClean="0">
              <a:latin typeface="Times New Roman" pitchFamily="18" charset="0"/>
              <a:cs typeface="Times New Roman" pitchFamily="18" charset="0"/>
            </a:endParaRPr>
          </a:p>
        </p:txBody>
      </p:sp>
      <p:sp>
        <p:nvSpPr>
          <p:cNvPr id="4" name="Footer Placeholder 4"/>
          <p:cNvSpPr>
            <a:spLocks noGrp="1"/>
          </p:cNvSpPr>
          <p:nvPr>
            <p:ph type="ftr" sz="quarter" idx="11"/>
          </p:nvPr>
        </p:nvSpPr>
        <p:spPr>
          <a:xfrm>
            <a:off x="1143000" y="3352800"/>
            <a:ext cx="7696200" cy="2971800"/>
          </a:xfrm>
        </p:spPr>
        <p:txBody>
          <a:bodyPr/>
          <a:lstStyle/>
          <a:p>
            <a:r>
              <a:rPr lang="en-US" baseline="30000" dirty="0" smtClean="0">
                <a:solidFill>
                  <a:schemeClr val="tx1"/>
                </a:solidFill>
                <a:latin typeface="Times New Roman" pitchFamily="18" charset="0"/>
                <a:cs typeface="Times New Roman" pitchFamily="18" charset="0"/>
              </a:rPr>
              <a:t>15.</a:t>
            </a:r>
            <a:r>
              <a:rPr lang="en-US" dirty="0" smtClean="0">
                <a:solidFill>
                  <a:schemeClr val="tx1"/>
                </a:solidFill>
                <a:latin typeface="Times New Roman" pitchFamily="18" charset="0"/>
                <a:cs typeface="Times New Roman" pitchFamily="18" charset="0"/>
              </a:rPr>
              <a:t> University of Lagos Standing Orders/Convention.</a:t>
            </a:r>
          </a:p>
          <a:p>
            <a:r>
              <a:rPr lang="en-US" baseline="30000" dirty="0" smtClean="0">
                <a:solidFill>
                  <a:schemeClr val="tx1"/>
                </a:solidFill>
                <a:latin typeface="Times New Roman" pitchFamily="18" charset="0"/>
                <a:cs typeface="Times New Roman" pitchFamily="18" charset="0"/>
              </a:rPr>
              <a:t>16.</a:t>
            </a:r>
            <a:r>
              <a:rPr lang="en-US" dirty="0" smtClean="0">
                <a:solidFill>
                  <a:schemeClr val="tx1"/>
                </a:solidFill>
                <a:latin typeface="Times New Roman" pitchFamily="18" charset="0"/>
                <a:cs typeface="Times New Roman" pitchFamily="18" charset="0"/>
              </a:rPr>
              <a:t> S 24 of the University of  Lagos Act </a:t>
            </a:r>
            <a:r>
              <a:rPr lang="en-US" dirty="0" err="1" smtClean="0">
                <a:solidFill>
                  <a:schemeClr val="tx1"/>
                </a:solidFill>
                <a:latin typeface="Times New Roman" pitchFamily="18" charset="0"/>
                <a:cs typeface="Times New Roman" pitchFamily="18" charset="0"/>
              </a:rPr>
              <a:t>Supress</a:t>
            </a:r>
            <a:r>
              <a:rPr lang="en-US" dirty="0" smtClean="0">
                <a:solidFill>
                  <a:schemeClr val="tx1"/>
                </a:solidFill>
                <a:latin typeface="Times New Roman" pitchFamily="18" charset="0"/>
                <a:cs typeface="Times New Roman" pitchFamily="18" charset="0"/>
              </a:rPr>
              <a:t> constituted and decisions taken invalid</a:t>
            </a:r>
          </a:p>
          <a:p>
            <a:r>
              <a:rPr lang="en-US" dirty="0" smtClean="0">
                <a:solidFill>
                  <a:schemeClr val="tx1"/>
                </a:solidFill>
                <a:latin typeface="Times New Roman" pitchFamily="18" charset="0"/>
                <a:cs typeface="Times New Roman" pitchFamily="18" charset="0"/>
              </a:rPr>
              <a:t>It is usually 1/3rd : One third of the Committee members:</a:t>
            </a:r>
          </a:p>
          <a:p>
            <a:endParaRPr lang="en-US" dirty="0" smtClean="0">
              <a:solidFill>
                <a:schemeClr val="tx1"/>
              </a:solidFill>
              <a:latin typeface="Times New Roman" pitchFamily="18" charset="0"/>
              <a:cs typeface="Times New Roman" pitchFamily="18" charset="0"/>
            </a:endParaRPr>
          </a:p>
          <a:p>
            <a:r>
              <a:rPr lang="en-US" dirty="0" smtClean="0">
                <a:solidFill>
                  <a:schemeClr val="tx1"/>
                </a:solidFill>
                <a:latin typeface="Times New Roman" pitchFamily="18" charset="0"/>
                <a:cs typeface="Times New Roman" pitchFamily="18" charset="0"/>
              </a:rPr>
              <a:t>- </a:t>
            </a:r>
            <a:r>
              <a:rPr lang="en-US" b="1" u="sng" dirty="0" smtClean="0">
                <a:solidFill>
                  <a:schemeClr val="tx1"/>
                </a:solidFill>
                <a:latin typeface="Times New Roman" pitchFamily="18" charset="0"/>
                <a:cs typeface="Times New Roman" pitchFamily="18" charset="0"/>
              </a:rPr>
              <a:t>Distribution of Papers</a:t>
            </a:r>
            <a:endParaRPr lang="en-US" dirty="0" smtClean="0">
              <a:solidFill>
                <a:schemeClr val="tx1"/>
              </a:solidFill>
              <a:latin typeface="Times New Roman" pitchFamily="18" charset="0"/>
              <a:cs typeface="Times New Roman" pitchFamily="18" charset="0"/>
            </a:endParaRPr>
          </a:p>
          <a:p>
            <a:r>
              <a:rPr lang="en-US" dirty="0" smtClean="0">
                <a:solidFill>
                  <a:schemeClr val="tx1"/>
                </a:solidFill>
                <a:latin typeface="Times New Roman" pitchFamily="18" charset="0"/>
                <a:cs typeface="Times New Roman" pitchFamily="18" charset="0"/>
              </a:rPr>
              <a:t>Papers/documents must be sent ahead of meetings.  Sufficient notice must be given'</a:t>
            </a:r>
          </a:p>
          <a:p>
            <a:pPr lvl="0"/>
            <a:r>
              <a:rPr lang="en-US" dirty="0" smtClean="0">
                <a:solidFill>
                  <a:schemeClr val="tx1"/>
                </a:solidFill>
                <a:latin typeface="Times New Roman" pitchFamily="18" charset="0"/>
                <a:cs typeface="Times New Roman" pitchFamily="18" charset="0"/>
              </a:rPr>
              <a:t>Make use of electronic distribution of documents through official email</a:t>
            </a:r>
          </a:p>
          <a:p>
            <a:pPr lvl="0"/>
            <a:r>
              <a:rPr lang="en-US" dirty="0" smtClean="0">
                <a:solidFill>
                  <a:schemeClr val="tx1"/>
                </a:solidFill>
                <a:latin typeface="Times New Roman" pitchFamily="18" charset="0"/>
                <a:cs typeface="Times New Roman" pitchFamily="18" charset="0"/>
              </a:rPr>
              <a:t>Social Media and Physical copies.</a:t>
            </a:r>
          </a:p>
          <a:p>
            <a:endParaRPr lang="en-US" dirty="0" smtClean="0">
              <a:solidFill>
                <a:schemeClr val="tx1"/>
              </a:solidFill>
              <a:latin typeface="Times New Roman" pitchFamily="18" charset="0"/>
              <a:cs typeface="Times New Roman" pitchFamily="18" charset="0"/>
            </a:endParaRPr>
          </a:p>
          <a:p>
            <a:r>
              <a:rPr lang="en-US" baseline="30000" dirty="0" smtClean="0">
                <a:solidFill>
                  <a:schemeClr val="tx1"/>
                </a:solidFill>
                <a:latin typeface="Times New Roman" pitchFamily="18" charset="0"/>
                <a:cs typeface="Times New Roman" pitchFamily="18" charset="0"/>
              </a:rPr>
              <a:t>17.</a:t>
            </a:r>
            <a:r>
              <a:rPr lang="en-US" dirty="0" smtClean="0">
                <a:solidFill>
                  <a:schemeClr val="tx1"/>
                </a:solidFill>
                <a:latin typeface="Times New Roman" pitchFamily="18" charset="0"/>
                <a:cs typeface="Times New Roman" pitchFamily="18" charset="0"/>
              </a:rPr>
              <a:t>  S.84 of the Evidence Act.</a:t>
            </a:r>
          </a:p>
          <a:p>
            <a:r>
              <a:rPr lang="en-US" dirty="0" smtClean="0">
                <a:solidFill>
                  <a:schemeClr val="tx1"/>
                </a:solidFill>
                <a:latin typeface="Times New Roman" pitchFamily="18" charset="0"/>
                <a:cs typeface="Times New Roman" pitchFamily="18" charset="0"/>
              </a:rPr>
              <a:t> </a:t>
            </a:r>
            <a:endParaRPr lang="en-US" dirty="0">
              <a:solidFill>
                <a:schemeClr val="tx1"/>
              </a:solidFill>
              <a:latin typeface="Times New Roman" pitchFamily="18" charset="0"/>
              <a:cs typeface="Times New Roman" pitchFamily="18" charset="0"/>
            </a:endParaRPr>
          </a:p>
        </p:txBody>
      </p:sp>
      <p:cxnSp>
        <p:nvCxnSpPr>
          <p:cNvPr id="5" name="Straight Connector 4"/>
          <p:cNvCxnSpPr/>
          <p:nvPr/>
        </p:nvCxnSpPr>
        <p:spPr>
          <a:xfrm>
            <a:off x="1143000" y="4570412"/>
            <a:ext cx="7620000" cy="1588"/>
          </a:xfrm>
          <a:prstGeom prst="line">
            <a:avLst/>
          </a:prstGeom>
          <a:ln w="3175"/>
        </p:spPr>
        <p:style>
          <a:lnRef idx="1">
            <a:schemeClr val="dk1"/>
          </a:lnRef>
          <a:fillRef idx="0">
            <a:schemeClr val="dk1"/>
          </a:fillRef>
          <a:effectRef idx="0">
            <a:schemeClr val="dk1"/>
          </a:effectRef>
          <a:fontRef idx="minor">
            <a:schemeClr val="tx1"/>
          </a:fontRef>
        </p:style>
      </p:cxnSp>
    </p:spTree>
  </p:cSld>
  <p:clrMapOvr>
    <a:masterClrMapping/>
  </p:clrMapOvr>
  <p:transition advClick="0" advTm="300000">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0" y="609600"/>
            <a:ext cx="7772400" cy="1362075"/>
          </a:xfrm>
          <a:prstGeom prst="rect">
            <a:avLst/>
          </a:prstGeom>
        </p:spPr>
        <p:txBody>
          <a:bodyPr>
            <a:noAutofit/>
          </a:bodyPr>
          <a:lstStyle/>
          <a:p>
            <a:r>
              <a:rPr lang="en-US" sz="1400" b="1" u="sng" dirty="0">
                <a:latin typeface="Times New Roman" pitchFamily="18" charset="0"/>
                <a:cs typeface="Times New Roman" pitchFamily="18" charset="0"/>
              </a:rPr>
              <a:t>Qualities of a Secretary</a:t>
            </a:r>
            <a:endParaRPr lang="en-US" sz="1400" dirty="0">
              <a:latin typeface="Times New Roman" pitchFamily="18" charset="0"/>
              <a:cs typeface="Times New Roman" pitchFamily="18" charset="0"/>
            </a:endParaRPr>
          </a:p>
          <a:p>
            <a:r>
              <a:rPr lang="en-US" sz="1400" dirty="0">
                <a:latin typeface="Times New Roman" pitchFamily="18" charset="0"/>
                <a:cs typeface="Times New Roman" pitchFamily="18" charset="0"/>
              </a:rPr>
              <a:t>1.	Good Command of English</a:t>
            </a:r>
          </a:p>
          <a:p>
            <a:r>
              <a:rPr lang="en-US" sz="1400" dirty="0">
                <a:latin typeface="Times New Roman" pitchFamily="18" charset="0"/>
                <a:cs typeface="Times New Roman" pitchFamily="18" charset="0"/>
              </a:rPr>
              <a:t>2.	ICT</a:t>
            </a:r>
          </a:p>
          <a:p>
            <a:r>
              <a:rPr lang="en-US" sz="1400" dirty="0">
                <a:latin typeface="Times New Roman" pitchFamily="18" charset="0"/>
                <a:cs typeface="Times New Roman" pitchFamily="18" charset="0"/>
              </a:rPr>
              <a:t>3.	Must be a Voracious reader </a:t>
            </a:r>
          </a:p>
          <a:p>
            <a:r>
              <a:rPr lang="en-US" sz="1400" dirty="0">
                <a:latin typeface="Times New Roman" pitchFamily="18" charset="0"/>
                <a:cs typeface="Times New Roman" pitchFamily="18" charset="0"/>
              </a:rPr>
              <a:t>4.	Must be clam</a:t>
            </a:r>
          </a:p>
          <a:p>
            <a:r>
              <a:rPr lang="en-US" sz="1400" dirty="0">
                <a:latin typeface="Times New Roman" pitchFamily="18" charset="0"/>
                <a:cs typeface="Times New Roman" pitchFamily="18" charset="0"/>
              </a:rPr>
              <a:t>5.	Must be impartial</a:t>
            </a:r>
          </a:p>
          <a:p>
            <a:r>
              <a:rPr lang="en-US" sz="1400" dirty="0">
                <a:latin typeface="Times New Roman" pitchFamily="18" charset="0"/>
                <a:cs typeface="Times New Roman" pitchFamily="18" charset="0"/>
              </a:rPr>
              <a:t>6.	Must project Professionalism</a:t>
            </a:r>
          </a:p>
          <a:p>
            <a:r>
              <a:rPr lang="en-US" sz="1400" dirty="0">
                <a:latin typeface="Times New Roman" pitchFamily="18" charset="0"/>
                <a:cs typeface="Times New Roman" pitchFamily="18" charset="0"/>
              </a:rPr>
              <a:t>7.	Must be emotionally intelligent</a:t>
            </a:r>
          </a:p>
          <a:p>
            <a:r>
              <a:rPr lang="en-US" sz="1400" dirty="0">
                <a:latin typeface="Times New Roman" pitchFamily="18" charset="0"/>
                <a:cs typeface="Times New Roman" pitchFamily="18" charset="0"/>
              </a:rPr>
              <a:t>8.	Must be able to get along with people</a:t>
            </a:r>
          </a:p>
          <a:p>
            <a:r>
              <a:rPr lang="en-US" sz="1400" dirty="0">
                <a:latin typeface="Times New Roman" pitchFamily="18" charset="0"/>
                <a:cs typeface="Times New Roman" pitchFamily="18" charset="0"/>
              </a:rPr>
              <a:t>  </a:t>
            </a:r>
          </a:p>
          <a:p>
            <a:r>
              <a:rPr lang="en-US" sz="1400" dirty="0">
                <a:latin typeface="Times New Roman" pitchFamily="18" charset="0"/>
                <a:cs typeface="Times New Roman" pitchFamily="18" charset="0"/>
              </a:rPr>
              <a:t> </a:t>
            </a:r>
          </a:p>
          <a:p>
            <a:r>
              <a:rPr lang="en-US" sz="1400" dirty="0">
                <a:latin typeface="Times New Roman" pitchFamily="18" charset="0"/>
                <a:cs typeface="Times New Roman" pitchFamily="18" charset="0"/>
              </a:rPr>
              <a:t> </a:t>
            </a:r>
          </a:p>
        </p:txBody>
      </p:sp>
    </p:spTree>
  </p:cSld>
  <p:clrMapOvr>
    <a:masterClrMapping/>
  </p:clrMapOvr>
  <p:transition advClick="0" advTm="300000">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3571875"/>
          </a:xfrm>
        </p:spPr>
        <p:txBody>
          <a:bodyPr>
            <a:noAutofit/>
          </a:bodyPr>
          <a:lstStyle/>
          <a:p>
            <a:pPr lvl="0"/>
            <a:r>
              <a:rPr lang="en-US" sz="1400" dirty="0">
                <a:solidFill>
                  <a:schemeClr val="tx1"/>
                </a:solidFill>
                <a:latin typeface="Times New Roman" pitchFamily="18" charset="0"/>
                <a:cs typeface="Times New Roman" pitchFamily="18" charset="0"/>
              </a:rPr>
              <a:t>NOT JUST TAKING MINUTES </a:t>
            </a:r>
            <a:r>
              <a:rPr lang="en-US" sz="1400" baseline="30000" dirty="0" smtClean="0">
                <a:solidFill>
                  <a:schemeClr val="tx1"/>
                </a:solidFill>
                <a:latin typeface="Times New Roman" pitchFamily="18" charset="0"/>
                <a:cs typeface="Times New Roman" pitchFamily="18" charset="0"/>
              </a:rPr>
              <a:t>1</a:t>
            </a:r>
            <a:r>
              <a:rPr lang="en-US" sz="1400" dirty="0" smtClean="0">
                <a:solidFill>
                  <a:schemeClr val="tx1"/>
                </a:solidFill>
                <a:latin typeface="Times New Roman" pitchFamily="18" charset="0"/>
                <a:cs typeface="Times New Roman" pitchFamily="18" charset="0"/>
              </a:rPr>
              <a:t/>
            </a:r>
            <a:br>
              <a:rPr lang="en-US" sz="1400" dirty="0" smtClean="0">
                <a:solidFill>
                  <a:schemeClr val="tx1"/>
                </a:solidFill>
                <a:latin typeface="Times New Roman" pitchFamily="18" charset="0"/>
                <a:cs typeface="Times New Roman" pitchFamily="18" charset="0"/>
              </a:rPr>
            </a:br>
            <a:r>
              <a:rPr lang="en-US" sz="1400" dirty="0" smtClean="0">
                <a:solidFill>
                  <a:schemeClr val="tx1"/>
                </a:solidFill>
                <a:latin typeface="Times New Roman" pitchFamily="18" charset="0"/>
                <a:cs typeface="Times New Roman" pitchFamily="18" charset="0"/>
              </a:rPr>
              <a:t> </a:t>
            </a:r>
            <a:br>
              <a:rPr lang="en-US" sz="1400" dirty="0" smtClean="0">
                <a:solidFill>
                  <a:schemeClr val="tx1"/>
                </a:solidFill>
                <a:latin typeface="Times New Roman" pitchFamily="18" charset="0"/>
                <a:cs typeface="Times New Roman" pitchFamily="18" charset="0"/>
              </a:rPr>
            </a:br>
            <a:r>
              <a:rPr lang="en-US" sz="1400" dirty="0" smtClean="0">
                <a:solidFill>
                  <a:schemeClr val="tx1"/>
                </a:solidFill>
                <a:latin typeface="Times New Roman" pitchFamily="18" charset="0"/>
                <a:cs typeface="Times New Roman" pitchFamily="18" charset="0"/>
              </a:rPr>
              <a:t>THE </a:t>
            </a:r>
            <a:r>
              <a:rPr lang="en-US" sz="1400" dirty="0">
                <a:solidFill>
                  <a:schemeClr val="tx1"/>
                </a:solidFill>
                <a:latin typeface="Times New Roman" pitchFamily="18" charset="0"/>
                <a:cs typeface="Times New Roman" pitchFamily="18" charset="0"/>
              </a:rPr>
              <a:t>SECRETARY IS THE MOST IMPORTANT ROLE IN ANY COMMITTEE </a:t>
            </a:r>
            <a:r>
              <a:rPr lang="en-US" sz="1400" baseline="30000" dirty="0">
                <a:solidFill>
                  <a:schemeClr val="tx1"/>
                </a:solidFill>
                <a:latin typeface="Times New Roman" pitchFamily="18" charset="0"/>
                <a:cs typeface="Times New Roman" pitchFamily="18" charset="0"/>
              </a:rPr>
              <a:t>2</a:t>
            </a:r>
            <a:r>
              <a:rPr lang="en-US" sz="1400" dirty="0">
                <a:solidFill>
                  <a:schemeClr val="tx1"/>
                </a:solidFill>
                <a:latin typeface="Times New Roman" pitchFamily="18" charset="0"/>
                <a:cs typeface="Times New Roman" pitchFamily="18" charset="0"/>
              </a:rPr>
              <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	Having knowledge about the remit (i.e. the work of the committee) </a:t>
            </a:r>
            <a:r>
              <a:rPr lang="en-US" sz="1400" baseline="30000" dirty="0">
                <a:solidFill>
                  <a:schemeClr val="tx1"/>
                </a:solidFill>
                <a:latin typeface="Times New Roman" pitchFamily="18" charset="0"/>
                <a:cs typeface="Times New Roman" pitchFamily="18" charset="0"/>
              </a:rPr>
              <a:t>3</a:t>
            </a:r>
            <a:r>
              <a:rPr lang="en-US" sz="1400" dirty="0">
                <a:solidFill>
                  <a:schemeClr val="tx1"/>
                </a:solidFill>
                <a:latin typeface="Times New Roman" pitchFamily="18" charset="0"/>
                <a:cs typeface="Times New Roman" pitchFamily="18" charset="0"/>
              </a:rPr>
              <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	Preparation of papers for the Committee</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	Implementation of the decisions of the Committee</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	Administration of the </a:t>
            </a:r>
            <a:r>
              <a:rPr lang="en-US" sz="1400" dirty="0" smtClean="0">
                <a:solidFill>
                  <a:schemeClr val="tx1"/>
                </a:solidFill>
                <a:latin typeface="Times New Roman" pitchFamily="18" charset="0"/>
                <a:cs typeface="Times New Roman" pitchFamily="18" charset="0"/>
              </a:rPr>
              <a:t>meetings</a:t>
            </a:r>
            <a:br>
              <a:rPr lang="en-US" sz="1400" dirty="0" smtClean="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
            </a:r>
            <a:br>
              <a:rPr lang="en-US" sz="1400" dirty="0">
                <a:solidFill>
                  <a:schemeClr val="tx1"/>
                </a:solidFill>
                <a:latin typeface="Times New Roman" pitchFamily="18" charset="0"/>
                <a:cs typeface="Times New Roman" pitchFamily="18" charset="0"/>
              </a:rPr>
            </a:br>
            <a:r>
              <a:rPr lang="en-US" sz="1400" u="sng" dirty="0">
                <a:solidFill>
                  <a:schemeClr val="tx1"/>
                </a:solidFill>
                <a:latin typeface="Times New Roman" pitchFamily="18" charset="0"/>
                <a:cs typeface="Times New Roman" pitchFamily="18" charset="0"/>
              </a:rPr>
              <a:t>SUMMARY /KEY POINTS</a:t>
            </a:r>
            <a:r>
              <a:rPr lang="en-US" sz="1400" dirty="0">
                <a:solidFill>
                  <a:schemeClr val="tx1"/>
                </a:solidFill>
                <a:latin typeface="Times New Roman" pitchFamily="18" charset="0"/>
                <a:cs typeface="Times New Roman" pitchFamily="18" charset="0"/>
              </a:rPr>
              <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It is an active role, not a passive role</a:t>
            </a:r>
            <a:br>
              <a:rPr lang="en-US" sz="1400" dirty="0">
                <a:solidFill>
                  <a:schemeClr val="tx1"/>
                </a:solidFill>
                <a:latin typeface="Times New Roman" pitchFamily="18" charset="0"/>
                <a:cs typeface="Times New Roman" pitchFamily="18" charset="0"/>
              </a:rPr>
            </a:br>
            <a:r>
              <a:rPr lang="en-US" sz="1400" dirty="0" smtClean="0">
                <a:solidFill>
                  <a:schemeClr val="tx1"/>
                </a:solidFill>
                <a:latin typeface="Times New Roman" pitchFamily="18" charset="0"/>
                <a:cs typeface="Times New Roman" pitchFamily="18" charset="0"/>
              </a:rPr>
              <a:t/>
            </a:r>
            <a:br>
              <a:rPr lang="en-US" sz="1400" dirty="0" smtClean="0">
                <a:solidFill>
                  <a:schemeClr val="tx1"/>
                </a:solidFill>
                <a:latin typeface="Times New Roman" pitchFamily="18" charset="0"/>
                <a:cs typeface="Times New Roman" pitchFamily="18" charset="0"/>
              </a:rPr>
            </a:br>
            <a:r>
              <a:rPr lang="en-US" sz="1400" dirty="0" smtClean="0">
                <a:solidFill>
                  <a:schemeClr val="tx1"/>
                </a:solidFill>
                <a:latin typeface="Times New Roman" pitchFamily="18" charset="0"/>
                <a:cs typeface="Times New Roman" pitchFamily="18" charset="0"/>
              </a:rPr>
              <a:t> </a:t>
            </a:r>
            <a:endParaRPr lang="en-US" sz="1400" dirty="0">
              <a:solidFill>
                <a:schemeClr val="tx1"/>
              </a:solidFill>
              <a:latin typeface="Times New Roman" pitchFamily="18" charset="0"/>
              <a:cs typeface="Times New Roman" pitchFamily="18" charset="0"/>
            </a:endParaRPr>
          </a:p>
        </p:txBody>
      </p:sp>
      <p:sp>
        <p:nvSpPr>
          <p:cNvPr id="4" name="Footer Placeholder 3"/>
          <p:cNvSpPr>
            <a:spLocks noGrp="1"/>
          </p:cNvSpPr>
          <p:nvPr>
            <p:ph type="ftr" sz="quarter" idx="11"/>
          </p:nvPr>
        </p:nvSpPr>
        <p:spPr>
          <a:xfrm>
            <a:off x="1295400" y="5562600"/>
            <a:ext cx="7543800" cy="990600"/>
          </a:xfrm>
        </p:spPr>
        <p:txBody>
          <a:bodyPr/>
          <a:lstStyle/>
          <a:p>
            <a:r>
              <a:rPr lang="en-US" dirty="0" smtClean="0">
                <a:solidFill>
                  <a:schemeClr val="tx1"/>
                </a:solidFill>
                <a:latin typeface="Times New Roman" pitchFamily="18" charset="0"/>
                <a:cs typeface="Times New Roman" pitchFamily="18" charset="0"/>
              </a:rPr>
              <a:t>	</a:t>
            </a:r>
            <a:r>
              <a:rPr lang="en-US" baseline="30000" dirty="0" smtClean="0">
                <a:solidFill>
                  <a:schemeClr val="tx1"/>
                </a:solidFill>
                <a:latin typeface="Times New Roman" pitchFamily="18" charset="0"/>
                <a:cs typeface="Times New Roman" pitchFamily="18" charset="0"/>
              </a:rPr>
              <a:t>1</a:t>
            </a:r>
            <a:r>
              <a:rPr lang="en-US" dirty="0" smtClean="0">
                <a:solidFill>
                  <a:schemeClr val="tx1"/>
                </a:solidFill>
                <a:latin typeface="Times New Roman" pitchFamily="18" charset="0"/>
                <a:cs typeface="Times New Roman" pitchFamily="18" charset="0"/>
              </a:rPr>
              <a:t> http/www.soas.ac.uk/admin/government/standing order</a:t>
            </a:r>
            <a:br>
              <a:rPr lang="en-US" dirty="0" smtClean="0">
                <a:solidFill>
                  <a:schemeClr val="tx1"/>
                </a:solidFill>
                <a:latin typeface="Times New Roman" pitchFamily="18" charset="0"/>
                <a:cs typeface="Times New Roman" pitchFamily="18" charset="0"/>
              </a:rPr>
            </a:br>
            <a:r>
              <a:rPr lang="en-US" dirty="0" smtClean="0">
                <a:solidFill>
                  <a:schemeClr val="tx1"/>
                </a:solidFill>
                <a:latin typeface="Times New Roman" pitchFamily="18" charset="0"/>
                <a:cs typeface="Times New Roman" pitchFamily="18" charset="0"/>
              </a:rPr>
              <a:t>	</a:t>
            </a:r>
            <a:r>
              <a:rPr lang="en-US" baseline="30000" dirty="0" smtClean="0">
                <a:solidFill>
                  <a:schemeClr val="tx1"/>
                </a:solidFill>
                <a:latin typeface="Times New Roman" pitchFamily="18" charset="0"/>
                <a:cs typeface="Times New Roman" pitchFamily="18" charset="0"/>
              </a:rPr>
              <a:t>2</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Shackleton</a:t>
            </a:r>
            <a:r>
              <a:rPr lang="en-US" dirty="0" smtClean="0">
                <a:solidFill>
                  <a:schemeClr val="tx1"/>
                </a:solidFill>
                <a:latin typeface="Times New Roman" pitchFamily="18" charset="0"/>
                <a:cs typeface="Times New Roman" pitchFamily="18" charset="0"/>
              </a:rPr>
              <a:t> on The Law and Practice of Meeting.  Sweet and Maxwell</a:t>
            </a:r>
            <a:br>
              <a:rPr lang="en-US" dirty="0" smtClean="0">
                <a:solidFill>
                  <a:schemeClr val="tx1"/>
                </a:solidFill>
                <a:latin typeface="Times New Roman" pitchFamily="18" charset="0"/>
                <a:cs typeface="Times New Roman" pitchFamily="18" charset="0"/>
              </a:rPr>
            </a:br>
            <a:r>
              <a:rPr lang="en-US" dirty="0" smtClean="0">
                <a:solidFill>
                  <a:schemeClr val="tx1"/>
                </a:solidFill>
                <a:latin typeface="Times New Roman" pitchFamily="18" charset="0"/>
                <a:cs typeface="Times New Roman" pitchFamily="18" charset="0"/>
              </a:rPr>
              <a:t>	</a:t>
            </a:r>
            <a:r>
              <a:rPr lang="en-US" baseline="30000" dirty="0" smtClean="0">
                <a:solidFill>
                  <a:schemeClr val="tx1"/>
                </a:solidFill>
                <a:latin typeface="Times New Roman" pitchFamily="18" charset="0"/>
                <a:cs typeface="Times New Roman" pitchFamily="18" charset="0"/>
              </a:rPr>
              <a:t>3 </a:t>
            </a:r>
            <a:r>
              <a:rPr lang="en-US" dirty="0" smtClean="0">
                <a:solidFill>
                  <a:schemeClr val="tx1"/>
                </a:solidFill>
                <a:latin typeface="Times New Roman" pitchFamily="18" charset="0"/>
                <a:cs typeface="Times New Roman" pitchFamily="18" charset="0"/>
              </a:rPr>
              <a:t>The role of Secretary as Committee of Nigeria University System by </a:t>
            </a:r>
            <a:r>
              <a:rPr lang="en-US" dirty="0" err="1" smtClean="0">
                <a:solidFill>
                  <a:schemeClr val="tx1"/>
                </a:solidFill>
                <a:latin typeface="Times New Roman" pitchFamily="18" charset="0"/>
                <a:cs typeface="Times New Roman" pitchFamily="18" charset="0"/>
              </a:rPr>
              <a:t>Jadesola</a:t>
            </a:r>
            <a:r>
              <a:rPr lang="en-US" dirty="0" smtClean="0">
                <a:solidFill>
                  <a:schemeClr val="tx1"/>
                </a:solidFill>
                <a:latin typeface="Times New Roman" pitchFamily="18" charset="0"/>
                <a:cs typeface="Times New Roman" pitchFamily="18" charset="0"/>
              </a:rPr>
              <a:t> E.T. 	  	    	</a:t>
            </a:r>
            <a:r>
              <a:rPr lang="en-US" dirty="0" err="1" smtClean="0">
                <a:solidFill>
                  <a:schemeClr val="tx1"/>
                </a:solidFill>
                <a:latin typeface="Times New Roman" pitchFamily="18" charset="0"/>
                <a:cs typeface="Times New Roman" pitchFamily="18" charset="0"/>
              </a:rPr>
              <a:t>Babatola</a:t>
            </a:r>
            <a:r>
              <a:rPr lang="en-US" dirty="0" smtClean="0">
                <a:solidFill>
                  <a:schemeClr val="tx1"/>
                </a:solidFill>
                <a:latin typeface="Times New Roman" pitchFamily="18" charset="0"/>
                <a:cs typeface="Times New Roman" pitchFamily="18" charset="0"/>
              </a:rPr>
              <a:t>, Ph.D.  Academia.edu</a:t>
            </a:r>
            <a:br>
              <a:rPr lang="en-US" dirty="0" smtClean="0">
                <a:solidFill>
                  <a:schemeClr val="tx1"/>
                </a:solidFill>
                <a:latin typeface="Times New Roman" pitchFamily="18" charset="0"/>
                <a:cs typeface="Times New Roman" pitchFamily="18" charset="0"/>
              </a:rPr>
            </a:br>
            <a:r>
              <a:rPr lang="en-US" dirty="0" smtClean="0">
                <a:solidFill>
                  <a:schemeClr val="tx1"/>
                </a:solidFill>
                <a:latin typeface="Times New Roman" pitchFamily="18" charset="0"/>
                <a:cs typeface="Times New Roman" pitchFamily="18" charset="0"/>
              </a:rPr>
              <a:t> </a:t>
            </a:r>
            <a:br>
              <a:rPr lang="en-US" dirty="0" smtClean="0">
                <a:solidFill>
                  <a:schemeClr val="tx1"/>
                </a:solidFill>
                <a:latin typeface="Times New Roman" pitchFamily="18" charset="0"/>
                <a:cs typeface="Times New Roman" pitchFamily="18" charset="0"/>
              </a:rPr>
            </a:br>
            <a:r>
              <a:rPr lang="en-US" dirty="0" smtClean="0">
                <a:solidFill>
                  <a:schemeClr val="tx1"/>
                </a:solidFill>
                <a:latin typeface="Times New Roman" pitchFamily="18" charset="0"/>
                <a:cs typeface="Times New Roman" pitchFamily="18" charset="0"/>
              </a:rPr>
              <a:t> </a:t>
            </a:r>
            <a:endParaRPr lang="en-US" dirty="0">
              <a:solidFill>
                <a:schemeClr val="tx1"/>
              </a:solidFill>
              <a:latin typeface="Times New Roman" pitchFamily="18" charset="0"/>
              <a:cs typeface="Times New Roman" pitchFamily="18" charset="0"/>
            </a:endParaRPr>
          </a:p>
        </p:txBody>
      </p:sp>
      <p:cxnSp>
        <p:nvCxnSpPr>
          <p:cNvPr id="7" name="Straight Connector 6"/>
          <p:cNvCxnSpPr/>
          <p:nvPr/>
        </p:nvCxnSpPr>
        <p:spPr>
          <a:xfrm>
            <a:off x="1143000" y="5562600"/>
            <a:ext cx="7620000" cy="1588"/>
          </a:xfrm>
          <a:prstGeom prst="line">
            <a:avLst/>
          </a:prstGeom>
          <a:ln w="3175"/>
        </p:spPr>
        <p:style>
          <a:lnRef idx="1">
            <a:schemeClr val="dk1"/>
          </a:lnRef>
          <a:fillRef idx="0">
            <a:schemeClr val="dk1"/>
          </a:fillRef>
          <a:effectRef idx="0">
            <a:schemeClr val="dk1"/>
          </a:effectRef>
          <a:fontRef idx="minor">
            <a:schemeClr val="tx1"/>
          </a:fontRef>
        </p:style>
      </p:cxnSp>
    </p:spTree>
  </p:cSld>
  <p:clrMapOvr>
    <a:masterClrMapping/>
  </p:clrMapOvr>
  <p:transition advClick="0" advTm="300000">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143000"/>
            <a:ext cx="7772400" cy="2133600"/>
          </a:xfrm>
        </p:spPr>
        <p:txBody>
          <a:bodyPr>
            <a:noAutofit/>
          </a:bodyPr>
          <a:lstStyle/>
          <a:p>
            <a:r>
              <a:rPr lang="en-US" sz="1400" dirty="0">
                <a:solidFill>
                  <a:schemeClr val="tx1"/>
                </a:solidFill>
                <a:latin typeface="Times New Roman" pitchFamily="18" charset="0"/>
                <a:cs typeface="Times New Roman" pitchFamily="18" charset="0"/>
              </a:rPr>
              <a:t> </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THE RAISON D' ETRE OF THE COMMITTEE SYSTEM</a:t>
            </a:r>
            <a:br>
              <a:rPr lang="en-US" sz="1400" dirty="0">
                <a:solidFill>
                  <a:schemeClr val="tx1"/>
                </a:solidFill>
                <a:latin typeface="Times New Roman" pitchFamily="18" charset="0"/>
                <a:cs typeface="Times New Roman" pitchFamily="18" charset="0"/>
              </a:rPr>
            </a:br>
            <a:r>
              <a:rPr lang="en-US" sz="1400" dirty="0" smtClean="0">
                <a:solidFill>
                  <a:schemeClr val="tx1"/>
                </a:solidFill>
                <a:latin typeface="Times New Roman" pitchFamily="18" charset="0"/>
                <a:cs typeface="Times New Roman" pitchFamily="18" charset="0"/>
              </a:rPr>
              <a:t/>
            </a:r>
            <a:br>
              <a:rPr lang="en-US" sz="1400" dirty="0" smtClean="0">
                <a:solidFill>
                  <a:schemeClr val="tx1"/>
                </a:solidFill>
                <a:latin typeface="Times New Roman" pitchFamily="18" charset="0"/>
                <a:cs typeface="Times New Roman" pitchFamily="18" charset="0"/>
              </a:rPr>
            </a:br>
            <a:r>
              <a:rPr lang="en-US" sz="1400" dirty="0" smtClean="0">
                <a:solidFill>
                  <a:schemeClr val="tx1"/>
                </a:solidFill>
                <a:latin typeface="Times New Roman" pitchFamily="18" charset="0"/>
                <a:cs typeface="Times New Roman" pitchFamily="18" charset="0"/>
              </a:rPr>
              <a:t>The </a:t>
            </a:r>
            <a:r>
              <a:rPr lang="en-US" sz="1400" dirty="0">
                <a:solidFill>
                  <a:schemeClr val="tx1"/>
                </a:solidFill>
                <a:latin typeface="Times New Roman" pitchFamily="18" charset="0"/>
                <a:cs typeface="Times New Roman" pitchFamily="18" charset="0"/>
              </a:rPr>
              <a:t>Basis, the justification, the legal standing of Committees </a:t>
            </a:r>
            <a:r>
              <a:rPr lang="en-US" sz="1400" baseline="30000" dirty="0">
                <a:solidFill>
                  <a:schemeClr val="tx1"/>
                </a:solidFill>
                <a:latin typeface="Times New Roman" pitchFamily="18" charset="0"/>
                <a:cs typeface="Times New Roman" pitchFamily="18" charset="0"/>
              </a:rPr>
              <a:t>4</a:t>
            </a:r>
            <a:r>
              <a:rPr lang="en-US" sz="1400" dirty="0">
                <a:solidFill>
                  <a:schemeClr val="tx1"/>
                </a:solidFill>
                <a:latin typeface="Times New Roman" pitchFamily="18" charset="0"/>
                <a:cs typeface="Times New Roman" pitchFamily="18" charset="0"/>
              </a:rPr>
              <a:t> S. 25 of the University of Lagos Act provides as follows "Anybody of persons established by this Act shall without prejudice to the generality of the powers of that body have power to appoint committees</a:t>
            </a:r>
            <a:r>
              <a:rPr lang="en-US" sz="1400" dirty="0" smtClean="0">
                <a:solidFill>
                  <a:schemeClr val="tx1"/>
                </a:solidFill>
                <a:latin typeface="Times New Roman" pitchFamily="18" charset="0"/>
                <a:cs typeface="Times New Roman" pitchFamily="18" charset="0"/>
              </a:rPr>
              <a:t>".</a:t>
            </a:r>
            <a:br>
              <a:rPr lang="en-US" sz="1400" dirty="0" smtClean="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The Committee system is a panacea for effective </a:t>
            </a:r>
            <a:r>
              <a:rPr lang="en-US" sz="1400" dirty="0" smtClean="0">
                <a:solidFill>
                  <a:schemeClr val="tx1"/>
                </a:solidFill>
                <a:latin typeface="Times New Roman" pitchFamily="18" charset="0"/>
                <a:cs typeface="Times New Roman" pitchFamily="18" charset="0"/>
              </a:rPr>
              <a:t>University administration </a:t>
            </a:r>
            <a:r>
              <a:rPr lang="en-US" sz="1400" baseline="30000" dirty="0" smtClean="0">
                <a:solidFill>
                  <a:schemeClr val="tx1"/>
                </a:solidFill>
                <a:latin typeface="Times New Roman" pitchFamily="18" charset="0"/>
                <a:cs typeface="Times New Roman" pitchFamily="18" charset="0"/>
              </a:rPr>
              <a:t>5 </a:t>
            </a:r>
            <a:br>
              <a:rPr lang="en-US" sz="1400" baseline="30000" dirty="0" smtClean="0">
                <a:solidFill>
                  <a:schemeClr val="tx1"/>
                </a:solidFill>
                <a:latin typeface="Times New Roman" pitchFamily="18" charset="0"/>
                <a:cs typeface="Times New Roman" pitchFamily="18" charset="0"/>
              </a:rPr>
            </a:br>
            <a:r>
              <a:rPr lang="en-US" sz="1400" baseline="30000" dirty="0" smtClean="0">
                <a:solidFill>
                  <a:schemeClr val="tx1"/>
                </a:solidFill>
                <a:latin typeface="Times New Roman" pitchFamily="18" charset="0"/>
                <a:cs typeface="Times New Roman" pitchFamily="18" charset="0"/>
              </a:rPr>
              <a:t/>
            </a:r>
            <a:br>
              <a:rPr lang="en-US" sz="1400" baseline="30000" dirty="0" smtClean="0">
                <a:solidFill>
                  <a:schemeClr val="tx1"/>
                </a:solidFill>
                <a:latin typeface="Times New Roman" pitchFamily="18" charset="0"/>
                <a:cs typeface="Times New Roman" pitchFamily="18" charset="0"/>
              </a:rPr>
            </a:br>
            <a:r>
              <a:rPr lang="en-US" sz="1400" dirty="0" smtClean="0">
                <a:solidFill>
                  <a:schemeClr val="tx1"/>
                </a:solidFill>
                <a:latin typeface="Times New Roman" pitchFamily="18" charset="0"/>
                <a:cs typeface="Times New Roman" pitchFamily="18" charset="0"/>
              </a:rPr>
              <a:t>There would be a gap in the University leadership without the use of the University Committee  System; there is a direct correspondence between Leadership and the Committee system in the University </a:t>
            </a:r>
            <a:r>
              <a:rPr lang="en-US" sz="1400" baseline="30000" dirty="0" smtClean="0">
                <a:solidFill>
                  <a:schemeClr val="tx1"/>
                </a:solidFill>
                <a:latin typeface="Times New Roman" pitchFamily="18" charset="0"/>
                <a:cs typeface="Times New Roman" pitchFamily="18" charset="0"/>
              </a:rPr>
              <a:t>6.</a:t>
            </a:r>
            <a:r>
              <a:rPr lang="en-US" sz="1400" dirty="0" smtClean="0">
                <a:solidFill>
                  <a:schemeClr val="tx1"/>
                </a:solidFill>
                <a:latin typeface="Times New Roman" pitchFamily="18" charset="0"/>
                <a:cs typeface="Times New Roman" pitchFamily="18" charset="0"/>
              </a:rPr>
              <a:t/>
            </a:r>
            <a:br>
              <a:rPr lang="en-US" sz="1400" dirty="0" smtClean="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	</a:t>
            </a:r>
          </a:p>
        </p:txBody>
      </p:sp>
      <p:cxnSp>
        <p:nvCxnSpPr>
          <p:cNvPr id="4" name="Straight Connector 3"/>
          <p:cNvCxnSpPr/>
          <p:nvPr/>
        </p:nvCxnSpPr>
        <p:spPr>
          <a:xfrm>
            <a:off x="1143000" y="4799012"/>
            <a:ext cx="7620000" cy="1588"/>
          </a:xfrm>
          <a:prstGeom prst="line">
            <a:avLst/>
          </a:prstGeom>
          <a:ln w="3175"/>
        </p:spPr>
        <p:style>
          <a:lnRef idx="1">
            <a:schemeClr val="dk1"/>
          </a:lnRef>
          <a:fillRef idx="0">
            <a:schemeClr val="dk1"/>
          </a:fillRef>
          <a:effectRef idx="0">
            <a:schemeClr val="dk1"/>
          </a:effectRef>
          <a:fontRef idx="minor">
            <a:schemeClr val="tx1"/>
          </a:fontRef>
        </p:style>
      </p:cxnSp>
      <p:sp>
        <p:nvSpPr>
          <p:cNvPr id="5" name="Footer Placeholder 4"/>
          <p:cNvSpPr>
            <a:spLocks noGrp="1"/>
          </p:cNvSpPr>
          <p:nvPr>
            <p:ph type="ftr" sz="quarter" idx="11"/>
          </p:nvPr>
        </p:nvSpPr>
        <p:spPr>
          <a:xfrm>
            <a:off x="762000" y="4876800"/>
            <a:ext cx="7924800" cy="1676400"/>
          </a:xfrm>
        </p:spPr>
        <p:txBody>
          <a:bodyPr/>
          <a:lstStyle/>
          <a:p>
            <a:r>
              <a:rPr lang="en-US" dirty="0" smtClean="0">
                <a:solidFill>
                  <a:schemeClr val="tx1"/>
                </a:solidFill>
                <a:latin typeface="Times New Roman" pitchFamily="18" charset="0"/>
                <a:cs typeface="Times New Roman" pitchFamily="18" charset="0"/>
              </a:rPr>
              <a:t>	</a:t>
            </a:r>
            <a:r>
              <a:rPr lang="en-US" baseline="30000" dirty="0" smtClean="0">
                <a:solidFill>
                  <a:schemeClr val="tx1"/>
                </a:solidFill>
                <a:latin typeface="Times New Roman" pitchFamily="18" charset="0"/>
                <a:cs typeface="Times New Roman" pitchFamily="18" charset="0"/>
              </a:rPr>
              <a:t>4</a:t>
            </a:r>
            <a:r>
              <a:rPr lang="en-US" dirty="0" smtClean="0">
                <a:solidFill>
                  <a:schemeClr val="tx1"/>
                </a:solidFill>
                <a:latin typeface="Times New Roman" pitchFamily="18" charset="0"/>
                <a:cs typeface="Times New Roman" pitchFamily="18" charset="0"/>
              </a:rPr>
              <a:t>. UNIVERSITY OF LAGOS ACT 1967 as amended</a:t>
            </a:r>
          </a:p>
          <a:p>
            <a:r>
              <a:rPr lang="en-US" dirty="0" smtClean="0">
                <a:solidFill>
                  <a:schemeClr val="tx1"/>
                </a:solidFill>
                <a:latin typeface="Times New Roman" pitchFamily="18" charset="0"/>
                <a:cs typeface="Times New Roman" pitchFamily="18" charset="0"/>
              </a:rPr>
              <a:t>.	</a:t>
            </a:r>
            <a:r>
              <a:rPr lang="en-US" baseline="30000" dirty="0" smtClean="0">
                <a:solidFill>
                  <a:schemeClr val="tx1"/>
                </a:solidFill>
                <a:latin typeface="Times New Roman" pitchFamily="18" charset="0"/>
                <a:cs typeface="Times New Roman" pitchFamily="18" charset="0"/>
              </a:rPr>
              <a:t>5.</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Okai</a:t>
            </a:r>
            <a:r>
              <a:rPr lang="en-US" dirty="0" smtClean="0">
                <a:solidFill>
                  <a:schemeClr val="tx1"/>
                </a:solidFill>
                <a:latin typeface="Times New Roman" pitchFamily="18" charset="0"/>
                <a:cs typeface="Times New Roman" pitchFamily="18" charset="0"/>
              </a:rPr>
              <a:t>, N. </a:t>
            </a:r>
            <a:r>
              <a:rPr lang="en-US" dirty="0" err="1" smtClean="0">
                <a:solidFill>
                  <a:schemeClr val="tx1"/>
                </a:solidFill>
                <a:latin typeface="Times New Roman" pitchFamily="18" charset="0"/>
                <a:cs typeface="Times New Roman" pitchFamily="18" charset="0"/>
              </a:rPr>
              <a:t>Okai</a:t>
            </a:r>
            <a:r>
              <a:rPr lang="en-US" dirty="0" smtClean="0">
                <a:solidFill>
                  <a:schemeClr val="tx1"/>
                </a:solidFill>
                <a:latin typeface="Times New Roman" pitchFamily="18" charset="0"/>
                <a:cs typeface="Times New Roman" pitchFamily="18" charset="0"/>
              </a:rPr>
              <a:t> and </a:t>
            </a:r>
            <a:r>
              <a:rPr lang="en-US" dirty="0" err="1" smtClean="0">
                <a:solidFill>
                  <a:schemeClr val="tx1"/>
                </a:solidFill>
                <a:latin typeface="Times New Roman" pitchFamily="18" charset="0"/>
                <a:cs typeface="Times New Roman" pitchFamily="18" charset="0"/>
              </a:rPr>
              <a:t>Wordu</a:t>
            </a:r>
            <a:r>
              <a:rPr lang="en-US" dirty="0" smtClean="0">
                <a:solidFill>
                  <a:schemeClr val="tx1"/>
                </a:solidFill>
                <a:latin typeface="Times New Roman" pitchFamily="18" charset="0"/>
                <a:cs typeface="Times New Roman" pitchFamily="18" charset="0"/>
              </a:rPr>
              <a:t> John </a:t>
            </a:r>
            <a:r>
              <a:rPr lang="en-US" dirty="0" err="1" smtClean="0">
                <a:solidFill>
                  <a:schemeClr val="tx1"/>
                </a:solidFill>
                <a:latin typeface="Times New Roman" pitchFamily="18" charset="0"/>
                <a:cs typeface="Times New Roman" pitchFamily="18" charset="0"/>
              </a:rPr>
              <a:t>Amaoge</a:t>
            </a:r>
            <a:endParaRPr lang="en-US" dirty="0" smtClean="0">
              <a:solidFill>
                <a:schemeClr val="tx1"/>
              </a:solidFill>
              <a:latin typeface="Times New Roman" pitchFamily="18" charset="0"/>
              <a:cs typeface="Times New Roman" pitchFamily="18" charset="0"/>
            </a:endParaRPr>
          </a:p>
          <a:p>
            <a:r>
              <a:rPr lang="en-US" dirty="0" smtClean="0">
                <a:solidFill>
                  <a:schemeClr val="tx1"/>
                </a:solidFill>
                <a:latin typeface="Times New Roman" pitchFamily="18" charset="0"/>
                <a:cs typeface="Times New Roman" pitchFamily="18" charset="0"/>
              </a:rPr>
              <a:t>	Advance Journal of Education and Social </a:t>
            </a:r>
            <a:r>
              <a:rPr lang="en-US" dirty="0" err="1" smtClean="0">
                <a:solidFill>
                  <a:schemeClr val="tx1"/>
                </a:solidFill>
                <a:latin typeface="Times New Roman" pitchFamily="18" charset="0"/>
                <a:cs typeface="Times New Roman" pitchFamily="18" charset="0"/>
              </a:rPr>
              <a:t>Scinces</a:t>
            </a:r>
            <a:endParaRPr lang="en-US" dirty="0" smtClean="0">
              <a:solidFill>
                <a:schemeClr val="tx1"/>
              </a:solidFill>
              <a:latin typeface="Times New Roman" pitchFamily="18" charset="0"/>
              <a:cs typeface="Times New Roman" pitchFamily="18" charset="0"/>
            </a:endParaRPr>
          </a:p>
          <a:p>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Adv.J</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Edu</a:t>
            </a:r>
            <a:r>
              <a:rPr lang="en-US" dirty="0" smtClean="0">
                <a:solidFill>
                  <a:schemeClr val="tx1"/>
                </a:solidFill>
                <a:latin typeface="Times New Roman" pitchFamily="18" charset="0"/>
                <a:cs typeface="Times New Roman" pitchFamily="18" charset="0"/>
              </a:rPr>
              <a:t>. Soc. Sci. Volume: 4 : Issue : 04</a:t>
            </a:r>
          </a:p>
          <a:p>
            <a:r>
              <a:rPr lang="en-US" dirty="0" smtClean="0">
                <a:solidFill>
                  <a:schemeClr val="tx1"/>
                </a:solidFill>
                <a:latin typeface="Times New Roman" pitchFamily="18" charset="0"/>
                <a:cs typeface="Times New Roman" pitchFamily="18" charset="0"/>
              </a:rPr>
              <a:t>	ISSN: 2237 - 1470</a:t>
            </a:r>
          </a:p>
          <a:p>
            <a:r>
              <a:rPr lang="en-US" baseline="30000" dirty="0" smtClean="0">
                <a:solidFill>
                  <a:schemeClr val="tx1"/>
                </a:solidFill>
                <a:latin typeface="Times New Roman" pitchFamily="18" charset="0"/>
                <a:cs typeface="Times New Roman" pitchFamily="18" charset="0"/>
              </a:rPr>
              <a:t>	6.</a:t>
            </a:r>
            <a:r>
              <a:rPr lang="en-US" dirty="0" smtClean="0">
                <a:solidFill>
                  <a:schemeClr val="tx1"/>
                </a:solidFill>
                <a:latin typeface="Times New Roman" pitchFamily="18" charset="0"/>
                <a:cs typeface="Times New Roman" pitchFamily="18" charset="0"/>
              </a:rPr>
              <a:t> University Leadership through Committee System as a correlate to effective University 	 	Management </a:t>
            </a:r>
          </a:p>
          <a:p>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Uzoma</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Aja</a:t>
            </a:r>
            <a:r>
              <a:rPr lang="en-US" dirty="0" smtClean="0">
                <a:solidFill>
                  <a:schemeClr val="tx1"/>
                </a:solidFill>
                <a:latin typeface="Times New Roman" pitchFamily="18" charset="0"/>
                <a:cs typeface="Times New Roman" pitchFamily="18" charset="0"/>
              </a:rPr>
              <a:t> - </a:t>
            </a:r>
            <a:r>
              <a:rPr lang="en-US" dirty="0" err="1" smtClean="0">
                <a:solidFill>
                  <a:schemeClr val="tx1"/>
                </a:solidFill>
                <a:latin typeface="Times New Roman" pitchFamily="18" charset="0"/>
                <a:cs typeface="Times New Roman" pitchFamily="18" charset="0"/>
              </a:rPr>
              <a:t>Okorie</a:t>
            </a:r>
            <a:r>
              <a:rPr lang="en-US" dirty="0" smtClean="0">
                <a:solidFill>
                  <a:schemeClr val="tx1"/>
                </a:solidFill>
                <a:latin typeface="Times New Roman" pitchFamily="18" charset="0"/>
                <a:cs typeface="Times New Roman" pitchFamily="18" charset="0"/>
              </a:rPr>
              <a:t>  and </a:t>
            </a:r>
            <a:r>
              <a:rPr lang="en-US" dirty="0" err="1" smtClean="0">
                <a:solidFill>
                  <a:schemeClr val="tx1"/>
                </a:solidFill>
                <a:latin typeface="Times New Roman" pitchFamily="18" charset="0"/>
                <a:cs typeface="Times New Roman" pitchFamily="18" charset="0"/>
              </a:rPr>
              <a:t>Ndubuisi</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Ogbonnia</a:t>
            </a:r>
            <a:r>
              <a:rPr lang="en-US" dirty="0" smtClean="0">
                <a:solidFill>
                  <a:schemeClr val="tx1"/>
                </a:solidFill>
                <a:latin typeface="Times New Roman" pitchFamily="18" charset="0"/>
                <a:cs typeface="Times New Roman" pitchFamily="18" charset="0"/>
              </a:rPr>
              <a:t> </a:t>
            </a:r>
            <a:r>
              <a:rPr lang="en-US" dirty="0" err="1" smtClean="0">
                <a:solidFill>
                  <a:schemeClr val="tx1"/>
                </a:solidFill>
                <a:latin typeface="Times New Roman" pitchFamily="18" charset="0"/>
                <a:cs typeface="Times New Roman" pitchFamily="18" charset="0"/>
              </a:rPr>
              <a:t>Oko</a:t>
            </a:r>
            <a:endParaRPr lang="en-US" dirty="0" smtClean="0">
              <a:solidFill>
                <a:schemeClr val="tx1"/>
              </a:solidFill>
              <a:latin typeface="Times New Roman" pitchFamily="18" charset="0"/>
              <a:cs typeface="Times New Roman" pitchFamily="18" charset="0"/>
            </a:endParaRPr>
          </a:p>
          <a:p>
            <a:r>
              <a:rPr lang="en-US" dirty="0" smtClean="0">
                <a:solidFill>
                  <a:schemeClr val="tx1"/>
                </a:solidFill>
                <a:latin typeface="Times New Roman" pitchFamily="18" charset="0"/>
                <a:cs typeface="Times New Roman" pitchFamily="18" charset="0"/>
              </a:rPr>
              <a:t>	www. </a:t>
            </a:r>
            <a:r>
              <a:rPr lang="en-US" dirty="0" err="1" smtClean="0">
                <a:solidFill>
                  <a:schemeClr val="tx1"/>
                </a:solidFill>
                <a:latin typeface="Times New Roman" pitchFamily="18" charset="0"/>
                <a:cs typeface="Times New Roman" pitchFamily="18" charset="0"/>
              </a:rPr>
              <a:t>iaa</a:t>
            </a:r>
            <a:r>
              <a:rPr lang="en-US" dirty="0" smtClean="0">
                <a:solidFill>
                  <a:schemeClr val="tx1"/>
                </a:solidFill>
                <a:latin typeface="Times New Roman" pitchFamily="18" charset="0"/>
                <a:cs typeface="Times New Roman" pitchFamily="18" charset="0"/>
              </a:rPr>
              <a:t> journals.org</a:t>
            </a:r>
          </a:p>
          <a:p>
            <a:r>
              <a:rPr lang="en-US" dirty="0" smtClean="0">
                <a:solidFill>
                  <a:schemeClr val="tx1"/>
                </a:solidFill>
                <a:latin typeface="Times New Roman" pitchFamily="18" charset="0"/>
                <a:cs typeface="Times New Roman" pitchFamily="18" charset="0"/>
              </a:rPr>
              <a:t>	IAA Journal of education 9 (1): 1-10, 2023.  </a:t>
            </a:r>
          </a:p>
          <a:p>
            <a:endParaRPr lang="en-US" dirty="0">
              <a:solidFill>
                <a:schemeClr val="tx1"/>
              </a:solidFill>
              <a:latin typeface="Times New Roman" pitchFamily="18" charset="0"/>
              <a:cs typeface="Times New Roman" pitchFamily="18" charset="0"/>
            </a:endParaRPr>
          </a:p>
        </p:txBody>
      </p:sp>
      <p:sp>
        <p:nvSpPr>
          <p:cNvPr id="7" name="Right Arrow 6"/>
          <p:cNvSpPr/>
          <p:nvPr/>
        </p:nvSpPr>
        <p:spPr>
          <a:xfrm>
            <a:off x="685800" y="2514600"/>
            <a:ext cx="76200" cy="762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Right Arrow 7"/>
          <p:cNvSpPr/>
          <p:nvPr/>
        </p:nvSpPr>
        <p:spPr>
          <a:xfrm>
            <a:off x="685800" y="2133600"/>
            <a:ext cx="76200" cy="762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cSld>
  <p:clrMapOvr>
    <a:masterClrMapping/>
  </p:clrMapOvr>
  <p:transition advClick="0" advTm="300000">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09600" y="2438400"/>
            <a:ext cx="7772400" cy="1362075"/>
          </a:xfrm>
        </p:spPr>
        <p:txBody>
          <a:bodyPr>
            <a:noAutofit/>
          </a:bodyPr>
          <a:lstStyle/>
          <a:p>
            <a:r>
              <a:rPr lang="en-US" sz="1400" b="1" dirty="0">
                <a:solidFill>
                  <a:schemeClr val="tx1"/>
                </a:solidFill>
                <a:latin typeface="Times New Roman" pitchFamily="18" charset="0"/>
                <a:cs typeface="Times New Roman" pitchFamily="18" charset="0"/>
              </a:rPr>
              <a:t>WHAT DOES A COMMITTEE </a:t>
            </a:r>
            <a:r>
              <a:rPr lang="en-US" sz="1400" b="1" dirty="0" smtClean="0">
                <a:solidFill>
                  <a:schemeClr val="tx1"/>
                </a:solidFill>
                <a:latin typeface="Times New Roman" pitchFamily="18" charset="0"/>
                <a:cs typeface="Times New Roman" pitchFamily="18" charset="0"/>
              </a:rPr>
              <a:t>DO</a:t>
            </a:r>
            <a:r>
              <a:rPr lang="en-US" sz="1400" dirty="0" smtClean="0">
                <a:solidFill>
                  <a:schemeClr val="tx1"/>
                </a:solidFill>
                <a:latin typeface="Times New Roman" pitchFamily="18" charset="0"/>
                <a:cs typeface="Times New Roman" pitchFamily="18" charset="0"/>
              </a:rPr>
              <a:t/>
            </a:r>
            <a:br>
              <a:rPr lang="en-US" sz="1400" dirty="0" smtClean="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	Improves decision making</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	Democratization of the decision making process</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	Attainment of goals.</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	Efficiency</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	Participation in School governance </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	problems Solving</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 </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 </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 </a:t>
            </a:r>
          </a:p>
        </p:txBody>
      </p:sp>
      <p:cxnSp>
        <p:nvCxnSpPr>
          <p:cNvPr id="5" name="Straight Connector 4"/>
          <p:cNvCxnSpPr/>
          <p:nvPr/>
        </p:nvCxnSpPr>
        <p:spPr>
          <a:xfrm>
            <a:off x="1143000" y="5562600"/>
            <a:ext cx="7620000" cy="1588"/>
          </a:xfrm>
          <a:prstGeom prst="line">
            <a:avLst/>
          </a:prstGeom>
          <a:ln w="3175"/>
        </p:spPr>
        <p:style>
          <a:lnRef idx="1">
            <a:schemeClr val="dk1"/>
          </a:lnRef>
          <a:fillRef idx="0">
            <a:schemeClr val="dk1"/>
          </a:fillRef>
          <a:effectRef idx="0">
            <a:schemeClr val="dk1"/>
          </a:effectRef>
          <a:fontRef idx="minor">
            <a:schemeClr val="tx1"/>
          </a:fontRef>
        </p:style>
      </p:cxnSp>
      <p:sp>
        <p:nvSpPr>
          <p:cNvPr id="6" name="Footer Placeholder 4"/>
          <p:cNvSpPr>
            <a:spLocks noGrp="1"/>
          </p:cNvSpPr>
          <p:nvPr>
            <p:ph type="ftr" sz="quarter" idx="11"/>
          </p:nvPr>
        </p:nvSpPr>
        <p:spPr>
          <a:xfrm>
            <a:off x="762000" y="4648200"/>
            <a:ext cx="7924800" cy="1676400"/>
          </a:xfrm>
        </p:spPr>
        <p:txBody>
          <a:bodyPr/>
          <a:lstStyle/>
          <a:p>
            <a:r>
              <a:rPr lang="en-US" dirty="0" smtClean="0">
                <a:solidFill>
                  <a:schemeClr val="tx1"/>
                </a:solidFill>
              </a:rPr>
              <a:t>	 </a:t>
            </a:r>
            <a:r>
              <a:rPr lang="en-US" baseline="30000" dirty="0" smtClean="0">
                <a:solidFill>
                  <a:schemeClr val="tx1"/>
                </a:solidFill>
              </a:rPr>
              <a:t>7.</a:t>
            </a:r>
            <a:r>
              <a:rPr lang="en-US" dirty="0" smtClean="0">
                <a:solidFill>
                  <a:schemeClr val="tx1"/>
                </a:solidFill>
              </a:rPr>
              <a:t> </a:t>
            </a:r>
            <a:r>
              <a:rPr lang="en-US" dirty="0" err="1" smtClean="0">
                <a:solidFill>
                  <a:schemeClr val="tx1"/>
                </a:solidFill>
              </a:rPr>
              <a:t>Makingthe</a:t>
            </a:r>
            <a:r>
              <a:rPr lang="en-US" dirty="0" smtClean="0">
                <a:solidFill>
                  <a:schemeClr val="tx1"/>
                </a:solidFill>
              </a:rPr>
              <a:t> 21st Century University Work Effectively through the Committee System </a:t>
            </a:r>
            <a:br>
              <a:rPr lang="en-US" dirty="0" smtClean="0">
                <a:solidFill>
                  <a:schemeClr val="tx1"/>
                </a:solidFill>
              </a:rPr>
            </a:br>
            <a:r>
              <a:rPr lang="en-US" dirty="0" smtClean="0">
                <a:solidFill>
                  <a:schemeClr val="tx1"/>
                </a:solidFill>
              </a:rPr>
              <a:t>	Prof. </a:t>
            </a:r>
            <a:r>
              <a:rPr lang="en-US" dirty="0" err="1" smtClean="0">
                <a:solidFill>
                  <a:schemeClr val="tx1"/>
                </a:solidFill>
              </a:rPr>
              <a:t>Eyitope</a:t>
            </a:r>
            <a:r>
              <a:rPr lang="en-US" dirty="0" smtClean="0">
                <a:solidFill>
                  <a:schemeClr val="tx1"/>
                </a:solidFill>
              </a:rPr>
              <a:t> O. </a:t>
            </a:r>
            <a:r>
              <a:rPr lang="en-US" dirty="0" err="1" smtClean="0">
                <a:solidFill>
                  <a:schemeClr val="tx1"/>
                </a:solidFill>
              </a:rPr>
              <a:t>Ogunbodede</a:t>
            </a:r>
            <a:r>
              <a:rPr lang="en-US" dirty="0" smtClean="0">
                <a:solidFill>
                  <a:schemeClr val="tx1"/>
                </a:solidFill>
              </a:rPr>
              <a:t/>
            </a:r>
            <a:br>
              <a:rPr lang="en-US" dirty="0" smtClean="0">
                <a:solidFill>
                  <a:schemeClr val="tx1"/>
                </a:solidFill>
              </a:rPr>
            </a:br>
            <a:r>
              <a:rPr lang="en-US" dirty="0" smtClean="0">
                <a:solidFill>
                  <a:schemeClr val="tx1"/>
                </a:solidFill>
              </a:rPr>
              <a:t>	VICE CHANCELLOR, OBAFEMI AWOLOWO</a:t>
            </a:r>
            <a:br>
              <a:rPr lang="en-US" dirty="0" smtClean="0">
                <a:solidFill>
                  <a:schemeClr val="tx1"/>
                </a:solidFill>
              </a:rPr>
            </a:br>
            <a:r>
              <a:rPr lang="en-US" dirty="0" smtClean="0">
                <a:solidFill>
                  <a:schemeClr val="tx1"/>
                </a:solidFill>
              </a:rPr>
              <a:t>	UNIVERSITY (2017 - 2022)</a:t>
            </a:r>
            <a:endParaRPr lang="en-US" dirty="0">
              <a:solidFill>
                <a:schemeClr val="tx1"/>
              </a:solidFill>
            </a:endParaRPr>
          </a:p>
        </p:txBody>
      </p:sp>
    </p:spTree>
  </p:cSld>
  <p:clrMapOvr>
    <a:masterClrMapping/>
  </p:clrMapOvr>
  <p:transition advClick="0" advTm="300000">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14400" y="4200525"/>
            <a:ext cx="7772400" cy="1362075"/>
          </a:xfrm>
        </p:spPr>
        <p:txBody>
          <a:bodyPr>
            <a:noAutofit/>
          </a:bodyPr>
          <a:lstStyle/>
          <a:p>
            <a:r>
              <a:rPr lang="en-US" sz="1400" b="1" u="sng" dirty="0">
                <a:solidFill>
                  <a:schemeClr val="tx1"/>
                </a:solidFill>
                <a:latin typeface="Times New Roman" pitchFamily="18" charset="0"/>
                <a:cs typeface="Times New Roman" pitchFamily="18" charset="0"/>
              </a:rPr>
              <a:t>Categories of </a:t>
            </a:r>
            <a:r>
              <a:rPr lang="en-US" sz="1400" b="1" u="sng" dirty="0" smtClean="0">
                <a:solidFill>
                  <a:schemeClr val="tx1"/>
                </a:solidFill>
                <a:latin typeface="Times New Roman" pitchFamily="18" charset="0"/>
                <a:cs typeface="Times New Roman" pitchFamily="18" charset="0"/>
              </a:rPr>
              <a:t>Committees</a:t>
            </a:r>
            <a:r>
              <a:rPr lang="en-US" sz="1400" u="sng" dirty="0" smtClean="0">
                <a:solidFill>
                  <a:schemeClr val="tx1"/>
                </a:solidFill>
                <a:latin typeface="Times New Roman" pitchFamily="18" charset="0"/>
                <a:cs typeface="Times New Roman" pitchFamily="18" charset="0"/>
              </a:rPr>
              <a:t/>
            </a:r>
            <a:br>
              <a:rPr lang="en-US" sz="1400" u="sng" dirty="0" smtClean="0">
                <a:solidFill>
                  <a:schemeClr val="tx1"/>
                </a:solidFill>
                <a:latin typeface="Times New Roman" pitchFamily="18" charset="0"/>
                <a:cs typeface="Times New Roman" pitchFamily="18" charset="0"/>
              </a:rPr>
            </a:br>
            <a:r>
              <a:rPr lang="en-US" sz="800" dirty="0">
                <a:solidFill>
                  <a:schemeClr val="tx1"/>
                </a:solidFill>
                <a:latin typeface="Times New Roman" pitchFamily="18" charset="0"/>
                <a:cs typeface="Times New Roman" pitchFamily="18" charset="0"/>
              </a:rPr>
              <a:t/>
            </a:r>
            <a:br>
              <a:rPr lang="en-US" sz="8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The Categorization of Committees are not exhaustive 8</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a:t>
            </a:r>
            <a:r>
              <a:rPr lang="en-US" sz="1400" dirty="0" err="1">
                <a:solidFill>
                  <a:schemeClr val="tx1"/>
                </a:solidFill>
                <a:latin typeface="Times New Roman" pitchFamily="18" charset="0"/>
                <a:cs typeface="Times New Roman" pitchFamily="18" charset="0"/>
              </a:rPr>
              <a:t>i</a:t>
            </a:r>
            <a:r>
              <a:rPr lang="en-US" sz="1400" dirty="0">
                <a:solidFill>
                  <a:schemeClr val="tx1"/>
                </a:solidFill>
                <a:latin typeface="Times New Roman" pitchFamily="18" charset="0"/>
                <a:cs typeface="Times New Roman" pitchFamily="18" charset="0"/>
              </a:rPr>
              <a:t>)	Strategic Committees - Where are we going.  Example Strategic Plan of </a:t>
            </a:r>
            <a:r>
              <a:rPr lang="en-US" sz="1400" dirty="0" smtClean="0">
                <a:solidFill>
                  <a:schemeClr val="tx1"/>
                </a:solidFill>
                <a:latin typeface="Times New Roman" pitchFamily="18" charset="0"/>
                <a:cs typeface="Times New Roman" pitchFamily="18" charset="0"/>
              </a:rPr>
              <a:t>	the </a:t>
            </a:r>
            <a:r>
              <a:rPr lang="en-US" sz="1400" dirty="0">
                <a:solidFill>
                  <a:schemeClr val="tx1"/>
                </a:solidFill>
                <a:latin typeface="Times New Roman" pitchFamily="18" charset="0"/>
                <a:cs typeface="Times New Roman" pitchFamily="18" charset="0"/>
              </a:rPr>
              <a:t>University - 	"University of Lagos 25 years Strategic Plan 2012 - 2037".</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	Operational Committees - how do we get there - FASU Games Committee</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(ii)  	Statutory Committees of the University</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	F &amp; GPC</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	Academic Planning Committee Development Committee.</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	Appointment and Promotions </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	Administrative and Technical Committee (ATSC)</a:t>
            </a:r>
            <a:br>
              <a:rPr lang="en-US" sz="1400" dirty="0">
                <a:solidFill>
                  <a:schemeClr val="tx1"/>
                </a:solidFill>
                <a:latin typeface="Times New Roman" pitchFamily="18" charset="0"/>
                <a:cs typeface="Times New Roman" pitchFamily="18" charset="0"/>
              </a:rPr>
            </a:br>
            <a:r>
              <a:rPr lang="en-US" sz="1400" dirty="0" smtClean="0">
                <a:solidFill>
                  <a:schemeClr val="tx1"/>
                </a:solidFill>
                <a:latin typeface="Times New Roman" pitchFamily="18" charset="0"/>
                <a:cs typeface="Times New Roman" pitchFamily="18" charset="0"/>
              </a:rPr>
              <a:t>___________________________________________________________________</a:t>
            </a:r>
            <a:r>
              <a:rPr lang="en-US" sz="1400" dirty="0">
                <a:solidFill>
                  <a:schemeClr val="tx1"/>
                </a:solidFill>
                <a:latin typeface="Times New Roman" pitchFamily="18" charset="0"/>
                <a:cs typeface="Times New Roman" pitchFamily="18" charset="0"/>
              </a:rPr>
              <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      </a:t>
            </a:r>
            <a:r>
              <a:rPr lang="en-US" sz="1400" baseline="30000" dirty="0">
                <a:solidFill>
                  <a:schemeClr val="tx1"/>
                </a:solidFill>
                <a:latin typeface="Times New Roman" pitchFamily="18" charset="0"/>
                <a:cs typeface="Times New Roman" pitchFamily="18" charset="0"/>
              </a:rPr>
              <a:t>8.</a:t>
            </a:r>
            <a:r>
              <a:rPr lang="en-US" sz="1400" dirty="0">
                <a:solidFill>
                  <a:schemeClr val="tx1"/>
                </a:solidFill>
                <a:latin typeface="Times New Roman" pitchFamily="18" charset="0"/>
                <a:cs typeface="Times New Roman" pitchFamily="18" charset="0"/>
              </a:rPr>
              <a:t>  Prof. </a:t>
            </a:r>
            <a:r>
              <a:rPr lang="en-US" sz="1400" dirty="0" err="1">
                <a:solidFill>
                  <a:schemeClr val="tx1"/>
                </a:solidFill>
                <a:latin typeface="Times New Roman" pitchFamily="18" charset="0"/>
                <a:cs typeface="Times New Roman" pitchFamily="18" charset="0"/>
              </a:rPr>
              <a:t>Eyitope</a:t>
            </a:r>
            <a:r>
              <a:rPr lang="en-US" sz="1400" dirty="0">
                <a:solidFill>
                  <a:schemeClr val="tx1"/>
                </a:solidFill>
                <a:latin typeface="Times New Roman" pitchFamily="18" charset="0"/>
                <a:cs typeface="Times New Roman" pitchFamily="18" charset="0"/>
              </a:rPr>
              <a:t> O. </a:t>
            </a:r>
            <a:r>
              <a:rPr lang="en-US" sz="1400" dirty="0" err="1">
                <a:solidFill>
                  <a:schemeClr val="tx1"/>
                </a:solidFill>
                <a:latin typeface="Times New Roman" pitchFamily="18" charset="0"/>
                <a:cs typeface="Times New Roman" pitchFamily="18" charset="0"/>
              </a:rPr>
              <a:t>Ogunbodede</a:t>
            </a:r>
            <a:r>
              <a:rPr lang="en-US" sz="1400" dirty="0">
                <a:solidFill>
                  <a:schemeClr val="tx1"/>
                </a:solidFill>
                <a:latin typeface="Times New Roman" pitchFamily="18" charset="0"/>
                <a:cs typeface="Times New Roman" pitchFamily="18" charset="0"/>
              </a:rPr>
              <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(iii)	Standing Committees and </a:t>
            </a:r>
            <a:r>
              <a:rPr lang="en-US" sz="1400" dirty="0" err="1">
                <a:solidFill>
                  <a:schemeClr val="tx1"/>
                </a:solidFill>
                <a:latin typeface="Times New Roman" pitchFamily="18" charset="0"/>
                <a:cs typeface="Times New Roman" pitchFamily="18" charset="0"/>
              </a:rPr>
              <a:t>Adhoc</a:t>
            </a:r>
            <a:r>
              <a:rPr lang="en-US" sz="1400" dirty="0">
                <a:solidFill>
                  <a:schemeClr val="tx1"/>
                </a:solidFill>
                <a:latin typeface="Times New Roman" pitchFamily="18" charset="0"/>
                <a:cs typeface="Times New Roman" pitchFamily="18" charset="0"/>
              </a:rPr>
              <a:t> Committees </a:t>
            </a:r>
            <a:r>
              <a:rPr lang="en-US" sz="1400" baseline="30000" dirty="0">
                <a:solidFill>
                  <a:schemeClr val="tx1"/>
                </a:solidFill>
                <a:latin typeface="Times New Roman" pitchFamily="18" charset="0"/>
                <a:cs typeface="Times New Roman" pitchFamily="18" charset="0"/>
              </a:rPr>
              <a:t> </a:t>
            </a:r>
            <a:r>
              <a:rPr lang="en-US" sz="1400" baseline="30000" dirty="0" smtClean="0">
                <a:solidFill>
                  <a:schemeClr val="tx1"/>
                </a:solidFill>
                <a:latin typeface="Times New Roman" pitchFamily="18" charset="0"/>
                <a:cs typeface="Times New Roman" pitchFamily="18" charset="0"/>
              </a:rPr>
              <a:t>9</a:t>
            </a:r>
            <a:r>
              <a:rPr lang="en-US" sz="1400" dirty="0">
                <a:solidFill>
                  <a:schemeClr val="tx1"/>
                </a:solidFill>
                <a:latin typeface="Times New Roman" pitchFamily="18" charset="0"/>
                <a:cs typeface="Times New Roman" pitchFamily="18" charset="0"/>
              </a:rPr>
              <a:t>.  Examples of Standing Committees 	are:-</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	</a:t>
            </a:r>
            <a:r>
              <a:rPr lang="en-US" sz="1400" dirty="0" err="1">
                <a:solidFill>
                  <a:schemeClr val="tx1"/>
                </a:solidFill>
                <a:latin typeface="Times New Roman" pitchFamily="18" charset="0"/>
                <a:cs typeface="Times New Roman" pitchFamily="18" charset="0"/>
              </a:rPr>
              <a:t>Honours</a:t>
            </a:r>
            <a:r>
              <a:rPr lang="en-US" sz="1400" dirty="0">
                <a:solidFill>
                  <a:schemeClr val="tx1"/>
                </a:solidFill>
                <a:latin typeface="Times New Roman" pitchFamily="18" charset="0"/>
                <a:cs typeface="Times New Roman" pitchFamily="18" charset="0"/>
              </a:rPr>
              <a:t> </a:t>
            </a:r>
            <a:r>
              <a:rPr lang="en-US" sz="1400" dirty="0" smtClean="0">
                <a:solidFill>
                  <a:schemeClr val="tx1"/>
                </a:solidFill>
                <a:latin typeface="Times New Roman" pitchFamily="18" charset="0"/>
                <a:cs typeface="Times New Roman" pitchFamily="18" charset="0"/>
              </a:rPr>
              <a:t>Committees</a:t>
            </a:r>
            <a:r>
              <a:rPr lang="en-US" sz="1400" dirty="0">
                <a:solidFill>
                  <a:schemeClr val="tx1"/>
                </a:solidFill>
                <a:latin typeface="Times New Roman" pitchFamily="18" charset="0"/>
                <a:cs typeface="Times New Roman" pitchFamily="18" charset="0"/>
              </a:rPr>
              <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	BCOS Committee</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	Board of Survey</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	</a:t>
            </a:r>
            <a:r>
              <a:rPr lang="en-US" sz="1400" dirty="0" smtClean="0">
                <a:solidFill>
                  <a:schemeClr val="tx1"/>
                </a:solidFill>
                <a:latin typeface="Times New Roman" pitchFamily="18" charset="0"/>
                <a:cs typeface="Times New Roman" pitchFamily="18" charset="0"/>
              </a:rPr>
              <a:t>-  </a:t>
            </a:r>
            <a:r>
              <a:rPr lang="en-US" sz="1400" dirty="0" err="1" smtClean="0">
                <a:solidFill>
                  <a:schemeClr val="tx1"/>
                </a:solidFill>
                <a:latin typeface="Times New Roman" pitchFamily="18" charset="0"/>
                <a:cs typeface="Times New Roman" pitchFamily="18" charset="0"/>
              </a:rPr>
              <a:t>Adhoc</a:t>
            </a:r>
            <a:r>
              <a:rPr lang="en-US" sz="1400" dirty="0" smtClean="0">
                <a:solidFill>
                  <a:schemeClr val="tx1"/>
                </a:solidFill>
                <a:latin typeface="Times New Roman" pitchFamily="18" charset="0"/>
                <a:cs typeface="Times New Roman" pitchFamily="18" charset="0"/>
              </a:rPr>
              <a:t> </a:t>
            </a:r>
            <a:r>
              <a:rPr lang="en-US" sz="1400" dirty="0">
                <a:solidFill>
                  <a:schemeClr val="tx1"/>
                </a:solidFill>
                <a:latin typeface="Times New Roman" pitchFamily="18" charset="0"/>
                <a:cs typeface="Times New Roman" pitchFamily="18" charset="0"/>
              </a:rPr>
              <a:t>are those set up on a temporary basis:-</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	</a:t>
            </a:r>
            <a:r>
              <a:rPr lang="en-US" sz="1400" dirty="0" smtClean="0">
                <a:solidFill>
                  <a:schemeClr val="tx1"/>
                </a:solidFill>
                <a:latin typeface="Times New Roman" pitchFamily="18" charset="0"/>
                <a:cs typeface="Times New Roman" pitchFamily="18" charset="0"/>
              </a:rPr>
              <a:t>Investigative</a:t>
            </a:r>
            <a:r>
              <a:rPr lang="en-US" sz="1400" dirty="0">
                <a:solidFill>
                  <a:schemeClr val="tx1"/>
                </a:solidFill>
                <a:latin typeface="Times New Roman" pitchFamily="18" charset="0"/>
                <a:cs typeface="Times New Roman" pitchFamily="18" charset="0"/>
              </a:rPr>
              <a:t>, Fact Finding Committees</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(iv)	Committees under the Vice-Chancellor's Students' Disciplinary </a:t>
            </a:r>
            <a:r>
              <a:rPr lang="en-US" sz="1400" dirty="0" smtClean="0">
                <a:solidFill>
                  <a:schemeClr val="tx1"/>
                </a:solidFill>
                <a:latin typeface="Times New Roman" pitchFamily="18" charset="0"/>
                <a:cs typeface="Times New Roman" pitchFamily="18" charset="0"/>
              </a:rPr>
              <a:t>	Committees</a:t>
            </a:r>
            <a:r>
              <a:rPr lang="en-US" sz="1400" dirty="0">
                <a:solidFill>
                  <a:schemeClr val="tx1"/>
                </a:solidFill>
                <a:latin typeface="Times New Roman" pitchFamily="18" charset="0"/>
                <a:cs typeface="Times New Roman" pitchFamily="18" charset="0"/>
              </a:rPr>
              <a:t>.</a:t>
            </a:r>
            <a:br>
              <a:rPr lang="en-US" sz="1400" dirty="0">
                <a:solidFill>
                  <a:schemeClr val="tx1"/>
                </a:solidFill>
                <a:latin typeface="Times New Roman" pitchFamily="18" charset="0"/>
                <a:cs typeface="Times New Roman" pitchFamily="18" charset="0"/>
              </a:rPr>
            </a:br>
            <a:r>
              <a:rPr lang="en-US" sz="1400" dirty="0">
                <a:solidFill>
                  <a:schemeClr val="tx1"/>
                </a:solidFill>
                <a:latin typeface="Times New Roman" pitchFamily="18" charset="0"/>
                <a:cs typeface="Times New Roman" pitchFamily="18" charset="0"/>
              </a:rPr>
              <a:t>	Student Misconduct Committees".</a:t>
            </a:r>
            <a:br>
              <a:rPr lang="en-US" sz="1400" dirty="0">
                <a:solidFill>
                  <a:schemeClr val="tx1"/>
                </a:solidFill>
                <a:latin typeface="Times New Roman" pitchFamily="18" charset="0"/>
                <a:cs typeface="Times New Roman" pitchFamily="18" charset="0"/>
              </a:rPr>
            </a:br>
            <a:endParaRPr lang="en-US" sz="1400" dirty="0">
              <a:solidFill>
                <a:schemeClr val="tx1"/>
              </a:solidFill>
              <a:latin typeface="Times New Roman" pitchFamily="18" charset="0"/>
              <a:cs typeface="Times New Roman" pitchFamily="18" charset="0"/>
            </a:endParaRPr>
          </a:p>
        </p:txBody>
      </p:sp>
      <p:sp>
        <p:nvSpPr>
          <p:cNvPr id="5" name="Footer Placeholder 4"/>
          <p:cNvSpPr>
            <a:spLocks noGrp="1"/>
          </p:cNvSpPr>
          <p:nvPr>
            <p:ph type="ftr" sz="quarter" idx="11"/>
          </p:nvPr>
        </p:nvSpPr>
        <p:spPr>
          <a:xfrm>
            <a:off x="762000" y="4800600"/>
            <a:ext cx="7924800" cy="1676400"/>
          </a:xfrm>
        </p:spPr>
        <p:txBody>
          <a:bodyPr/>
          <a:lstStyle/>
          <a:p>
            <a:r>
              <a:rPr lang="en-US" dirty="0" smtClean="0">
                <a:solidFill>
                  <a:schemeClr val="tx1"/>
                </a:solidFill>
              </a:rPr>
              <a:t>	 </a:t>
            </a:r>
            <a:r>
              <a:rPr lang="en-US" baseline="30000" dirty="0" smtClean="0">
                <a:solidFill>
                  <a:schemeClr val="tx1"/>
                </a:solidFill>
              </a:rPr>
              <a:t>9.</a:t>
            </a:r>
            <a:r>
              <a:rPr lang="en-US" dirty="0" smtClean="0">
                <a:solidFill>
                  <a:schemeClr val="tx1"/>
                </a:solidFill>
              </a:rPr>
              <a:t> Regulations of the University of  Lagos  </a:t>
            </a:r>
            <a:br>
              <a:rPr lang="en-US" dirty="0" smtClean="0">
                <a:solidFill>
                  <a:schemeClr val="tx1"/>
                </a:solidFill>
              </a:rPr>
            </a:br>
            <a:r>
              <a:rPr lang="en-US" dirty="0" smtClean="0">
                <a:solidFill>
                  <a:schemeClr val="tx1"/>
                </a:solidFill>
              </a:rPr>
              <a:t>         	</a:t>
            </a:r>
            <a:r>
              <a:rPr lang="en-US" baseline="30000" dirty="0" smtClean="0">
                <a:solidFill>
                  <a:schemeClr val="tx1"/>
                </a:solidFill>
              </a:rPr>
              <a:t>10.</a:t>
            </a:r>
            <a:r>
              <a:rPr lang="en-US" dirty="0" smtClean="0">
                <a:solidFill>
                  <a:schemeClr val="tx1"/>
                </a:solidFill>
              </a:rPr>
              <a:t> S 19 of the University of Lagos Act.</a:t>
            </a:r>
            <a:br>
              <a:rPr lang="en-US" dirty="0" smtClean="0">
                <a:solidFill>
                  <a:schemeClr val="tx1"/>
                </a:solidFill>
              </a:rPr>
            </a:br>
            <a:r>
              <a:rPr lang="en-US" dirty="0" smtClean="0">
                <a:solidFill>
                  <a:schemeClr val="tx1"/>
                </a:solidFill>
              </a:rPr>
              <a:t>        	</a:t>
            </a:r>
            <a:r>
              <a:rPr lang="en-US" baseline="30000" dirty="0" smtClean="0">
                <a:solidFill>
                  <a:schemeClr val="tx1"/>
                </a:solidFill>
              </a:rPr>
              <a:t>11.</a:t>
            </a:r>
            <a:r>
              <a:rPr lang="en-US" dirty="0" smtClean="0">
                <a:solidFill>
                  <a:schemeClr val="tx1"/>
                </a:solidFill>
              </a:rPr>
              <a:t> University of </a:t>
            </a:r>
            <a:r>
              <a:rPr lang="en-US" dirty="0" err="1" smtClean="0">
                <a:solidFill>
                  <a:schemeClr val="tx1"/>
                </a:solidFill>
              </a:rPr>
              <a:t>Calabar</a:t>
            </a:r>
            <a:r>
              <a:rPr lang="en-US" dirty="0" smtClean="0">
                <a:solidFill>
                  <a:schemeClr val="tx1"/>
                </a:solidFill>
              </a:rPr>
              <a:t> V. </a:t>
            </a:r>
            <a:r>
              <a:rPr lang="en-US" dirty="0" err="1" smtClean="0">
                <a:solidFill>
                  <a:schemeClr val="tx1"/>
                </a:solidFill>
              </a:rPr>
              <a:t>Esiaga</a:t>
            </a:r>
            <a:r>
              <a:rPr lang="en-US" dirty="0" smtClean="0">
                <a:solidFill>
                  <a:schemeClr val="tx1"/>
                </a:solidFill>
              </a:rPr>
              <a:t/>
            </a:r>
            <a:br>
              <a:rPr lang="en-US" dirty="0" smtClean="0">
                <a:solidFill>
                  <a:schemeClr val="tx1"/>
                </a:solidFill>
              </a:rPr>
            </a:br>
            <a:r>
              <a:rPr lang="en-US" dirty="0" smtClean="0">
                <a:solidFill>
                  <a:schemeClr val="tx1"/>
                </a:solidFill>
              </a:rPr>
              <a:t>	1997 4 NWLR (PT 502)</a:t>
            </a:r>
            <a:endParaRPr lang="en-US" dirty="0">
              <a:solidFill>
                <a:schemeClr val="tx1"/>
              </a:solidFill>
            </a:endParaRPr>
          </a:p>
        </p:txBody>
      </p:sp>
      <p:cxnSp>
        <p:nvCxnSpPr>
          <p:cNvPr id="6" name="Straight Connector 5"/>
          <p:cNvCxnSpPr/>
          <p:nvPr/>
        </p:nvCxnSpPr>
        <p:spPr>
          <a:xfrm>
            <a:off x="1143000" y="5713412"/>
            <a:ext cx="7620000" cy="1588"/>
          </a:xfrm>
          <a:prstGeom prst="line">
            <a:avLst/>
          </a:prstGeom>
          <a:ln w="3175"/>
        </p:spPr>
        <p:style>
          <a:lnRef idx="1">
            <a:schemeClr val="dk1"/>
          </a:lnRef>
          <a:fillRef idx="0">
            <a:schemeClr val="dk1"/>
          </a:fillRef>
          <a:effectRef idx="0">
            <a:schemeClr val="dk1"/>
          </a:effectRef>
          <a:fontRef idx="minor">
            <a:schemeClr val="tx1"/>
          </a:fontRef>
        </p:style>
      </p:cxnSp>
    </p:spTree>
  </p:cSld>
  <p:clrMapOvr>
    <a:masterClrMapping/>
  </p:clrMapOvr>
  <p:transition advClick="0" advTm="300000">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90600" y="2438400"/>
            <a:ext cx="7772400" cy="1362075"/>
          </a:xfrm>
        </p:spPr>
        <p:txBody>
          <a:bodyPr>
            <a:noAutofit/>
          </a:bodyPr>
          <a:lstStyle/>
          <a:p>
            <a:r>
              <a:rPr lang="en-US" sz="1400" dirty="0" smtClean="0">
                <a:solidFill>
                  <a:schemeClr val="tx1"/>
                </a:solidFill>
                <a:latin typeface="Times New Roman" pitchFamily="18" charset="0"/>
                <a:cs typeface="Times New Roman" pitchFamily="18" charset="0"/>
              </a:rPr>
              <a:t> </a:t>
            </a:r>
            <a:br>
              <a:rPr lang="en-US" sz="1400" dirty="0" smtClean="0">
                <a:solidFill>
                  <a:schemeClr val="tx1"/>
                </a:solidFill>
                <a:latin typeface="Times New Roman" pitchFamily="18" charset="0"/>
                <a:cs typeface="Times New Roman" pitchFamily="18" charset="0"/>
              </a:rPr>
            </a:br>
            <a:r>
              <a:rPr lang="en-US" sz="1400" dirty="0" smtClean="0">
                <a:solidFill>
                  <a:schemeClr val="tx1"/>
                </a:solidFill>
                <a:latin typeface="Times New Roman" pitchFamily="18" charset="0"/>
                <a:cs typeface="Times New Roman" pitchFamily="18" charset="0"/>
              </a:rPr>
              <a:t>Setting The Tone For The Meetings "Documentation"</a:t>
            </a:r>
            <a:br>
              <a:rPr lang="en-US" sz="1400" dirty="0" smtClean="0">
                <a:solidFill>
                  <a:schemeClr val="tx1"/>
                </a:solidFill>
                <a:latin typeface="Times New Roman" pitchFamily="18" charset="0"/>
                <a:cs typeface="Times New Roman" pitchFamily="18" charset="0"/>
              </a:rPr>
            </a:br>
            <a:r>
              <a:rPr lang="en-US" sz="1400" dirty="0" smtClean="0">
                <a:solidFill>
                  <a:schemeClr val="tx1"/>
                </a:solidFill>
                <a:latin typeface="Times New Roman" pitchFamily="18" charset="0"/>
                <a:cs typeface="Times New Roman" pitchFamily="18" charset="0"/>
              </a:rPr>
              <a:t>-	Inauguration of the Committee</a:t>
            </a:r>
            <a:br>
              <a:rPr lang="en-US" sz="1400" dirty="0" smtClean="0">
                <a:solidFill>
                  <a:schemeClr val="tx1"/>
                </a:solidFill>
                <a:latin typeface="Times New Roman" pitchFamily="18" charset="0"/>
                <a:cs typeface="Times New Roman" pitchFamily="18" charset="0"/>
              </a:rPr>
            </a:br>
            <a:r>
              <a:rPr lang="en-US" sz="1400" dirty="0" smtClean="0">
                <a:solidFill>
                  <a:schemeClr val="tx1"/>
                </a:solidFill>
                <a:latin typeface="Times New Roman" pitchFamily="18" charset="0"/>
                <a:cs typeface="Times New Roman" pitchFamily="18" charset="0"/>
              </a:rPr>
              <a:t>-	Membership and terms of Reference</a:t>
            </a:r>
            <a:br>
              <a:rPr lang="en-US" sz="1400" dirty="0" smtClean="0">
                <a:solidFill>
                  <a:schemeClr val="tx1"/>
                </a:solidFill>
                <a:latin typeface="Times New Roman" pitchFamily="18" charset="0"/>
                <a:cs typeface="Times New Roman" pitchFamily="18" charset="0"/>
              </a:rPr>
            </a:br>
            <a:r>
              <a:rPr lang="en-US" sz="1400" dirty="0" smtClean="0">
                <a:solidFill>
                  <a:schemeClr val="tx1"/>
                </a:solidFill>
                <a:latin typeface="Times New Roman" pitchFamily="18" charset="0"/>
                <a:cs typeface="Times New Roman" pitchFamily="18" charset="0"/>
              </a:rPr>
              <a:t>-	Agenda - Drafting </a:t>
            </a:r>
            <a:br>
              <a:rPr lang="en-US" sz="1400" dirty="0" smtClean="0">
                <a:solidFill>
                  <a:schemeClr val="tx1"/>
                </a:solidFill>
                <a:latin typeface="Times New Roman" pitchFamily="18" charset="0"/>
                <a:cs typeface="Times New Roman" pitchFamily="18" charset="0"/>
              </a:rPr>
            </a:br>
            <a:r>
              <a:rPr lang="en-US" sz="1400" dirty="0" smtClean="0">
                <a:solidFill>
                  <a:schemeClr val="tx1"/>
                </a:solidFill>
                <a:latin typeface="Times New Roman" pitchFamily="18" charset="0"/>
                <a:cs typeface="Times New Roman" pitchFamily="18" charset="0"/>
              </a:rPr>
              <a:t>-	Minutes</a:t>
            </a:r>
            <a:br>
              <a:rPr lang="en-US" sz="1400" dirty="0" smtClean="0">
                <a:solidFill>
                  <a:schemeClr val="tx1"/>
                </a:solidFill>
                <a:latin typeface="Times New Roman" pitchFamily="18" charset="0"/>
                <a:cs typeface="Times New Roman" pitchFamily="18" charset="0"/>
              </a:rPr>
            </a:br>
            <a:r>
              <a:rPr lang="en-US" sz="1400" dirty="0" smtClean="0">
                <a:solidFill>
                  <a:schemeClr val="tx1"/>
                </a:solidFill>
                <a:latin typeface="Times New Roman" pitchFamily="18" charset="0"/>
                <a:cs typeface="Times New Roman" pitchFamily="18" charset="0"/>
              </a:rPr>
              <a:t>	Executive Summary</a:t>
            </a:r>
            <a:br>
              <a:rPr lang="en-US" sz="1400" dirty="0" smtClean="0">
                <a:solidFill>
                  <a:schemeClr val="tx1"/>
                </a:solidFill>
                <a:latin typeface="Times New Roman" pitchFamily="18" charset="0"/>
                <a:cs typeface="Times New Roman" pitchFamily="18" charset="0"/>
              </a:rPr>
            </a:br>
            <a:r>
              <a:rPr lang="en-US" sz="1400" dirty="0" smtClean="0">
                <a:solidFill>
                  <a:schemeClr val="tx1"/>
                </a:solidFill>
                <a:latin typeface="Times New Roman" pitchFamily="18" charset="0"/>
                <a:cs typeface="Times New Roman" pitchFamily="18" charset="0"/>
              </a:rPr>
              <a:t>	Action Points</a:t>
            </a:r>
            <a:br>
              <a:rPr lang="en-US" sz="1400" dirty="0" smtClean="0">
                <a:solidFill>
                  <a:schemeClr val="tx1"/>
                </a:solidFill>
                <a:latin typeface="Times New Roman" pitchFamily="18" charset="0"/>
                <a:cs typeface="Times New Roman" pitchFamily="18" charset="0"/>
              </a:rPr>
            </a:br>
            <a:r>
              <a:rPr lang="en-US" sz="1400" dirty="0" smtClean="0">
                <a:solidFill>
                  <a:schemeClr val="tx1"/>
                </a:solidFill>
                <a:latin typeface="Times New Roman" pitchFamily="18" charset="0"/>
                <a:cs typeface="Times New Roman" pitchFamily="18" charset="0"/>
              </a:rPr>
              <a:t>-	Matters Arising </a:t>
            </a:r>
            <a:br>
              <a:rPr lang="en-US" sz="1400" dirty="0" smtClean="0">
                <a:solidFill>
                  <a:schemeClr val="tx1"/>
                </a:solidFill>
                <a:latin typeface="Times New Roman" pitchFamily="18" charset="0"/>
                <a:cs typeface="Times New Roman" pitchFamily="18" charset="0"/>
              </a:rPr>
            </a:br>
            <a:r>
              <a:rPr lang="en-US" sz="1400" dirty="0" smtClean="0">
                <a:solidFill>
                  <a:schemeClr val="tx1"/>
                </a:solidFill>
                <a:latin typeface="Times New Roman" pitchFamily="18" charset="0"/>
                <a:cs typeface="Times New Roman" pitchFamily="18" charset="0"/>
              </a:rPr>
              <a:t>-	Enforcing Deadlines</a:t>
            </a:r>
            <a:br>
              <a:rPr lang="en-US" sz="1400" dirty="0" smtClean="0">
                <a:solidFill>
                  <a:schemeClr val="tx1"/>
                </a:solidFill>
                <a:latin typeface="Times New Roman" pitchFamily="18" charset="0"/>
                <a:cs typeface="Times New Roman" pitchFamily="18" charset="0"/>
              </a:rPr>
            </a:br>
            <a:r>
              <a:rPr lang="en-US" sz="1400" dirty="0" smtClean="0">
                <a:solidFill>
                  <a:schemeClr val="tx1"/>
                </a:solidFill>
                <a:latin typeface="Times New Roman" pitchFamily="18" charset="0"/>
                <a:cs typeface="Times New Roman" pitchFamily="18" charset="0"/>
              </a:rPr>
              <a:t> </a:t>
            </a:r>
            <a:endParaRPr lang="en-US" sz="1400" dirty="0">
              <a:solidFill>
                <a:schemeClr val="tx1"/>
              </a:solidFill>
              <a:latin typeface="Times New Roman" pitchFamily="18" charset="0"/>
              <a:cs typeface="Times New Roman" pitchFamily="18" charset="0"/>
            </a:endParaRPr>
          </a:p>
        </p:txBody>
      </p:sp>
    </p:spTree>
  </p:cSld>
  <p:clrMapOvr>
    <a:masterClrMapping/>
  </p:clrMapOvr>
  <p:transition advClick="0" advTm="300000">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066800" y="3743325"/>
            <a:ext cx="7543800" cy="1362075"/>
          </a:xfrm>
        </p:spPr>
        <p:txBody>
          <a:bodyPr>
            <a:noAutofit/>
          </a:bodyPr>
          <a:lstStyle/>
          <a:p>
            <a:r>
              <a:rPr lang="en-US" sz="1200" b="1" u="sng" dirty="0" smtClean="0">
                <a:solidFill>
                  <a:schemeClr val="tx1"/>
                </a:solidFill>
              </a:rPr>
              <a:t>Agenda</a:t>
            </a:r>
            <a:r>
              <a:rPr lang="en-US" sz="1200" dirty="0" smtClean="0">
                <a:solidFill>
                  <a:schemeClr val="tx1"/>
                </a:solidFill>
              </a:rPr>
              <a:t/>
            </a:r>
            <a:br>
              <a:rPr lang="en-US" sz="1200" dirty="0" smtClean="0">
                <a:solidFill>
                  <a:schemeClr val="tx1"/>
                </a:solidFill>
              </a:rPr>
            </a:br>
            <a:r>
              <a:rPr lang="en-US" sz="1200" dirty="0" smtClean="0">
                <a:solidFill>
                  <a:schemeClr val="tx1"/>
                </a:solidFill>
              </a:rPr>
              <a:t>A pivotal task is setting the Agenda</a:t>
            </a:r>
            <a:br>
              <a:rPr lang="en-US" sz="1200" dirty="0" smtClean="0">
                <a:solidFill>
                  <a:schemeClr val="tx1"/>
                </a:solidFill>
              </a:rPr>
            </a:br>
            <a:r>
              <a:rPr lang="en-US" sz="1200" dirty="0" smtClean="0">
                <a:solidFill>
                  <a:schemeClr val="tx1"/>
                </a:solidFill>
              </a:rPr>
              <a:t/>
            </a:r>
            <a:br>
              <a:rPr lang="en-US" sz="1200" dirty="0" smtClean="0">
                <a:solidFill>
                  <a:schemeClr val="tx1"/>
                </a:solidFill>
              </a:rPr>
            </a:br>
            <a:r>
              <a:rPr lang="en-US" sz="1200" b="1" u="sng" dirty="0" smtClean="0">
                <a:solidFill>
                  <a:schemeClr val="tx1"/>
                </a:solidFill>
              </a:rPr>
              <a:t>Importance of an Agenda</a:t>
            </a:r>
            <a:r>
              <a:rPr lang="en-US" sz="1200" dirty="0" smtClean="0">
                <a:solidFill>
                  <a:schemeClr val="tx1"/>
                </a:solidFill>
              </a:rPr>
              <a:t/>
            </a:r>
            <a:br>
              <a:rPr lang="en-US" sz="1200" dirty="0" smtClean="0">
                <a:solidFill>
                  <a:schemeClr val="tx1"/>
                </a:solidFill>
              </a:rPr>
            </a:br>
            <a:r>
              <a:rPr lang="en-US" sz="1200" dirty="0" smtClean="0">
                <a:solidFill>
                  <a:schemeClr val="tx1"/>
                </a:solidFill>
              </a:rPr>
              <a:t>Planning and Preparation </a:t>
            </a:r>
            <a:r>
              <a:rPr lang="en-US" sz="1200" baseline="30000" dirty="0" smtClean="0">
                <a:solidFill>
                  <a:schemeClr val="tx1"/>
                </a:solidFill>
              </a:rPr>
              <a:t>12</a:t>
            </a:r>
            <a:r>
              <a:rPr lang="en-US" sz="1200" dirty="0" smtClean="0">
                <a:solidFill>
                  <a:schemeClr val="tx1"/>
                </a:solidFill>
              </a:rPr>
              <a:t/>
            </a:r>
            <a:br>
              <a:rPr lang="en-US" sz="1200" dirty="0" smtClean="0">
                <a:solidFill>
                  <a:schemeClr val="tx1"/>
                </a:solidFill>
              </a:rPr>
            </a:br>
            <a:r>
              <a:rPr lang="en-US" sz="1200" dirty="0" smtClean="0">
                <a:solidFill>
                  <a:schemeClr val="tx1"/>
                </a:solidFill>
              </a:rPr>
              <a:t>It forms part of the record of proceedings of the Committee</a:t>
            </a:r>
            <a:br>
              <a:rPr lang="en-US" sz="1200" dirty="0" smtClean="0">
                <a:solidFill>
                  <a:schemeClr val="tx1"/>
                </a:solidFill>
              </a:rPr>
            </a:br>
            <a:r>
              <a:rPr lang="en-US" sz="1200" dirty="0" smtClean="0">
                <a:solidFill>
                  <a:schemeClr val="tx1"/>
                </a:solidFill>
              </a:rPr>
              <a:t/>
            </a:r>
            <a:br>
              <a:rPr lang="en-US" sz="1200" dirty="0" smtClean="0">
                <a:solidFill>
                  <a:schemeClr val="tx1"/>
                </a:solidFill>
              </a:rPr>
            </a:br>
            <a:r>
              <a:rPr lang="en-US" sz="1200" b="1" u="sng" dirty="0" smtClean="0">
                <a:solidFill>
                  <a:schemeClr val="tx1"/>
                </a:solidFill>
              </a:rPr>
              <a:t>Types of Agenda</a:t>
            </a:r>
            <a:r>
              <a:rPr lang="en-US" sz="1200" dirty="0" smtClean="0">
                <a:solidFill>
                  <a:schemeClr val="tx1"/>
                </a:solidFill>
              </a:rPr>
              <a:t/>
            </a:r>
            <a:br>
              <a:rPr lang="en-US" sz="1200" dirty="0" smtClean="0">
                <a:solidFill>
                  <a:schemeClr val="tx1"/>
                </a:solidFill>
              </a:rPr>
            </a:br>
            <a:r>
              <a:rPr lang="en-US" sz="1200" dirty="0" smtClean="0">
                <a:solidFill>
                  <a:schemeClr val="tx1"/>
                </a:solidFill>
              </a:rPr>
              <a:t>This is a style of writing .  It could also be a function of the scale of the Meeting.</a:t>
            </a:r>
            <a:br>
              <a:rPr lang="en-US" sz="1200" dirty="0" smtClean="0">
                <a:solidFill>
                  <a:schemeClr val="tx1"/>
                </a:solidFill>
              </a:rPr>
            </a:br>
            <a:r>
              <a:rPr lang="en-US" sz="1200" dirty="0" smtClean="0">
                <a:solidFill>
                  <a:schemeClr val="tx1"/>
                </a:solidFill>
              </a:rPr>
              <a:t>-	Basic Agenda</a:t>
            </a:r>
            <a:br>
              <a:rPr lang="en-US" sz="1200" dirty="0" smtClean="0">
                <a:solidFill>
                  <a:schemeClr val="tx1"/>
                </a:solidFill>
              </a:rPr>
            </a:br>
            <a:r>
              <a:rPr lang="en-US" sz="1200" dirty="0" smtClean="0">
                <a:solidFill>
                  <a:schemeClr val="tx1"/>
                </a:solidFill>
              </a:rPr>
              <a:t>-	Expanded Agenda</a:t>
            </a:r>
            <a:br>
              <a:rPr lang="en-US" sz="1200" dirty="0" smtClean="0">
                <a:solidFill>
                  <a:schemeClr val="tx1"/>
                </a:solidFill>
              </a:rPr>
            </a:br>
            <a:r>
              <a:rPr lang="en-US" sz="1200" dirty="0" smtClean="0">
                <a:solidFill>
                  <a:schemeClr val="tx1"/>
                </a:solidFill>
              </a:rPr>
              <a:t/>
            </a:r>
            <a:br>
              <a:rPr lang="en-US" sz="1200" dirty="0" smtClean="0">
                <a:solidFill>
                  <a:schemeClr val="tx1"/>
                </a:solidFill>
              </a:rPr>
            </a:br>
            <a:r>
              <a:rPr lang="en-US" sz="1200" dirty="0" smtClean="0">
                <a:solidFill>
                  <a:schemeClr val="tx1"/>
                </a:solidFill>
              </a:rPr>
              <a:t/>
            </a:r>
            <a:br>
              <a:rPr lang="en-US" sz="1200" dirty="0" smtClean="0">
                <a:solidFill>
                  <a:schemeClr val="tx1"/>
                </a:solidFill>
              </a:rPr>
            </a:br>
            <a:r>
              <a:rPr lang="en-US" sz="1200" dirty="0" smtClean="0">
                <a:solidFill>
                  <a:schemeClr val="tx1"/>
                </a:solidFill>
              </a:rPr>
              <a:t/>
            </a:r>
            <a:br>
              <a:rPr lang="en-US" sz="1200" dirty="0" smtClean="0">
                <a:solidFill>
                  <a:schemeClr val="tx1"/>
                </a:solidFill>
              </a:rPr>
            </a:br>
            <a:r>
              <a:rPr lang="en-US" sz="1200" dirty="0" smtClean="0">
                <a:solidFill>
                  <a:schemeClr val="tx1"/>
                </a:solidFill>
              </a:rPr>
              <a:t/>
            </a:r>
            <a:br>
              <a:rPr lang="en-US" sz="1200" dirty="0" smtClean="0">
                <a:solidFill>
                  <a:schemeClr val="tx1"/>
                </a:solidFill>
              </a:rPr>
            </a:br>
            <a:r>
              <a:rPr lang="en-US" sz="1200" dirty="0" smtClean="0">
                <a:solidFill>
                  <a:schemeClr val="tx1"/>
                </a:solidFill>
              </a:rPr>
              <a:t/>
            </a:r>
            <a:br>
              <a:rPr lang="en-US" sz="1200" dirty="0" smtClean="0">
                <a:solidFill>
                  <a:schemeClr val="tx1"/>
                </a:solidFill>
              </a:rPr>
            </a:br>
            <a:r>
              <a:rPr lang="en-US" sz="1200" dirty="0" smtClean="0">
                <a:solidFill>
                  <a:schemeClr val="tx1"/>
                </a:solidFill>
              </a:rPr>
              <a:t/>
            </a:r>
            <a:br>
              <a:rPr lang="en-US" sz="1200" dirty="0" smtClean="0">
                <a:solidFill>
                  <a:schemeClr val="tx1"/>
                </a:solidFill>
              </a:rPr>
            </a:br>
            <a:r>
              <a:rPr lang="en-US" sz="1200" dirty="0" smtClean="0">
                <a:solidFill>
                  <a:schemeClr val="tx1"/>
                </a:solidFill>
              </a:rPr>
              <a:t/>
            </a:r>
            <a:br>
              <a:rPr lang="en-US" sz="1200" dirty="0" smtClean="0">
                <a:solidFill>
                  <a:schemeClr val="tx1"/>
                </a:solidFill>
              </a:rPr>
            </a:br>
            <a:r>
              <a:rPr lang="en-US" sz="1200" dirty="0" smtClean="0">
                <a:solidFill>
                  <a:schemeClr val="tx1"/>
                </a:solidFill>
              </a:rPr>
              <a:t/>
            </a:r>
            <a:br>
              <a:rPr lang="en-US" sz="1200" dirty="0" smtClean="0">
                <a:solidFill>
                  <a:schemeClr val="tx1"/>
                </a:solidFill>
              </a:rPr>
            </a:br>
            <a:r>
              <a:rPr lang="en-US" sz="1200" dirty="0" smtClean="0">
                <a:solidFill>
                  <a:schemeClr val="tx1"/>
                </a:solidFill>
              </a:rPr>
              <a:t/>
            </a:r>
            <a:br>
              <a:rPr lang="en-US" sz="1200" dirty="0" smtClean="0">
                <a:solidFill>
                  <a:schemeClr val="tx1"/>
                </a:solidFill>
              </a:rPr>
            </a:br>
            <a:r>
              <a:rPr lang="en-US" sz="1200" dirty="0" smtClean="0">
                <a:solidFill>
                  <a:schemeClr val="tx1"/>
                </a:solidFill>
              </a:rPr>
              <a:t>Open and Reserved Agenda </a:t>
            </a:r>
            <a:r>
              <a:rPr lang="en-US" sz="1200" baseline="30000" dirty="0" smtClean="0">
                <a:solidFill>
                  <a:schemeClr val="tx1"/>
                </a:solidFill>
              </a:rPr>
              <a:t>13  </a:t>
            </a:r>
            <a:r>
              <a:rPr lang="en-US" sz="1200" dirty="0" smtClean="0">
                <a:solidFill>
                  <a:schemeClr val="tx1"/>
                </a:solidFill>
              </a:rPr>
              <a:t/>
            </a:r>
            <a:br>
              <a:rPr lang="en-US" sz="1200" dirty="0" smtClean="0">
                <a:solidFill>
                  <a:schemeClr val="tx1"/>
                </a:solidFill>
              </a:rPr>
            </a:br>
            <a:r>
              <a:rPr lang="en-US" sz="1200" dirty="0" smtClean="0">
                <a:solidFill>
                  <a:schemeClr val="tx1"/>
                </a:solidFill>
              </a:rPr>
              <a:t>For Sensitive Matters - To be dealt with in confidence </a:t>
            </a:r>
            <a:br>
              <a:rPr lang="en-US" sz="1200" dirty="0" smtClean="0">
                <a:solidFill>
                  <a:schemeClr val="tx1"/>
                </a:solidFill>
              </a:rPr>
            </a:br>
            <a:r>
              <a:rPr lang="en-US" sz="1200" dirty="0" smtClean="0">
                <a:solidFill>
                  <a:schemeClr val="tx1"/>
                </a:solidFill>
              </a:rPr>
              <a:t/>
            </a:r>
            <a:br>
              <a:rPr lang="en-US" sz="1200" dirty="0" smtClean="0">
                <a:solidFill>
                  <a:schemeClr val="tx1"/>
                </a:solidFill>
              </a:rPr>
            </a:br>
            <a:endParaRPr lang="en-US" sz="1200" dirty="0">
              <a:solidFill>
                <a:schemeClr val="tx1"/>
              </a:solidFill>
            </a:endParaRPr>
          </a:p>
        </p:txBody>
      </p:sp>
      <p:graphicFrame>
        <p:nvGraphicFramePr>
          <p:cNvPr id="6" name="Table 5"/>
          <p:cNvGraphicFramePr>
            <a:graphicFrameLocks noGrp="1"/>
          </p:cNvGraphicFramePr>
          <p:nvPr/>
        </p:nvGraphicFramePr>
        <p:xfrm>
          <a:off x="1143000" y="2819400"/>
          <a:ext cx="6096000" cy="1280160"/>
        </p:xfrm>
        <a:graphic>
          <a:graphicData uri="http://schemas.openxmlformats.org/drawingml/2006/table">
            <a:tbl>
              <a:tblPr firstRow="1" bandRow="1">
                <a:tableStyleId>{5940675A-B579-460E-94D1-54222C63F5DA}</a:tableStyleId>
              </a:tblPr>
              <a:tblGrid>
                <a:gridCol w="1016000"/>
                <a:gridCol w="1016000"/>
                <a:gridCol w="1016000"/>
                <a:gridCol w="1016000"/>
                <a:gridCol w="1016000"/>
                <a:gridCol w="1016000"/>
              </a:tblGrid>
              <a:tr h="370840">
                <a:tc>
                  <a:txBody>
                    <a:bodyPr/>
                    <a:lstStyle/>
                    <a:p>
                      <a:r>
                        <a:rPr lang="en-US" sz="1200" b="1" dirty="0" smtClean="0"/>
                        <a:t>Item</a:t>
                      </a:r>
                      <a:endParaRPr lang="en-US" sz="1200" dirty="0"/>
                    </a:p>
                  </a:txBody>
                  <a:tcPr/>
                </a:tc>
                <a:tc>
                  <a:txBody>
                    <a:bodyPr/>
                    <a:lstStyle/>
                    <a:p>
                      <a:r>
                        <a:rPr lang="en-US" sz="1200" b="1" dirty="0" smtClean="0"/>
                        <a:t>Desired Outcome</a:t>
                      </a:r>
                      <a:endParaRPr lang="en-US" sz="1200" dirty="0"/>
                    </a:p>
                  </a:txBody>
                  <a:tcPr/>
                </a:tc>
                <a:tc>
                  <a:txBody>
                    <a:bodyPr/>
                    <a:lstStyle/>
                    <a:p>
                      <a:r>
                        <a:rPr lang="en-US" sz="1200" b="1" dirty="0" smtClean="0"/>
                        <a:t>Priority</a:t>
                      </a:r>
                      <a:endParaRPr lang="en-US" sz="1200" dirty="0"/>
                    </a:p>
                  </a:txBody>
                  <a:tcPr/>
                </a:tc>
                <a:tc>
                  <a:txBody>
                    <a:bodyPr/>
                    <a:lstStyle/>
                    <a:p>
                      <a:r>
                        <a:rPr lang="en-US" sz="1200" b="1" dirty="0" smtClean="0"/>
                        <a:t>Time</a:t>
                      </a:r>
                      <a:endParaRPr lang="en-US" sz="1200" dirty="0"/>
                    </a:p>
                  </a:txBody>
                  <a:tcPr/>
                </a:tc>
                <a:tc>
                  <a:txBody>
                    <a:bodyPr/>
                    <a:lstStyle/>
                    <a:p>
                      <a:r>
                        <a:rPr lang="en-US" sz="1200" b="1" dirty="0" smtClean="0"/>
                        <a:t>Who</a:t>
                      </a:r>
                      <a:endParaRPr lang="en-US" sz="1200" dirty="0"/>
                    </a:p>
                  </a:txBody>
                  <a:tcPr/>
                </a:tc>
                <a:tc>
                  <a:txBody>
                    <a:bodyPr/>
                    <a:lstStyle/>
                    <a:p>
                      <a:r>
                        <a:rPr lang="en-US" sz="1200" b="1" dirty="0" smtClean="0"/>
                        <a:t>How</a:t>
                      </a:r>
                      <a:endParaRPr lang="en-US" sz="1200" dirty="0"/>
                    </a:p>
                  </a:txBody>
                  <a:tcPr/>
                </a:tc>
              </a:tr>
              <a:tr h="370840">
                <a:tc>
                  <a:txBody>
                    <a:bodyPr/>
                    <a:lstStyle/>
                    <a:p>
                      <a:r>
                        <a:rPr kumimoji="0" lang="en-US" sz="1200" kern="1200" dirty="0" smtClean="0">
                          <a:solidFill>
                            <a:schemeClr val="tx1"/>
                          </a:solidFill>
                          <a:latin typeface="+mn-lt"/>
                          <a:ea typeface="+mn-ea"/>
                          <a:cs typeface="+mn-cs"/>
                        </a:rPr>
                        <a:t>Hard</a:t>
                      </a:r>
                    </a:p>
                    <a:p>
                      <a:r>
                        <a:rPr kumimoji="0" lang="en-US" sz="1200" kern="1200" dirty="0" smtClean="0">
                          <a:solidFill>
                            <a:schemeClr val="tx1"/>
                          </a:solidFill>
                          <a:latin typeface="+mn-lt"/>
                          <a:ea typeface="+mn-ea"/>
                          <a:cs typeface="+mn-cs"/>
                        </a:rPr>
                        <a:t>Ball</a:t>
                      </a:r>
                    </a:p>
                    <a:p>
                      <a:r>
                        <a:rPr kumimoji="0" lang="en-US" sz="1200" kern="1200" dirty="0" smtClean="0">
                          <a:solidFill>
                            <a:schemeClr val="tx1"/>
                          </a:solidFill>
                          <a:latin typeface="+mn-lt"/>
                          <a:ea typeface="+mn-ea"/>
                          <a:cs typeface="+mn-cs"/>
                        </a:rPr>
                        <a:t>Games</a:t>
                      </a:r>
                      <a:endParaRPr lang="en-US" sz="1200" dirty="0"/>
                    </a:p>
                  </a:txBody>
                  <a:tcPr/>
                </a:tc>
                <a:tc>
                  <a:txBody>
                    <a:bodyPr/>
                    <a:lstStyle/>
                    <a:p>
                      <a:r>
                        <a:rPr kumimoji="0" lang="en-US" sz="1200" kern="1200" dirty="0" smtClean="0">
                          <a:solidFill>
                            <a:schemeClr val="tx1"/>
                          </a:solidFill>
                          <a:latin typeface="+mn-lt"/>
                          <a:ea typeface="+mn-ea"/>
                          <a:cs typeface="+mn-cs"/>
                        </a:rPr>
                        <a:t>Construction of a Hard ball Pitch</a:t>
                      </a:r>
                      <a:endParaRPr lang="en-US" sz="1200" dirty="0"/>
                    </a:p>
                  </a:txBody>
                  <a:tcPr/>
                </a:tc>
                <a:tc>
                  <a:txBody>
                    <a:bodyPr/>
                    <a:lstStyle/>
                    <a:p>
                      <a:pPr marL="0" marR="0">
                        <a:lnSpc>
                          <a:spcPct val="115000"/>
                        </a:lnSpc>
                        <a:spcBef>
                          <a:spcPts val="0"/>
                        </a:spcBef>
                        <a:spcAft>
                          <a:spcPts val="0"/>
                        </a:spcAft>
                      </a:pPr>
                      <a:r>
                        <a:rPr lang="en-US" sz="1200" dirty="0">
                          <a:latin typeface="Times New Roman"/>
                          <a:ea typeface="Calibri"/>
                          <a:cs typeface="Times New Roman"/>
                        </a:rPr>
                        <a:t>High</a:t>
                      </a:r>
                      <a:endParaRPr lang="en-US" sz="1200" dirty="0">
                        <a:latin typeface="Calibri"/>
                        <a:ea typeface="Calibri"/>
                        <a:cs typeface="Times New Roman"/>
                      </a:endParaRPr>
                    </a:p>
                  </a:txBody>
                  <a:tcPr marL="68580" marR="68580" marT="0" marB="0"/>
                </a:tc>
                <a:tc>
                  <a:txBody>
                    <a:bodyPr/>
                    <a:lstStyle/>
                    <a:p>
                      <a:r>
                        <a:rPr kumimoji="0" lang="en-US" sz="1200" kern="1200" dirty="0" smtClean="0">
                          <a:solidFill>
                            <a:schemeClr val="tx1"/>
                          </a:solidFill>
                          <a:latin typeface="+mn-lt"/>
                          <a:ea typeface="+mn-ea"/>
                          <a:cs typeface="+mn-cs"/>
                        </a:rPr>
                        <a:t>Within 2</a:t>
                      </a:r>
                    </a:p>
                    <a:p>
                      <a:r>
                        <a:rPr kumimoji="0" lang="en-US" sz="1200" kern="1200" dirty="0" smtClean="0">
                          <a:solidFill>
                            <a:schemeClr val="tx1"/>
                          </a:solidFill>
                          <a:latin typeface="+mn-lt"/>
                          <a:ea typeface="+mn-ea"/>
                          <a:cs typeface="+mn-cs"/>
                        </a:rPr>
                        <a:t>Months</a:t>
                      </a:r>
                      <a:endParaRPr lang="en-US" sz="1200" dirty="0"/>
                    </a:p>
                  </a:txBody>
                  <a:tcPr/>
                </a:tc>
                <a:tc>
                  <a:txBody>
                    <a:bodyPr/>
                    <a:lstStyle/>
                    <a:p>
                      <a:r>
                        <a:rPr kumimoji="0" lang="en-US" sz="1200" kern="1200" dirty="0" smtClean="0">
                          <a:solidFill>
                            <a:schemeClr val="tx1"/>
                          </a:solidFill>
                          <a:latin typeface="+mn-lt"/>
                          <a:ea typeface="+mn-ea"/>
                          <a:cs typeface="+mn-cs"/>
                        </a:rPr>
                        <a:t>Director</a:t>
                      </a:r>
                    </a:p>
                    <a:p>
                      <a:r>
                        <a:rPr kumimoji="0" lang="en-US" sz="1200" kern="1200" dirty="0" smtClean="0">
                          <a:solidFill>
                            <a:schemeClr val="tx1"/>
                          </a:solidFill>
                          <a:latin typeface="+mn-lt"/>
                          <a:ea typeface="+mn-ea"/>
                          <a:cs typeface="+mn-cs"/>
                        </a:rPr>
                        <a:t>Sports</a:t>
                      </a:r>
                      <a:endParaRPr lang="en-US" sz="1200" dirty="0"/>
                    </a:p>
                  </a:txBody>
                  <a:tcPr/>
                </a:tc>
                <a:tc>
                  <a:txBody>
                    <a:bodyPr/>
                    <a:lstStyle/>
                    <a:p>
                      <a:r>
                        <a:rPr kumimoji="0" lang="en-US" sz="1200" kern="1200" dirty="0" smtClean="0">
                          <a:solidFill>
                            <a:schemeClr val="tx1"/>
                          </a:solidFill>
                          <a:latin typeface="+mn-lt"/>
                          <a:ea typeface="+mn-ea"/>
                          <a:cs typeface="+mn-cs"/>
                        </a:rPr>
                        <a:t>PPP</a:t>
                      </a:r>
                      <a:endParaRPr lang="en-US" sz="1200" dirty="0"/>
                    </a:p>
                  </a:txBody>
                  <a:tcPr/>
                </a:tc>
              </a:tr>
            </a:tbl>
          </a:graphicData>
        </a:graphic>
      </p:graphicFrame>
      <p:sp>
        <p:nvSpPr>
          <p:cNvPr id="7" name="Footer Placeholder 4"/>
          <p:cNvSpPr>
            <a:spLocks noGrp="1"/>
          </p:cNvSpPr>
          <p:nvPr>
            <p:ph type="ftr" sz="quarter" idx="11"/>
          </p:nvPr>
        </p:nvSpPr>
        <p:spPr>
          <a:xfrm>
            <a:off x="1066800" y="4343400"/>
            <a:ext cx="7696200" cy="1676400"/>
          </a:xfrm>
        </p:spPr>
        <p:txBody>
          <a:bodyPr/>
          <a:lstStyle/>
          <a:p>
            <a:r>
              <a:rPr lang="en-US" baseline="30000" dirty="0" smtClean="0">
                <a:solidFill>
                  <a:schemeClr val="tx1"/>
                </a:solidFill>
              </a:rPr>
              <a:t>12.</a:t>
            </a:r>
            <a:r>
              <a:rPr lang="en-US" dirty="0" smtClean="0">
                <a:solidFill>
                  <a:schemeClr val="tx1"/>
                </a:solidFill>
              </a:rPr>
              <a:t>  https://hr.mit.edu/learning - topics/meetings/articles/agenda.</a:t>
            </a:r>
            <a:br>
              <a:rPr lang="en-US" dirty="0" smtClean="0">
                <a:solidFill>
                  <a:schemeClr val="tx1"/>
                </a:solidFill>
              </a:rPr>
            </a:br>
            <a:r>
              <a:rPr lang="en-US" dirty="0" smtClean="0">
                <a:solidFill>
                  <a:schemeClr val="tx1"/>
                </a:solidFill>
              </a:rPr>
              <a:t>     Expanded Agenda Example:</a:t>
            </a:r>
            <a:br>
              <a:rPr lang="en-US" dirty="0" smtClean="0">
                <a:solidFill>
                  <a:schemeClr val="tx1"/>
                </a:solidFill>
              </a:rPr>
            </a:br>
            <a:r>
              <a:rPr lang="en-US" dirty="0" smtClean="0">
                <a:solidFill>
                  <a:schemeClr val="tx1"/>
                </a:solidFill>
              </a:rPr>
              <a:t>     Steering Committee of FAS</a:t>
            </a:r>
            <a:br>
              <a:rPr lang="en-US" dirty="0" smtClean="0">
                <a:solidFill>
                  <a:schemeClr val="tx1"/>
                </a:solidFill>
              </a:rPr>
            </a:br>
            <a:r>
              <a:rPr lang="en-US" baseline="30000" dirty="0" smtClean="0">
                <a:solidFill>
                  <a:schemeClr val="tx1"/>
                </a:solidFill>
              </a:rPr>
              <a:t>13.</a:t>
            </a:r>
            <a:r>
              <a:rPr lang="en-US" dirty="0" smtClean="0">
                <a:solidFill>
                  <a:schemeClr val="tx1"/>
                </a:solidFill>
              </a:rPr>
              <a:t>  Law of Meetings by Shackle ton (Supra)</a:t>
            </a:r>
            <a:endParaRPr lang="en-US" dirty="0">
              <a:solidFill>
                <a:schemeClr val="tx1"/>
              </a:solidFill>
            </a:endParaRPr>
          </a:p>
        </p:txBody>
      </p:sp>
      <p:cxnSp>
        <p:nvCxnSpPr>
          <p:cNvPr id="8" name="Straight Connector 7"/>
          <p:cNvCxnSpPr/>
          <p:nvPr/>
        </p:nvCxnSpPr>
        <p:spPr>
          <a:xfrm>
            <a:off x="1143000" y="5410200"/>
            <a:ext cx="7620000" cy="1588"/>
          </a:xfrm>
          <a:prstGeom prst="line">
            <a:avLst/>
          </a:prstGeom>
          <a:ln w="3175"/>
        </p:spPr>
        <p:style>
          <a:lnRef idx="1">
            <a:schemeClr val="dk1"/>
          </a:lnRef>
          <a:fillRef idx="0">
            <a:schemeClr val="dk1"/>
          </a:fillRef>
          <a:effectRef idx="0">
            <a:schemeClr val="dk1"/>
          </a:effectRef>
          <a:fontRef idx="minor">
            <a:schemeClr val="tx1"/>
          </a:fontRef>
        </p:style>
      </p:cxnSp>
    </p:spTree>
  </p:cSld>
  <p:clrMapOvr>
    <a:masterClrMapping/>
  </p:clrMapOvr>
  <p:transition advClick="0" advTm="300000">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62000" y="1066800"/>
            <a:ext cx="7772400" cy="1828800"/>
          </a:xfrm>
          <a:prstGeom prst="rect">
            <a:avLst/>
          </a:prstGeom>
        </p:spPr>
        <p:txBody>
          <a:bodyPr>
            <a:noAutofit/>
          </a:bodyPr>
          <a:lstStyle/>
          <a:p>
            <a:r>
              <a:rPr lang="en-US" sz="1400" dirty="0">
                <a:latin typeface="Times New Roman" pitchFamily="18" charset="0"/>
                <a:cs typeface="Times New Roman" pitchFamily="18" charset="0"/>
              </a:rPr>
              <a:t>Endeavour to draft your Agenda as a "Verb" to describe as action:-</a:t>
            </a:r>
          </a:p>
          <a:p>
            <a:pPr lvl="0"/>
            <a:r>
              <a:rPr lang="en-US" sz="1400" dirty="0">
                <a:latin typeface="Times New Roman" pitchFamily="18" charset="0"/>
                <a:cs typeface="Times New Roman" pitchFamily="18" charset="0"/>
              </a:rPr>
              <a:t>To receive a document.  You could thereafter mark the document giving it a number </a:t>
            </a:r>
            <a:r>
              <a:rPr lang="en-US" sz="1400" dirty="0" err="1">
                <a:latin typeface="Times New Roman" pitchFamily="18" charset="0"/>
                <a:cs typeface="Times New Roman" pitchFamily="18" charset="0"/>
              </a:rPr>
              <a:t>ie</a:t>
            </a:r>
            <a:r>
              <a:rPr lang="en-US" sz="1400" dirty="0">
                <a:latin typeface="Times New Roman" pitchFamily="18" charset="0"/>
                <a:cs typeface="Times New Roman" pitchFamily="18" charset="0"/>
              </a:rPr>
              <a:t>. ST 001/2024/ or ST/002/2024.</a:t>
            </a:r>
          </a:p>
          <a:p>
            <a:pPr lvl="0"/>
            <a:r>
              <a:rPr lang="en-US" sz="1400" dirty="0">
                <a:latin typeface="Times New Roman" pitchFamily="18" charset="0"/>
                <a:cs typeface="Times New Roman" pitchFamily="18" charset="0"/>
              </a:rPr>
              <a:t>To consider: To discuss</a:t>
            </a:r>
          </a:p>
          <a:p>
            <a:pPr lvl="0"/>
            <a:r>
              <a:rPr lang="en-US" sz="1400" dirty="0">
                <a:latin typeface="Times New Roman" pitchFamily="18" charset="0"/>
                <a:cs typeface="Times New Roman" pitchFamily="18" charset="0"/>
              </a:rPr>
              <a:t>To approve: To reach a conclusion, to approve a Report.</a:t>
            </a:r>
          </a:p>
          <a:p>
            <a:pPr lvl="0"/>
            <a:r>
              <a:rPr lang="en-US" sz="1400" dirty="0">
                <a:latin typeface="Times New Roman" pitchFamily="18" charset="0"/>
                <a:cs typeface="Times New Roman" pitchFamily="18" charset="0"/>
              </a:rPr>
              <a:t>To recommend - To make suggestions to another - body - To the Vice-Chancellor.</a:t>
            </a:r>
          </a:p>
          <a:p>
            <a:pPr lvl="0"/>
            <a:r>
              <a:rPr lang="en-US" sz="1400" dirty="0">
                <a:latin typeface="Times New Roman" pitchFamily="18" charset="0"/>
                <a:cs typeface="Times New Roman" pitchFamily="18" charset="0"/>
              </a:rPr>
              <a:t>To endorse : To support a decision made by another body.  To endorse the decision of the H.O.D. that a script be remarked.</a:t>
            </a:r>
          </a:p>
          <a:p>
            <a:pPr lvl="0"/>
            <a:r>
              <a:rPr lang="en-US" sz="1400" dirty="0">
                <a:latin typeface="Times New Roman" pitchFamily="18" charset="0"/>
                <a:cs typeface="Times New Roman" pitchFamily="18" charset="0"/>
              </a:rPr>
              <a:t>To note - To acknowledge information that is given</a:t>
            </a:r>
          </a:p>
        </p:txBody>
      </p:sp>
    </p:spTree>
  </p:cSld>
  <p:clrMapOvr>
    <a:masterClrMapping/>
  </p:clrMapOvr>
  <p:transition advClick="0" advTm="300000">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762000" y="228600"/>
            <a:ext cx="8001000" cy="1362075"/>
          </a:xfrm>
          <a:prstGeom prst="rect">
            <a:avLst/>
          </a:prstGeom>
        </p:spPr>
        <p:txBody>
          <a:bodyPr>
            <a:noAutofit/>
          </a:bodyPr>
          <a:lstStyle/>
          <a:p>
            <a:endParaRPr lang="en-US" sz="1200" dirty="0"/>
          </a:p>
        </p:txBody>
      </p:sp>
      <p:sp>
        <p:nvSpPr>
          <p:cNvPr id="3" name="Title 1"/>
          <p:cNvSpPr txBox="1">
            <a:spLocks/>
          </p:cNvSpPr>
          <p:nvPr/>
        </p:nvSpPr>
        <p:spPr>
          <a:xfrm>
            <a:off x="1066800" y="1143000"/>
            <a:ext cx="7696200" cy="1362075"/>
          </a:xfrm>
          <a:prstGeom prst="rect">
            <a:avLst/>
          </a:prstGeom>
        </p:spPr>
        <p:txBody>
          <a:bodyPr>
            <a:noAutofit/>
          </a:bodyPr>
          <a:lstStyle/>
          <a:p>
            <a:r>
              <a:rPr lang="en-US" sz="1400" dirty="0">
                <a:latin typeface="Times New Roman" pitchFamily="18" charset="0"/>
                <a:cs typeface="Times New Roman" pitchFamily="18" charset="0"/>
              </a:rPr>
              <a:t>Minutes - Importance - Documentary Evidence.</a:t>
            </a:r>
          </a:p>
          <a:p>
            <a:pPr lvl="0"/>
            <a:r>
              <a:rPr lang="en-US" sz="1400" dirty="0">
                <a:latin typeface="Times New Roman" pitchFamily="18" charset="0"/>
                <a:cs typeface="Times New Roman" pitchFamily="18" charset="0"/>
              </a:rPr>
              <a:t>It forms part of the proceedings/record of proceedings of a committee</a:t>
            </a:r>
          </a:p>
          <a:p>
            <a:r>
              <a:rPr lang="en-US" sz="1400" dirty="0">
                <a:latin typeface="Times New Roman" pitchFamily="18" charset="0"/>
                <a:cs typeface="Times New Roman" pitchFamily="18" charset="0"/>
              </a:rPr>
              <a:t> </a:t>
            </a:r>
          </a:p>
          <a:p>
            <a:pPr lvl="0"/>
            <a:r>
              <a:rPr lang="en-US" sz="1400" dirty="0">
                <a:latin typeface="Times New Roman" pitchFamily="18" charset="0"/>
                <a:cs typeface="Times New Roman" pitchFamily="18" charset="0"/>
              </a:rPr>
              <a:t>The Secretary may be called in a dispute to prove same.</a:t>
            </a:r>
          </a:p>
          <a:p>
            <a:r>
              <a:rPr lang="en-US" sz="1400" dirty="0">
                <a:latin typeface="Times New Roman" pitchFamily="18" charset="0"/>
                <a:cs typeface="Times New Roman" pitchFamily="18" charset="0"/>
              </a:rPr>
              <a:t> </a:t>
            </a:r>
          </a:p>
          <a:p>
            <a:pPr lvl="0"/>
            <a:r>
              <a:rPr lang="en-US" sz="1400" dirty="0">
                <a:latin typeface="Times New Roman" pitchFamily="18" charset="0"/>
                <a:cs typeface="Times New Roman" pitchFamily="18" charset="0"/>
              </a:rPr>
              <a:t>It must be signed by the Secretary and Chairman</a:t>
            </a:r>
          </a:p>
          <a:p>
            <a:r>
              <a:rPr lang="en-US" sz="1400" dirty="0">
                <a:latin typeface="Times New Roman" pitchFamily="18" charset="0"/>
                <a:cs typeface="Times New Roman" pitchFamily="18" charset="0"/>
              </a:rPr>
              <a:t> </a:t>
            </a:r>
          </a:p>
          <a:p>
            <a:pPr lvl="0"/>
            <a:r>
              <a:rPr lang="en-US" sz="1400" dirty="0">
                <a:latin typeface="Times New Roman" pitchFamily="18" charset="0"/>
                <a:cs typeface="Times New Roman" pitchFamily="18" charset="0"/>
              </a:rPr>
              <a:t>It must be dated.</a:t>
            </a:r>
          </a:p>
          <a:p>
            <a:r>
              <a:rPr lang="en-US" sz="1400" dirty="0">
                <a:latin typeface="Times New Roman" pitchFamily="18" charset="0"/>
                <a:cs typeface="Times New Roman" pitchFamily="18" charset="0"/>
              </a:rPr>
              <a:t> </a:t>
            </a:r>
          </a:p>
          <a:p>
            <a:endParaRPr lang="en-US" sz="1400" dirty="0">
              <a:latin typeface="Times New Roman" pitchFamily="18" charset="0"/>
              <a:cs typeface="Times New Roman" pitchFamily="18" charset="0"/>
            </a:endParaRPr>
          </a:p>
        </p:txBody>
      </p:sp>
      <p:sp>
        <p:nvSpPr>
          <p:cNvPr id="4" name="Footer Placeholder 4"/>
          <p:cNvSpPr>
            <a:spLocks noGrp="1"/>
          </p:cNvSpPr>
          <p:nvPr>
            <p:ph type="ftr" sz="quarter" idx="11"/>
          </p:nvPr>
        </p:nvSpPr>
        <p:spPr>
          <a:xfrm>
            <a:off x="1066800" y="3962400"/>
            <a:ext cx="7696200" cy="2057400"/>
          </a:xfrm>
        </p:spPr>
        <p:txBody>
          <a:bodyPr/>
          <a:lstStyle/>
          <a:p>
            <a:r>
              <a:rPr lang="en-US" baseline="30000" dirty="0" smtClean="0">
                <a:solidFill>
                  <a:schemeClr val="tx1"/>
                </a:solidFill>
                <a:latin typeface="Times New Roman" pitchFamily="18" charset="0"/>
                <a:cs typeface="Times New Roman" pitchFamily="18" charset="0"/>
              </a:rPr>
              <a:t>I4</a:t>
            </a:r>
            <a:r>
              <a:rPr lang="en-US" dirty="0" smtClean="0">
                <a:solidFill>
                  <a:schemeClr val="tx1"/>
                </a:solidFill>
                <a:latin typeface="Times New Roman" pitchFamily="18" charset="0"/>
                <a:cs typeface="Times New Roman" pitchFamily="18" charset="0"/>
              </a:rPr>
              <a:t> S102 of the Evidence Act</a:t>
            </a:r>
          </a:p>
          <a:p>
            <a:r>
              <a:rPr lang="en-US" b="1" u="sng" dirty="0" smtClean="0">
                <a:solidFill>
                  <a:schemeClr val="tx1"/>
                </a:solidFill>
                <a:latin typeface="Times New Roman" pitchFamily="18" charset="0"/>
                <a:cs typeface="Times New Roman" pitchFamily="18" charset="0"/>
              </a:rPr>
              <a:t>Minutes Writing</a:t>
            </a:r>
            <a:endParaRPr lang="en-US" dirty="0" smtClean="0">
              <a:solidFill>
                <a:schemeClr val="tx1"/>
              </a:solidFill>
              <a:latin typeface="Times New Roman" pitchFamily="18" charset="0"/>
              <a:cs typeface="Times New Roman" pitchFamily="18" charset="0"/>
            </a:endParaRPr>
          </a:p>
          <a:p>
            <a:r>
              <a:rPr lang="en-US" dirty="0" smtClean="0">
                <a:solidFill>
                  <a:schemeClr val="tx1"/>
                </a:solidFill>
                <a:latin typeface="Times New Roman" pitchFamily="18" charset="0"/>
                <a:cs typeface="Times New Roman" pitchFamily="18" charset="0"/>
              </a:rPr>
              <a:t>1. Concise, Clear, free from ambiguity</a:t>
            </a:r>
          </a:p>
          <a:p>
            <a:r>
              <a:rPr lang="en-US" dirty="0" smtClean="0">
                <a:solidFill>
                  <a:schemeClr val="tx1"/>
                </a:solidFill>
                <a:latin typeface="Times New Roman" pitchFamily="18" charset="0"/>
                <a:cs typeface="Times New Roman" pitchFamily="18" charset="0"/>
              </a:rPr>
              <a:t>2. Readable, not verbose</a:t>
            </a:r>
          </a:p>
          <a:p>
            <a:r>
              <a:rPr lang="en-US" dirty="0" smtClean="0">
                <a:solidFill>
                  <a:schemeClr val="tx1"/>
                </a:solidFill>
                <a:latin typeface="Times New Roman" pitchFamily="18" charset="0"/>
                <a:cs typeface="Times New Roman" pitchFamily="18" charset="0"/>
              </a:rPr>
              <a:t>3. Systematic, like someone laying the foundation of a building:-</a:t>
            </a:r>
          </a:p>
          <a:p>
            <a:pPr marL="119063" indent="-119063"/>
            <a:r>
              <a:rPr lang="en-US" dirty="0" smtClean="0">
                <a:solidFill>
                  <a:schemeClr val="tx1"/>
                </a:solidFill>
                <a:latin typeface="Times New Roman" pitchFamily="18" charset="0"/>
                <a:cs typeface="Times New Roman" pitchFamily="18" charset="0"/>
              </a:rPr>
              <a:t>	Synopsis</a:t>
            </a:r>
          </a:p>
          <a:p>
            <a:pPr marL="119063" indent="-119063"/>
            <a:r>
              <a:rPr lang="en-US" dirty="0" smtClean="0">
                <a:solidFill>
                  <a:schemeClr val="tx1"/>
                </a:solidFill>
                <a:latin typeface="Times New Roman" pitchFamily="18" charset="0"/>
                <a:cs typeface="Times New Roman" pitchFamily="18" charset="0"/>
              </a:rPr>
              <a:t>	Preambles</a:t>
            </a:r>
          </a:p>
          <a:p>
            <a:pPr marL="119063" indent="-119063"/>
            <a:r>
              <a:rPr lang="en-US" dirty="0" smtClean="0">
                <a:solidFill>
                  <a:schemeClr val="tx1"/>
                </a:solidFill>
                <a:latin typeface="Times New Roman" pitchFamily="18" charset="0"/>
                <a:cs typeface="Times New Roman" pitchFamily="18" charset="0"/>
              </a:rPr>
              <a:t>	Main Business of the Committee Findings</a:t>
            </a:r>
          </a:p>
          <a:p>
            <a:pPr marL="119063" indent="-119063"/>
            <a:r>
              <a:rPr lang="en-US" dirty="0" smtClean="0">
                <a:solidFill>
                  <a:schemeClr val="tx1"/>
                </a:solidFill>
                <a:latin typeface="Times New Roman" pitchFamily="18" charset="0"/>
                <a:cs typeface="Times New Roman" pitchFamily="18" charset="0"/>
              </a:rPr>
              <a:t>	Recommendation</a:t>
            </a:r>
          </a:p>
          <a:p>
            <a:pPr marL="119063" indent="-119063"/>
            <a:r>
              <a:rPr lang="en-US" dirty="0" smtClean="0">
                <a:solidFill>
                  <a:schemeClr val="tx1"/>
                </a:solidFill>
                <a:latin typeface="Times New Roman" pitchFamily="18" charset="0"/>
                <a:cs typeface="Times New Roman" pitchFamily="18" charset="0"/>
              </a:rPr>
              <a:t>	Execution/Attestation.</a:t>
            </a:r>
          </a:p>
          <a:p>
            <a:r>
              <a:rPr lang="en-US" dirty="0" smtClean="0">
                <a:solidFill>
                  <a:schemeClr val="tx1"/>
                </a:solidFill>
                <a:latin typeface="Times New Roman" pitchFamily="18" charset="0"/>
                <a:cs typeface="Times New Roman" pitchFamily="18" charset="0"/>
              </a:rPr>
              <a:t>4. No assumptions</a:t>
            </a:r>
          </a:p>
          <a:p>
            <a:r>
              <a:rPr lang="en-US" dirty="0" smtClean="0">
                <a:solidFill>
                  <a:schemeClr val="tx1"/>
                </a:solidFill>
                <a:latin typeface="Times New Roman" pitchFamily="18" charset="0"/>
                <a:cs typeface="Times New Roman" pitchFamily="18" charset="0"/>
              </a:rPr>
              <a:t>5. Minutes are written is past tense (not present or future tense).</a:t>
            </a:r>
            <a:endParaRPr lang="en-US" dirty="0">
              <a:solidFill>
                <a:schemeClr val="tx1"/>
              </a:solidFill>
              <a:latin typeface="Times New Roman" pitchFamily="18" charset="0"/>
              <a:cs typeface="Times New Roman" pitchFamily="18" charset="0"/>
            </a:endParaRPr>
          </a:p>
        </p:txBody>
      </p:sp>
      <p:cxnSp>
        <p:nvCxnSpPr>
          <p:cNvPr id="5" name="Straight Connector 4"/>
          <p:cNvCxnSpPr/>
          <p:nvPr/>
        </p:nvCxnSpPr>
        <p:spPr>
          <a:xfrm>
            <a:off x="1143000" y="4037012"/>
            <a:ext cx="7620000" cy="1588"/>
          </a:xfrm>
          <a:prstGeom prst="line">
            <a:avLst/>
          </a:prstGeom>
          <a:ln w="3175"/>
        </p:spPr>
        <p:style>
          <a:lnRef idx="1">
            <a:schemeClr val="dk1"/>
          </a:lnRef>
          <a:fillRef idx="0">
            <a:schemeClr val="dk1"/>
          </a:fillRef>
          <a:effectRef idx="0">
            <a:schemeClr val="dk1"/>
          </a:effectRef>
          <a:fontRef idx="minor">
            <a:schemeClr val="tx1"/>
          </a:fontRef>
        </p:style>
      </p:cxnSp>
    </p:spTree>
  </p:cSld>
  <p:clrMapOvr>
    <a:masterClrMapping/>
  </p:clrMapOvr>
  <p:transition advClick="0" advTm="300000">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106</TotalTime>
  <Words>339</Words>
  <Application>Microsoft Office PowerPoint</Application>
  <PresentationFormat>On-screen Show (4:3)</PresentationFormat>
  <Paragraphs>106</Paragraphs>
  <Slides>11</Slides>
  <Notes>4</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Aspect</vt:lpstr>
      <vt:lpstr>THE ROLE OF THE SECRETARY IN EFFECTIVE MANAGEMENT OF MEETINGS</vt:lpstr>
      <vt:lpstr>NOT JUST TAKING MINUTES 1   THE SECRETARY IS THE MOST IMPORTANT ROLE IN ANY COMMITTEE 2 - Having knowledge about the remit (i.e. the work of the committee) 3 - Preparation of papers for the Committee - Implementation of the decisions of the Committee - Administration of the meetings  SUMMARY /KEY POINTS It is an active role, not a passive role   </vt:lpstr>
      <vt:lpstr>  THE RAISON D' ETRE OF THE COMMITTEE SYSTEM  The Basis, the justification, the legal standing of Committees 4 S. 25 of the University of Lagos Act provides as follows "Anybody of persons established by this Act shall without prejudice to the generality of the powers of that body have power to appoint committees".  The Committee system is a panacea for effective University administration 5   There would be a gap in the University leadership without the use of the University Committee  System; there is a direct correspondence between Leadership and the Committee system in the University 6.   </vt:lpstr>
      <vt:lpstr>WHAT DOES A COMMITTEE DO  - Improves decision making - Democratization of the decision making process - Attainment of goals. - Efficiency - Participation in School governance  - problems Solving        </vt:lpstr>
      <vt:lpstr>Categories of Committees  The Categorization of Committees are not exhaustive 8 (i) Strategic Committees - Where are we going.  Example Strategic Plan of  the University -  "University of Lagos 25 years Strategic Plan 2012 - 2037".  Operational Committees - how do we get there - FASU Games Committee (ii)   Statutory Committees of the University  F &amp; GPC  Academic Planning Committee Development Committee.  Appointment and Promotions   Administrative and Technical Committee (ATSC) ___________________________________________________________________       8.  Prof. Eyitope O. Ogunbodede (iii) Standing Committees and Adhoc Committees  9.  Examples of Standing Committees  are:-  Honours Committees  BCOS Committee  Board of Survey  -  Adhoc are those set up on a temporary basis:-  Investigative, Fact Finding Committees (iv) Committees under the Vice-Chancellor's Students' Disciplinary  Committees.  Student Misconduct Committees". </vt:lpstr>
      <vt:lpstr>  Setting The Tone For The Meetings "Documentation" - Inauguration of the Committee - Membership and terms of Reference - Agenda - Drafting  - Minutes  Executive Summary  Action Points - Matters Arising  - Enforcing Deadlines  </vt:lpstr>
      <vt:lpstr>Agenda A pivotal task is setting the Agenda  Importance of an Agenda Planning and Preparation 12 It forms part of the record of proceedings of the Committee  Types of Agenda This is a style of writing .  It could also be a function of the scale of the Meeting. - Basic Agenda - Expanded Agenda          Open and Reserved Agenda 13   For Sensitive Matters - To be dealt with in confidence   </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THE SECRETARY IN EFFECTIVE MANAGEMENT OF MEETINGS</dc:title>
  <dc:creator>Phepe</dc:creator>
  <cp:lastModifiedBy>Phepe</cp:lastModifiedBy>
  <cp:revision>18</cp:revision>
  <dcterms:created xsi:type="dcterms:W3CDTF">2024-06-10T10:20:53Z</dcterms:created>
  <dcterms:modified xsi:type="dcterms:W3CDTF">2024-06-10T12:11:56Z</dcterms:modified>
</cp:coreProperties>
</file>