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75" r:id="rId11"/>
    <p:sldId id="276" r:id="rId12"/>
    <p:sldId id="277" r:id="rId13"/>
    <p:sldId id="278" r:id="rId14"/>
    <p:sldId id="279" r:id="rId15"/>
    <p:sldId id="269" r:id="rId16"/>
    <p:sldId id="270" r:id="rId17"/>
    <p:sldId id="271" r:id="rId18"/>
    <p:sldId id="272" r:id="rId19"/>
    <p:sldId id="273" r:id="rId20"/>
    <p:sldId id="274"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46C117F-5CCF-4837-BE5F-2B92066CAFAF}"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EB90BD-B6CE-46B7-997F-7313B992CC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DB9D11F-B188-461D-B23F-39381795C052}"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endParaRPr lang="en-US" sz="7200" dirty="0">
              <a:solidFill>
                <a:schemeClr val="tx1"/>
              </a:solidFill>
              <a:effectLst/>
            </a:endParaRP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endParaRPr lang="en-US" sz="72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2E6D8D9-55A2-4063-B0F3-121F44549695}"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D4B24536-994D-4021-A283-9F449C0DB50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3CBBBB78-C96F-47B7-AB17-D852CA960AC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578ACC-22D6-47C1-A373-4FD133E34F3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31444B-B92B-4E27-8C94-BB93EAF5CB1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63EFA5E-FA76-400D-B3DC-F0BA90E6D10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11437"/>
            <a:ext cx="8144134" cy="1418170"/>
          </a:xfrm>
        </p:spPr>
        <p:txBody>
          <a:bodyPr/>
          <a:lstStyle/>
          <a:p>
            <a:br>
              <a:rPr lang="en-GB" sz="2800" b="1" dirty="0" smtClean="0"/>
            </a:br>
            <a:br>
              <a:rPr lang="en-GB" sz="2800" b="1" dirty="0"/>
            </a:br>
            <a:br>
              <a:rPr lang="en-GB" sz="2800" b="1" dirty="0" smtClean="0"/>
            </a:br>
            <a:br>
              <a:rPr lang="en-GB" sz="2800" b="1" dirty="0"/>
            </a:br>
            <a:br>
              <a:rPr lang="en-GB" sz="2800" b="1" dirty="0" smtClean="0"/>
            </a:br>
            <a:br>
              <a:rPr lang="en-GB" sz="2800" b="1" dirty="0"/>
            </a:br>
            <a:br>
              <a:rPr lang="en-GB" sz="2800" b="1" dirty="0" smtClean="0"/>
            </a:br>
            <a:br>
              <a:rPr lang="en-GB" sz="2800" b="1" dirty="0"/>
            </a:br>
            <a:br>
              <a:rPr lang="en-GB" sz="2800" b="1" dirty="0" smtClean="0"/>
            </a:br>
            <a:r>
              <a:rPr lang="en-GB" sz="2800" b="1" dirty="0" smtClean="0"/>
              <a:t>Two-Day </a:t>
            </a:r>
            <a:r>
              <a:rPr lang="en-GB" sz="2800" b="1" dirty="0"/>
              <a:t>Training for Serving Secretaries to Boards, Panels and Committees in the University of Lagos</a:t>
            </a:r>
            <a:br>
              <a:rPr lang="en-GB" sz="2800" b="1" dirty="0"/>
            </a:br>
            <a:endParaRPr lang="en-GB" sz="2800" b="1" dirty="0"/>
          </a:p>
        </p:txBody>
      </p:sp>
      <p:sp>
        <p:nvSpPr>
          <p:cNvPr id="3" name="Subtitle 2"/>
          <p:cNvSpPr>
            <a:spLocks noGrp="1"/>
          </p:cNvSpPr>
          <p:nvPr>
            <p:ph type="subTitle" idx="1"/>
          </p:nvPr>
        </p:nvSpPr>
        <p:spPr/>
        <p:txBody>
          <a:bodyPr>
            <a:normAutofit lnSpcReduction="10000"/>
          </a:bodyPr>
          <a:lstStyle/>
          <a:p>
            <a:r>
              <a:rPr lang="en-GB" b="1" dirty="0">
                <a:cs typeface="Calibri" panose="020F0502020204030204" pitchFamily="34" charset="0"/>
              </a:rPr>
              <a:t>Feyi </a:t>
            </a:r>
            <a:r>
              <a:rPr lang="en-GB" b="1" dirty="0" err="1">
                <a:cs typeface="Calibri" panose="020F0502020204030204" pitchFamily="34" charset="0"/>
              </a:rPr>
              <a:t>Ademola</a:t>
            </a:r>
            <a:r>
              <a:rPr lang="en-GB" b="1" dirty="0">
                <a:cs typeface="Calibri" panose="020F0502020204030204" pitchFamily="34" charset="0"/>
              </a:rPr>
              <a:t>-Adeoye</a:t>
            </a:r>
            <a:endParaRPr lang="en-GB" dirty="0">
              <a:cs typeface="Calibri" panose="020F0502020204030204" pitchFamily="34" charset="0"/>
            </a:endParaRPr>
          </a:p>
          <a:p>
            <a:r>
              <a:rPr lang="en-GB" dirty="0">
                <a:cs typeface="Calibri" panose="020F0502020204030204" pitchFamily="34" charset="0"/>
              </a:rPr>
              <a:t>Institute of African &amp; Diaspora Studies</a:t>
            </a:r>
            <a:endParaRPr lang="en-GB" dirty="0">
              <a:cs typeface="Calibri" panose="020F0502020204030204" pitchFamily="34" charset="0"/>
            </a:endParaRPr>
          </a:p>
          <a:p>
            <a:r>
              <a:rPr lang="en-GB" dirty="0">
                <a:cs typeface="Calibri" panose="020F0502020204030204" pitchFamily="34" charset="0"/>
              </a:rPr>
              <a:t>University of </a:t>
            </a:r>
            <a:r>
              <a:rPr lang="en-GB" dirty="0" smtClean="0">
                <a:cs typeface="Calibri" panose="020F0502020204030204" pitchFamily="34" charset="0"/>
              </a:rPr>
              <a:t>Lagos</a:t>
            </a:r>
            <a:endParaRPr lang="en-GB" dirty="0" smtClean="0">
              <a:cs typeface="Calibri" panose="020F0502020204030204" pitchFamily="34" charset="0"/>
            </a:endParaRPr>
          </a:p>
          <a:p>
            <a:endParaRPr lang="en-GB" dirty="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403430"/>
            <a:ext cx="11873552" cy="5434308"/>
          </a:xfrm>
          <a:prstGeom prst="rect">
            <a:avLst/>
          </a:prstGeom>
        </p:spPr>
        <p:txBody>
          <a:bodyPr wrap="square">
            <a:spAutoFit/>
          </a:bodyPr>
          <a:lstStyle/>
          <a:p>
            <a:pPr marL="342900" lvl="0" indent="-342900" algn="just">
              <a:lnSpc>
                <a:spcPct val="114000"/>
              </a:lnSpc>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Creative use of abbreviations amongst interlocutors (</a:t>
            </a:r>
            <a:r>
              <a:rPr lang="en-GB" sz="2800" dirty="0" err="1">
                <a:latin typeface="Calibri" panose="020F0502020204030204" pitchFamily="34" charset="0"/>
                <a:ea typeface="Calibri" panose="020F0502020204030204" pitchFamily="34" charset="0"/>
                <a:cs typeface="Calibri" panose="020F0502020204030204" pitchFamily="34" charset="0"/>
              </a:rPr>
              <a:t>Leake</a:t>
            </a:r>
            <a:r>
              <a:rPr lang="en-GB" sz="2800" dirty="0">
                <a:latin typeface="Calibri" panose="020F0502020204030204" pitchFamily="34" charset="0"/>
                <a:ea typeface="Calibri" panose="020F0502020204030204" pitchFamily="34" charset="0"/>
                <a:cs typeface="Calibri" panose="020F0502020204030204" pitchFamily="34" charset="0"/>
              </a:rPr>
              <a:t>, 2008)</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Use of fewer subordinate clauses and a narrower range of vocabulary </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Use of slang, syntactic reductions, asterisks, emoting, emoticons.</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Deletion of parts of speech, especially subject pronoun preposition, articles, copula, auxiliary or modal verbs and contractions.</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Structural fragmentation which makes the language of digital media sometimes </a:t>
            </a:r>
            <a:r>
              <a:rPr lang="en-GB" sz="2800" dirty="0" err="1">
                <a:latin typeface="Calibri" panose="020F0502020204030204" pitchFamily="34" charset="0"/>
                <a:ea typeface="Calibri" panose="020F0502020204030204" pitchFamily="34" charset="0"/>
                <a:cs typeface="Calibri" panose="020F0502020204030204" pitchFamily="34" charset="0"/>
              </a:rPr>
              <a:t>interactionally</a:t>
            </a:r>
            <a:r>
              <a:rPr lang="en-GB" sz="2800" dirty="0">
                <a:latin typeface="Calibri" panose="020F0502020204030204" pitchFamily="34" charset="0"/>
                <a:ea typeface="Calibri" panose="020F0502020204030204" pitchFamily="34" charset="0"/>
                <a:cs typeface="Calibri" panose="020F0502020204030204" pitchFamily="34" charset="0"/>
              </a:rPr>
              <a:t> incoherent because of the limitations imposed by computer messaging systems on turn-taking (Herring 2001) </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Language variation is patterned by age</a:t>
            </a:r>
            <a:r>
              <a:rPr lang="en-GB" sz="2800" b="1"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rPr>
              <a:t>and region (</a:t>
            </a:r>
            <a:r>
              <a:rPr lang="en-GB" sz="2800" dirty="0" err="1">
                <a:latin typeface="Calibri" panose="020F0502020204030204" pitchFamily="34" charset="0"/>
                <a:ea typeface="Calibri" panose="020F0502020204030204" pitchFamily="34" charset="0"/>
                <a:cs typeface="Calibri" panose="020F0502020204030204" pitchFamily="34" charset="0"/>
              </a:rPr>
              <a:t>Androutsopoulos</a:t>
            </a:r>
            <a:r>
              <a:rPr lang="en-GB" sz="2800" dirty="0">
                <a:latin typeface="Calibri" panose="020F0502020204030204" pitchFamily="34" charset="0"/>
                <a:ea typeface="Calibri" panose="020F0502020204030204" pitchFamily="34" charset="0"/>
                <a:cs typeface="Calibri" panose="020F0502020204030204" pitchFamily="34" charset="0"/>
              </a:rPr>
              <a:t>, 2006)</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94135"/>
            <a:ext cx="12192000" cy="6596293"/>
          </a:xfrm>
          <a:prstGeom prst="rect">
            <a:avLst/>
          </a:prstGeom>
        </p:spPr>
        <p:txBody>
          <a:bodyPr wrap="square">
            <a:spAutoFit/>
          </a:bodyPr>
          <a:lstStyle/>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Several rules of Standard English in the areas of punctuation, capitalization and spelling are not adhered to.</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Rather than condemning it, we should embrace the fact that the internet is allowing us to explore the power of the written language in a creative way. </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On the positive side, the internet aides documentation- recording of ethological material.</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It also aids language revitalization by enabling speakers separated by space to maintain a virtual contact through email, chat, and instant messaging environments and there are some very lively interactions out there now.</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Bef>
                <a:spcPts val="1200"/>
              </a:spcBef>
              <a:spcAft>
                <a:spcPts val="10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On the negative side, the internet can be used to foster terrorism, fraud and </a:t>
            </a:r>
            <a:r>
              <a:rPr lang="en-GB" sz="2800" dirty="0" err="1">
                <a:latin typeface="Calibri" panose="020F0502020204030204" pitchFamily="34" charset="0"/>
                <a:ea typeface="Calibri" panose="020F0502020204030204" pitchFamily="34" charset="0"/>
                <a:cs typeface="Calibri" panose="020F0502020204030204" pitchFamily="34" charset="0"/>
              </a:rPr>
              <a:t>pedophilia</a:t>
            </a:r>
            <a:r>
              <a:rPr lang="en-GB" sz="2800" dirty="0">
                <a:latin typeface="Calibri" panose="020F0502020204030204" pitchFamily="34" charset="0"/>
                <a:ea typeface="Calibri" panose="020F0502020204030204" pitchFamily="34" charset="0"/>
                <a:cs typeface="Calibri" panose="020F0502020204030204" pitchFamily="34" charset="0"/>
              </a:rPr>
              <a:t>. This gives concerns for security and protection</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1" y="419779"/>
            <a:ext cx="11941791" cy="6439007"/>
          </a:xfrm>
          <a:prstGeom prst="rect">
            <a:avLst/>
          </a:prstGeom>
        </p:spPr>
        <p:txBody>
          <a:bodyPr wrap="square">
            <a:spAutoFit/>
          </a:bodyPr>
          <a:lstStyle/>
          <a:p>
            <a:pPr algn="just">
              <a:lnSpc>
                <a:spcPct val="114000"/>
              </a:lnSpc>
              <a:spcAft>
                <a:spcPts val="1000"/>
              </a:spcAft>
            </a:pPr>
            <a:r>
              <a:rPr lang="en-GB" sz="3200" b="1" i="1" dirty="0">
                <a:latin typeface="Calibri" panose="020F0502020204030204" pitchFamily="34" charset="0"/>
                <a:ea typeface="Calibri" panose="020F0502020204030204" pitchFamily="34" charset="0"/>
                <a:cs typeface="Calibri" panose="020F0502020204030204" pitchFamily="34" charset="0"/>
              </a:rPr>
              <a:t>General linguistic features of online communication</a:t>
            </a:r>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lnSpc>
                <a:spcPct val="114000"/>
              </a:lnSpc>
              <a:spcAft>
                <a:spcPts val="1000"/>
              </a:spcAft>
            </a:pPr>
            <a:r>
              <a:rPr lang="en-GB" sz="2400" dirty="0">
                <a:latin typeface="Calibri" panose="020F0502020204030204" pitchFamily="34" charset="0"/>
                <a:ea typeface="Calibri" panose="020F0502020204030204" pitchFamily="34" charset="0"/>
                <a:cs typeface="Calibri" panose="020F0502020204030204" pitchFamily="34" charset="0"/>
              </a:rPr>
              <a:t>The list is in-exhaustive. However some of the most common features are presented below:</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Shortenings (missing end letters),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thanx</a:t>
            </a:r>
            <a:r>
              <a:rPr lang="en-GB" sz="2400" dirty="0">
                <a:latin typeface="Calibri" panose="020F0502020204030204" pitchFamily="34" charset="0"/>
                <a:ea typeface="Calibri" panose="020F0502020204030204" pitchFamily="34" charset="0"/>
                <a:cs typeface="Calibri" panose="020F0502020204030204" pitchFamily="34" charset="0"/>
              </a:rPr>
              <a:t>” for “thanks”</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Contractions (missing middle letters),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gd</a:t>
            </a:r>
            <a:r>
              <a:rPr lang="en-GB" sz="2400" dirty="0">
                <a:latin typeface="Calibri" panose="020F0502020204030204" pitchFamily="34" charset="0"/>
                <a:ea typeface="Calibri" panose="020F0502020204030204" pitchFamily="34" charset="0"/>
                <a:cs typeface="Calibri" panose="020F0502020204030204" pitchFamily="34" charset="0"/>
              </a:rPr>
              <a:t>” for “good”</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‘g’ clipping (final letter missing),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mornin</a:t>
            </a:r>
            <a:r>
              <a:rPr lang="en-GB" sz="2400" dirty="0">
                <a:latin typeface="Calibri" panose="020F0502020204030204" pitchFamily="34" charset="0"/>
                <a:ea typeface="Calibri" panose="020F0502020204030204" pitchFamily="34" charset="0"/>
                <a:cs typeface="Calibri" panose="020F0502020204030204" pitchFamily="34" charset="0"/>
              </a:rPr>
              <a:t>” for “morning”</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Other clippings,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ve</a:t>
            </a:r>
            <a:r>
              <a:rPr lang="en-GB" sz="2400" dirty="0">
                <a:latin typeface="Calibri" panose="020F0502020204030204" pitchFamily="34" charset="0"/>
                <a:ea typeface="Calibri" panose="020F0502020204030204" pitchFamily="34" charset="0"/>
                <a:cs typeface="Calibri" panose="020F0502020204030204" pitchFamily="34" charset="0"/>
              </a:rPr>
              <a:t>” for “have”</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Acronyms and initialisms,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“v” for “very”</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Letter/number homophones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“1” for one, “4eva” for “forever”, “b4’ for “before”, “</a:t>
            </a:r>
            <a:r>
              <a:rPr lang="en-GB" sz="2400" dirty="0" err="1">
                <a:latin typeface="Calibri" panose="020F0502020204030204" pitchFamily="34" charset="0"/>
                <a:ea typeface="Calibri" panose="020F0502020204030204" pitchFamily="34" charset="0"/>
                <a:cs typeface="Calibri" panose="020F0502020204030204" pitchFamily="34" charset="0"/>
              </a:rPr>
              <a:t>ur</a:t>
            </a:r>
            <a:r>
              <a:rPr lang="en-GB" sz="2400" dirty="0">
                <a:latin typeface="Calibri" panose="020F0502020204030204" pitchFamily="34" charset="0"/>
                <a:ea typeface="Calibri" panose="020F0502020204030204" pitchFamily="34" charset="0"/>
                <a:cs typeface="Calibri" panose="020F0502020204030204" pitchFamily="34" charset="0"/>
              </a:rPr>
              <a:t> gr8” for “you’re great”</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Accent stylization (speaker tries to represent a particular pronunciation, for example regional speech), </a:t>
            </a:r>
            <a:r>
              <a:rPr lang="en-GB" sz="2400" dirty="0" err="1">
                <a:latin typeface="Calibri" panose="020F0502020204030204" pitchFamily="34" charset="0"/>
                <a:ea typeface="Calibri" panose="020F0502020204030204" pitchFamily="34" charset="0"/>
                <a:cs typeface="Calibri" panose="020F0502020204030204" pitchFamily="34" charset="0"/>
              </a:rPr>
              <a:t>e.g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wivout</a:t>
            </a:r>
            <a:r>
              <a:rPr lang="en-GB" sz="2400" dirty="0">
                <a:latin typeface="Calibri" panose="020F0502020204030204" pitchFamily="34" charset="0"/>
                <a:ea typeface="Calibri" panose="020F0502020204030204" pitchFamily="34" charset="0"/>
                <a:cs typeface="Calibri" panose="020F0502020204030204" pitchFamily="34" charset="0"/>
              </a:rPr>
              <a:t>” for “without”, “</a:t>
            </a:r>
            <a:r>
              <a:rPr lang="en-GB" sz="2400" dirty="0" err="1">
                <a:latin typeface="Calibri" panose="020F0502020204030204" pitchFamily="34" charset="0"/>
                <a:ea typeface="Calibri" panose="020F0502020204030204" pitchFamily="34" charset="0"/>
                <a:cs typeface="Calibri" panose="020F0502020204030204" pitchFamily="34" charset="0"/>
              </a:rPr>
              <a:t>wassup</a:t>
            </a:r>
            <a:r>
              <a:rPr lang="en-GB" sz="2400" dirty="0">
                <a:latin typeface="Calibri" panose="020F0502020204030204" pitchFamily="34" charset="0"/>
                <a:ea typeface="Calibri" panose="020F0502020204030204" pitchFamily="34" charset="0"/>
                <a:cs typeface="Calibri" panose="020F0502020204030204" pitchFamily="34" charset="0"/>
              </a:rPr>
              <a:t>” for “what’s up”</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Non-alphabetic symbol</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648"/>
            <a:ext cx="12192000" cy="6987991"/>
          </a:xfrm>
          <a:prstGeom prst="rect">
            <a:avLst/>
          </a:prstGeom>
        </p:spPr>
        <p:txBody>
          <a:bodyPr wrap="square">
            <a:spAutoFit/>
          </a:bodyPr>
          <a:lstStyle/>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Emoticon such as ‘</a:t>
            </a:r>
            <a:r>
              <a:rPr lang="en-US" sz="2800" dirty="0" err="1">
                <a:latin typeface="Calibri" panose="020F0502020204030204" pitchFamily="34" charset="0"/>
                <a:ea typeface="Calibri" panose="020F0502020204030204" pitchFamily="34" charset="0"/>
                <a:cs typeface="Calibri" panose="020F0502020204030204" pitchFamily="34" charset="0"/>
              </a:rPr>
              <a:t>smilies</a:t>
            </a:r>
            <a:r>
              <a:rPr lang="en-US" sz="2800" dirty="0">
                <a:latin typeface="Calibri" panose="020F0502020204030204" pitchFamily="34" charset="0"/>
                <a:ea typeface="Calibri" panose="020F0502020204030204" pitchFamily="34" charset="0"/>
                <a:cs typeface="Calibri" panose="020F0502020204030204" pitchFamily="34" charset="0"/>
              </a:rPr>
              <a:t>’ and ‘</a:t>
            </a:r>
            <a:r>
              <a:rPr lang="en-US" sz="2800" dirty="0" err="1">
                <a:latin typeface="Calibri" panose="020F0502020204030204" pitchFamily="34" charset="0"/>
                <a:ea typeface="Calibri" panose="020F0502020204030204" pitchFamily="34" charset="0"/>
                <a:cs typeface="Calibri" panose="020F0502020204030204" pitchFamily="34" charset="0"/>
              </a:rPr>
              <a:t>winkies</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Shortis</a:t>
            </a:r>
            <a:r>
              <a:rPr lang="en-US" sz="2800" dirty="0">
                <a:latin typeface="Calibri" panose="020F0502020204030204" pitchFamily="34" charset="0"/>
                <a:ea typeface="Calibri" panose="020F0502020204030204" pitchFamily="34" charset="0"/>
                <a:cs typeface="Calibri" panose="020F0502020204030204" pitchFamily="34" charset="0"/>
              </a:rPr>
              <a:t> 2001, Herring 2012)</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Repeated punctuations </a:t>
            </a:r>
            <a:r>
              <a:rPr lang="en-US" sz="2800" dirty="0" err="1">
                <a:latin typeface="Calibri" panose="020F0502020204030204" pitchFamily="34" charset="0"/>
                <a:ea typeface="Calibri" panose="020F0502020204030204" pitchFamily="34" charset="0"/>
                <a:cs typeface="Calibri" panose="020F0502020204030204" pitchFamily="34" charset="0"/>
              </a:rPr>
              <a:t>e.g</a:t>
            </a:r>
            <a:r>
              <a:rPr lang="en-US" sz="2800" dirty="0">
                <a:latin typeface="Calibri" panose="020F0502020204030204" pitchFamily="34" charset="0"/>
                <a:ea typeface="Calibri" panose="020F0502020204030204" pitchFamily="34" charset="0"/>
                <a:cs typeface="Calibri" panose="020F0502020204030204" pitchFamily="34" charset="0"/>
              </a:rPr>
              <a:t> !!!!,?!, </a:t>
            </a:r>
            <a:r>
              <a:rPr lang="en-US" sz="2800" dirty="0" err="1">
                <a:latin typeface="Calibri" panose="020F0502020204030204" pitchFamily="34" charset="0"/>
                <a:ea typeface="Calibri" panose="020F0502020204030204" pitchFamily="34" charset="0"/>
                <a:cs typeface="Calibri" panose="020F0502020204030204" pitchFamily="34" charset="0"/>
              </a:rPr>
              <a:t>etc</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Phonetically-motivated letter substitutions </a:t>
            </a:r>
            <a:r>
              <a:rPr lang="en-US" sz="2800" dirty="0" err="1">
                <a:latin typeface="Calibri" panose="020F0502020204030204" pitchFamily="34" charset="0"/>
                <a:ea typeface="Calibri" panose="020F0502020204030204" pitchFamily="34" charset="0"/>
                <a:cs typeface="Calibri" panose="020F0502020204030204" pitchFamily="34" charset="0"/>
              </a:rPr>
              <a:t>e.g</a:t>
            </a:r>
            <a:r>
              <a:rPr lang="en-US" sz="2800" dirty="0">
                <a:latin typeface="Calibri" panose="020F0502020204030204" pitchFamily="34" charset="0"/>
                <a:ea typeface="Calibri" panose="020F0502020204030204" pitchFamily="34" charset="0"/>
                <a:cs typeface="Calibri" panose="020F0502020204030204" pitchFamily="34" charset="0"/>
              </a:rPr>
              <a:t> “z’ for “s”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Eye dialect “</a:t>
            </a:r>
            <a:r>
              <a:rPr lang="en-US" sz="2800" dirty="0" err="1">
                <a:latin typeface="Calibri" panose="020F0502020204030204" pitchFamily="34" charset="0"/>
                <a:ea typeface="Calibri" panose="020F0502020204030204" pitchFamily="34" charset="0"/>
                <a:cs typeface="Calibri" panose="020F0502020204030204" pitchFamily="34" charset="0"/>
              </a:rPr>
              <a:t>sez</a:t>
            </a:r>
            <a:r>
              <a:rPr lang="en-US" sz="2800" dirty="0">
                <a:latin typeface="Calibri" panose="020F0502020204030204" pitchFamily="34" charset="0"/>
                <a:ea typeface="Calibri" panose="020F0502020204030204" pitchFamily="34" charset="0"/>
                <a:cs typeface="Calibri" panose="020F0502020204030204" pitchFamily="34" charset="0"/>
              </a:rPr>
              <a:t>” for “says’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Spellings that represent prosody or non-linguistic sounds such as a calling voice (</a:t>
            </a:r>
            <a:r>
              <a:rPr lang="en-US" sz="2800" dirty="0" err="1">
                <a:latin typeface="Calibri" panose="020F0502020204030204" pitchFamily="34" charset="0"/>
                <a:ea typeface="Calibri" panose="020F0502020204030204" pitchFamily="34" charset="0"/>
                <a:cs typeface="Calibri" panose="020F0502020204030204" pitchFamily="34" charset="0"/>
              </a:rPr>
              <a:t>helloooo</a:t>
            </a:r>
            <a:r>
              <a:rPr lang="en-US" sz="2800" dirty="0">
                <a:latin typeface="Calibri" panose="020F0502020204030204" pitchFamily="34" charset="0"/>
                <a:ea typeface="Calibri" panose="020F0502020204030204" pitchFamily="34" charset="0"/>
                <a:cs typeface="Calibri" panose="020F0502020204030204" pitchFamily="34" charset="0"/>
              </a:rPr>
              <a:t>), laughter and other (non-human) noises.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Outcome of word formation processes like clipping “nick” for “nickname”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Blending- “netizen” for network citizen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Acronyms- “lol” for “laugh out loud”, “</a:t>
            </a:r>
            <a:r>
              <a:rPr lang="en-US" sz="2800" dirty="0" err="1">
                <a:latin typeface="Calibri" panose="020F0502020204030204" pitchFamily="34" charset="0"/>
                <a:ea typeface="Calibri" panose="020F0502020204030204" pitchFamily="34" charset="0"/>
                <a:cs typeface="Calibri" panose="020F0502020204030204" pitchFamily="34" charset="0"/>
              </a:rPr>
              <a:t>Jk</a:t>
            </a:r>
            <a:r>
              <a:rPr lang="en-US" sz="2800" dirty="0">
                <a:latin typeface="Calibri" panose="020F0502020204030204" pitchFamily="34" charset="0"/>
                <a:ea typeface="Calibri" panose="020F0502020204030204" pitchFamily="34" charset="0"/>
                <a:cs typeface="Calibri" panose="020F0502020204030204" pitchFamily="34" charset="0"/>
              </a:rPr>
              <a:t>” for “just kidding”, “OMG” for “Oh my god”,   “WTF” for “what the fuck”</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Conversion –  “text”, “</a:t>
            </a:r>
            <a:r>
              <a:rPr lang="en-US" sz="2800" dirty="0" err="1">
                <a:latin typeface="Calibri" panose="020F0502020204030204" pitchFamily="34" charset="0"/>
                <a:ea typeface="Calibri" panose="020F0502020204030204" pitchFamily="34" charset="0"/>
                <a:cs typeface="Calibri" panose="020F0502020204030204" pitchFamily="34" charset="0"/>
              </a:rPr>
              <a:t>whatsapp</a:t>
            </a:r>
            <a:r>
              <a:rPr lang="en-US" sz="2800" dirty="0">
                <a:latin typeface="Calibri" panose="020F0502020204030204" pitchFamily="34" charset="0"/>
                <a:ea typeface="Calibri" panose="020F0502020204030204" pitchFamily="34" charset="0"/>
                <a:cs typeface="Calibri" panose="020F0502020204030204" pitchFamily="34" charset="0"/>
              </a:rPr>
              <a:t>”, “spam” which are originally  noun words can now be used as verbs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182" y="2183641"/>
            <a:ext cx="3631397" cy="3615154"/>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533" y="2183641"/>
            <a:ext cx="3268130" cy="375254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172" y="2183641"/>
            <a:ext cx="3395377" cy="37525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9481" y="0"/>
            <a:ext cx="3179498" cy="68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545" y="0"/>
            <a:ext cx="3494132" cy="6858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661" y="0"/>
            <a:ext cx="3163203"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7848" y="0"/>
            <a:ext cx="3189767" cy="68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197" y="0"/>
            <a:ext cx="3214417" cy="6858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81" y="0"/>
            <a:ext cx="3233634"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370176" y="109182"/>
            <a:ext cx="5084009" cy="6871648"/>
          </a:xfrm>
        </p:spPr>
      </p:pic>
      <p:sp>
        <p:nvSpPr>
          <p:cNvPr id="4" name="Text Placeholder 3"/>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9182"/>
            <a:ext cx="44704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8732" y="0"/>
            <a:ext cx="3200770" cy="685800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383" y="0"/>
            <a:ext cx="3222931" cy="6858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11" y="0"/>
            <a:ext cx="3177439"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947" y="641448"/>
            <a:ext cx="3090188" cy="5936186"/>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748" y="641449"/>
            <a:ext cx="3052684" cy="593618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712" y="641448"/>
            <a:ext cx="3274916" cy="5936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511"/>
            <a:ext cx="11982734" cy="6057107"/>
          </a:xfrm>
          <a:prstGeom prst="rect">
            <a:avLst/>
          </a:prstGeom>
        </p:spPr>
        <p:txBody>
          <a:bodyPr wrap="square">
            <a:spAutoFit/>
          </a:bodyPr>
          <a:lstStyle/>
          <a:p>
            <a:pPr>
              <a:lnSpc>
                <a:spcPct val="107000"/>
              </a:lnSpc>
              <a:spcAft>
                <a:spcPts val="800"/>
              </a:spcAft>
            </a:pPr>
            <a:r>
              <a:rPr lang="en-GB" sz="3600" b="1" dirty="0" smtClean="0">
                <a:latin typeface="Calibri" panose="020F0502020204030204" pitchFamily="34" charset="0"/>
                <a:ea typeface="Calibri" panose="020F0502020204030204" pitchFamily="34" charset="0"/>
                <a:cs typeface="Times New Roman" panose="02020603050405020304" pitchFamily="18" charset="0"/>
              </a:rPr>
              <a:t>Communication in the Digital Age</a:t>
            </a:r>
            <a:endParaRPr lang="en-GB" sz="36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3200" dirty="0" smtClean="0">
                <a:latin typeface="Calibri" panose="020F0502020204030204" pitchFamily="34" charset="0"/>
                <a:ea typeface="Calibri" panose="020F0502020204030204" pitchFamily="34" charset="0"/>
                <a:cs typeface="Times New Roman" panose="02020603050405020304" pitchFamily="18" charset="0"/>
              </a:rPr>
              <a:t>Digital </a:t>
            </a:r>
            <a:r>
              <a:rPr lang="en-GB" sz="3200" dirty="0">
                <a:latin typeface="Calibri" panose="020F0502020204030204" pitchFamily="34" charset="0"/>
                <a:ea typeface="Calibri" panose="020F0502020204030204" pitchFamily="34" charset="0"/>
                <a:cs typeface="Times New Roman" panose="02020603050405020304" pitchFamily="18" charset="0"/>
              </a:rPr>
              <a:t>describes the technique of storing, transmitting and processing data; it involves transforming information of every kind, from text to sound to image, into sequences of numbers. Most electronic gadgets (watches, cameras, washing machines, computers, mobile phones, etc.) are now driven by digital technology. Developments in these technologies appear to be having a profound and potentially lasting impact on English, affecting both the forms of the language itself and the communicative practices in which its speakers engage. The term ‘digital English’ encompasses both the changing language and the emerging practices.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34340" y="2367280"/>
            <a:ext cx="11355070" cy="1568450"/>
          </a:xfrm>
          <a:prstGeom prst="rect">
            <a:avLst/>
          </a:prstGeom>
          <a:noFill/>
        </p:spPr>
        <p:txBody>
          <a:bodyPr wrap="square" rtlCol="0" anchor="t">
            <a:spAutoFit/>
          </a:bodyPr>
          <a:p>
            <a:r>
              <a:rPr sz="9600" b="1" dirty="0">
                <a:solidFill>
                  <a:schemeClr val="bg1"/>
                </a:solidFill>
                <a:latin typeface="Calibri" panose="020F0502020204030204" pitchFamily="34" charset="0"/>
                <a:cs typeface="Calibri" panose="020F0502020204030204" pitchFamily="34" charset="0"/>
                <a:sym typeface="+mn-ea"/>
              </a:rPr>
              <a:t>Thanks for your time</a:t>
            </a:r>
            <a:endParaRPr lang="en-US" sz="9600" b="1" dirty="0">
              <a:solidFill>
                <a:schemeClr val="bg1"/>
              </a:solidFill>
              <a:latin typeface="Calibri" panose="020F0502020204030204" pitchFamily="34" charset="0"/>
              <a:cs typeface="Calibri" panose="020F050202020403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135"/>
            <a:ext cx="12192000" cy="6686639"/>
          </a:xfrm>
          <a:prstGeom prst="rect">
            <a:avLst/>
          </a:prstGeom>
        </p:spPr>
        <p:txBody>
          <a:bodyPr wrap="square">
            <a:spAutoFit/>
          </a:bodyPr>
          <a:lstStyle/>
          <a:p>
            <a:pPr>
              <a:lnSpc>
                <a:spcPct val="107000"/>
              </a:lnSpc>
              <a:spcAft>
                <a:spcPts val="800"/>
              </a:spcAft>
            </a:pPr>
            <a:r>
              <a:rPr lang="en-GB" sz="3600" b="1" i="1" dirty="0">
                <a:latin typeface="Calibri" panose="020F0502020204030204" pitchFamily="34" charset="0"/>
                <a:ea typeface="Calibri" panose="020F0502020204030204" pitchFamily="34" charset="0"/>
                <a:cs typeface="Times New Roman" panose="02020603050405020304" pitchFamily="18" charset="0"/>
              </a:rPr>
              <a:t>Some Concepts</a:t>
            </a:r>
            <a:endParaRPr lang="en-US" sz="36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Digital Talk:  Is a form of language use which has characteristics of ‘talk’ and ‘text’. Talk in digital context does not necessarily refer to oral communication. Although it is possible to communicate orally online (through programmes like Skype, zoom, video calls, </a:t>
            </a:r>
            <a:r>
              <a:rPr lang="en-GB" sz="3200" dirty="0" err="1">
                <a:latin typeface="Calibri" panose="020F0502020204030204" pitchFamily="34" charset="0"/>
                <a:ea typeface="Calibri" panose="020F0502020204030204" pitchFamily="34" charset="0"/>
                <a:cs typeface="Times New Roman" panose="02020603050405020304" pitchFamily="18" charset="0"/>
              </a:rPr>
              <a:t>etc</a:t>
            </a:r>
            <a:r>
              <a:rPr lang="en-GB" sz="3200" dirty="0">
                <a:latin typeface="Calibri" panose="020F0502020204030204" pitchFamily="34" charset="0"/>
                <a:ea typeface="Calibri" panose="020F0502020204030204" pitchFamily="34" charset="0"/>
                <a:cs typeface="Times New Roman" panose="02020603050405020304" pitchFamily="18" charset="0"/>
              </a:rPr>
              <a:t>), most linguistic research on digital communication focuses on cases where textual media, such as email and online messaging, are used in a ‘speech-like’2way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Digital texts: These are texts that are stored in a digital medium rather than printed, written or engraved on a physical surface. The term ‘digital text’ is by contrast, used to describe more stable resources such as </a:t>
            </a:r>
            <a:r>
              <a:rPr lang="en-GB" sz="3200" dirty="0" err="1">
                <a:latin typeface="Calibri" panose="020F0502020204030204" pitchFamily="34" charset="0"/>
                <a:ea typeface="Calibri" panose="020F0502020204030204" pitchFamily="34" charset="0"/>
                <a:cs typeface="Times New Roman" panose="02020603050405020304" pitchFamily="18" charset="0"/>
              </a:rPr>
              <a:t>ebooks</a:t>
            </a:r>
            <a:r>
              <a:rPr lang="en-GB" sz="3200" dirty="0">
                <a:latin typeface="Calibri" panose="020F0502020204030204" pitchFamily="34" charset="0"/>
                <a:ea typeface="Calibri" panose="020F0502020204030204" pitchFamily="34" charset="0"/>
                <a:cs typeface="Times New Roman" panose="02020603050405020304" pitchFamily="18" charset="0"/>
              </a:rPr>
              <a:t> and individual blog postings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73" y="390004"/>
            <a:ext cx="11923595" cy="5361724"/>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Despite the impact of digital technology on how people communicate, ultimately it is the people who use it who choose what they will do with it. Individuals can potentially exploit different technologies in different ways. For example, Short Message Service (SMS) may have appeared to be a constraining and unlikely medium of communication when it was added to mobile phones in the 1990s as a way for engineers to communicate. However, the people who took up the technology and used it for various social purposes (the start of text messaging as we know it!) saw and exploited possibilities that the phone manufacturers had underestimated</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047"/>
            <a:ext cx="12192000" cy="6586740"/>
          </a:xfrm>
          <a:prstGeom prst="rect">
            <a:avLst/>
          </a:prstGeom>
        </p:spPr>
        <p:txBody>
          <a:bodyPr wrap="square">
            <a:spAutoFit/>
          </a:bodyPr>
          <a:lstStyle/>
          <a:p>
            <a:pPr>
              <a:lnSpc>
                <a:spcPct val="107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Digital technology continues to change so fast that what you or I were doing in 2023 may not be what either of us will be doing by this time next year. Think about the digital technology you were using this time last year or 4 years ago, and how it differs from your current list. Online options are increasingly diverse (Messenger , for example now offers many of the same facilities as Skype; Facetime, WhatsApp Video Call ); There are numerous national and international social network sites (SNS); and often it is simply a question of what the people you want to communicate with are themselves using (Zoom, Microsoft teams)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13396"/>
            <a:ext cx="12192001" cy="4776179"/>
          </a:xfrm>
          <a:prstGeom prst="rect">
            <a:avLst/>
          </a:prstGeom>
        </p:spPr>
        <p:txBody>
          <a:bodyPr wrap="square">
            <a:spAutoFit/>
          </a:bodyPr>
          <a:lstStyle/>
          <a:p>
            <a:pPr>
              <a:lnSpc>
                <a:spcPct val="107000"/>
              </a:lnSpc>
              <a:spcAft>
                <a:spcPts val="800"/>
              </a:spcAft>
            </a:pPr>
            <a:r>
              <a:rPr lang="en-GB" sz="4000" dirty="0">
                <a:latin typeface="Calibri" panose="020F0502020204030204" pitchFamily="34" charset="0"/>
                <a:ea typeface="Calibri" panose="020F0502020204030204" pitchFamily="34" charset="0"/>
                <a:cs typeface="Times New Roman" panose="02020603050405020304" pitchFamily="18" charset="0"/>
              </a:rPr>
              <a:t>Before we continue: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take a moment to reflect on the importance of digital technology to your communicative practices.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List the forms of digital communication you use (including phone calls, text messaging, internet, </a:t>
            </a:r>
            <a:r>
              <a:rPr lang="en-GB" sz="4000" dirty="0" err="1">
                <a:latin typeface="Calibri" panose="020F0502020204030204" pitchFamily="34" charset="0"/>
                <a:ea typeface="Calibri" panose="020F0502020204030204" pitchFamily="34" charset="0"/>
                <a:cs typeface="Times New Roman" panose="02020603050405020304" pitchFamily="18" charset="0"/>
              </a:rPr>
              <a:t>etc</a:t>
            </a:r>
            <a:r>
              <a:rPr lang="en-GB" sz="4000" dirty="0">
                <a:latin typeface="Calibri" panose="020F050202020403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How often do you use them and what do you use them for?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126"/>
            <a:ext cx="12192000" cy="5500545"/>
          </a:xfrm>
          <a:prstGeom prst="rect">
            <a:avLst/>
          </a:prstGeom>
        </p:spPr>
        <p:txBody>
          <a:bodyPr wrap="square">
            <a:spAutoFit/>
          </a:bodyPr>
          <a:lstStyle/>
          <a:p>
            <a:pPr>
              <a:lnSpc>
                <a:spcPct val="107000"/>
              </a:lnSpc>
              <a:spcAft>
                <a:spcPts val="800"/>
              </a:spcAft>
            </a:pPr>
            <a:r>
              <a:rPr lang="en-GB" sz="3600" b="1" i="1" dirty="0">
                <a:latin typeface="Calibri" panose="020F0502020204030204" pitchFamily="34" charset="0"/>
                <a:ea typeface="Calibri" panose="020F0502020204030204" pitchFamily="34" charset="0"/>
                <a:cs typeface="Times New Roman" panose="02020603050405020304" pitchFamily="18" charset="0"/>
              </a:rPr>
              <a:t>Digital English</a:t>
            </a:r>
            <a:endParaRPr lang="en-US" sz="36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Computer-mediated communication is predominantly text-based human to-human interaction mediated by a network of computers or mobile telephony (Herring 2007). Hence, digital interaction has the following characteristics: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 It is produced, disseminated and accessed through computers or mobile phones (which are in reality small computers). Digital communications is a product not only of computer technology, but also of communication and information technology  by which it is disseminated –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Usually the internet, but also local computer networks or ‘intranets’. This may affect the, respectively, the size of the message that can be sent and the speed of the delivery</a:t>
            </a:r>
            <a:r>
              <a:rPr lang="en-GB" sz="2800"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 y="709858"/>
            <a:ext cx="12082818" cy="5865324"/>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It takes place between people (human-to-human), rather than between people and machines or machines and other machines. It is important to remember that people – as well as machines – shape digital communications.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It is largely text-based in the sense of being written rather spoken despite its name. Even online ‘chat’ involves short, typed messages rather than speech. At the same time, a characteristic feature of digital English is its multimodality. Digital communications technology provides genuinely new multimodal affordances, such as  the possibility of embedding digital images, video and sound files in a web page</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 y="308237"/>
            <a:ext cx="12082817" cy="5831725"/>
          </a:xfrm>
          <a:prstGeom prst="rect">
            <a:avLst/>
          </a:prstGeom>
        </p:spPr>
        <p:txBody>
          <a:bodyPr wrap="square">
            <a:spAutoFit/>
          </a:bodyPr>
          <a:lstStyle/>
          <a:p>
            <a:pPr algn="just">
              <a:lnSpc>
                <a:spcPct val="114000"/>
              </a:lnSpc>
              <a:spcAft>
                <a:spcPts val="1000"/>
              </a:spcAft>
            </a:pPr>
            <a:r>
              <a:rPr lang="en-GB" sz="3600" b="1" i="1" dirty="0">
                <a:latin typeface="Calibri" panose="020F0502020204030204" pitchFamily="34" charset="0"/>
                <a:ea typeface="Calibri" panose="020F0502020204030204" pitchFamily="34" charset="0"/>
                <a:cs typeface="Calibri" panose="020F0502020204030204" pitchFamily="34" charset="0"/>
              </a:rPr>
              <a:t>Features of new/digital media</a:t>
            </a:r>
            <a:endParaRPr lang="en-GB" sz="3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The mobile or smart phones allow users to communicate quickly</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err="1">
                <a:latin typeface="Calibri" panose="020F0502020204030204" pitchFamily="34" charset="0"/>
                <a:ea typeface="Calibri" panose="020F0502020204030204" pitchFamily="34" charset="0"/>
                <a:cs typeface="Calibri" panose="020F0502020204030204" pitchFamily="34" charset="0"/>
              </a:rPr>
              <a:t>Whatsapp</a:t>
            </a:r>
            <a:r>
              <a:rPr lang="en-GB" sz="2400" dirty="0">
                <a:latin typeface="Calibri" panose="020F0502020204030204" pitchFamily="34" charset="0"/>
                <a:ea typeface="Calibri" panose="020F0502020204030204" pitchFamily="34" charset="0"/>
                <a:cs typeface="Calibri" panose="020F0502020204030204" pitchFamily="34" charset="0"/>
              </a:rPr>
              <a:t> allows quick communication in real-time chatting</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Technical restrictions of text messaging have led to the development of language short forms which save character, space as compared with using the full forms of words.</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It is an inexpensive means of communication</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It doesn’t always follow the standard rules of English grammar (Bush, 2005)</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It is a private communication. This allows users to rebel against the standard rules of English language (</a:t>
            </a:r>
            <a:r>
              <a:rPr lang="en-GB" sz="2400" dirty="0" err="1">
                <a:latin typeface="Calibri" panose="020F0502020204030204" pitchFamily="34" charset="0"/>
                <a:ea typeface="Calibri" panose="020F0502020204030204" pitchFamily="34" charset="0"/>
                <a:cs typeface="Calibri" panose="020F0502020204030204" pitchFamily="34" charset="0"/>
              </a:rPr>
              <a:t>Ong’onda</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Matu</a:t>
            </a:r>
            <a:r>
              <a:rPr lang="en-GB" sz="2400" dirty="0">
                <a:latin typeface="Calibri" panose="020F0502020204030204" pitchFamily="34" charset="0"/>
                <a:ea typeface="Calibri" panose="020F0502020204030204" pitchFamily="34" charset="0"/>
                <a:cs typeface="Calibri" panose="020F0502020204030204" pitchFamily="34" charset="0"/>
              </a:rPr>
              <a:t> and </a:t>
            </a:r>
            <a:r>
              <a:rPr lang="en-GB" sz="2400" dirty="0" err="1">
                <a:latin typeface="Calibri" panose="020F0502020204030204" pitchFamily="34" charset="0"/>
                <a:ea typeface="Calibri" panose="020F0502020204030204" pitchFamily="34" charset="0"/>
                <a:cs typeface="Calibri" panose="020F0502020204030204" pitchFamily="34" charset="0"/>
              </a:rPr>
              <a:t>Oketch</a:t>
            </a:r>
            <a:r>
              <a:rPr lang="en-GB" sz="2400" dirty="0">
                <a:latin typeface="Calibri" panose="020F0502020204030204" pitchFamily="34" charset="0"/>
                <a:ea typeface="Calibri" panose="020F0502020204030204" pitchFamily="34" charset="0"/>
                <a:cs typeface="Calibri" panose="020F0502020204030204" pitchFamily="34" charset="0"/>
              </a:rPr>
              <a:t>, 2010)</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4000"/>
              </a:lnSpc>
              <a:spcAft>
                <a:spcPts val="10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The character space limitation and cumbersome text input tends to make the terse and rude </a:t>
            </a:r>
            <a:r>
              <a:rPr lang="en-GB" sz="2400" dirty="0" err="1">
                <a:latin typeface="Calibri" panose="020F0502020204030204" pitchFamily="34" charset="0"/>
                <a:ea typeface="Calibri" panose="020F0502020204030204" pitchFamily="34" charset="0"/>
                <a:cs typeface="Calibri" panose="020F0502020204030204" pitchFamily="34" charset="0"/>
              </a:rPr>
              <a:t>behavior</a:t>
            </a:r>
            <a:r>
              <a:rPr lang="en-GB" sz="2400" dirty="0">
                <a:latin typeface="Calibri" panose="020F0502020204030204" pitchFamily="34" charset="0"/>
                <a:ea typeface="Calibri" panose="020F0502020204030204" pitchFamily="34" charset="0"/>
                <a:cs typeface="Calibri" panose="020F0502020204030204" pitchFamily="34" charset="0"/>
              </a:rPr>
              <a:t> acceptable among </a:t>
            </a:r>
            <a:r>
              <a:rPr lang="en-GB" sz="2400" dirty="0" err="1">
                <a:latin typeface="Calibri" panose="020F0502020204030204" pitchFamily="34" charset="0"/>
                <a:ea typeface="Calibri" panose="020F0502020204030204" pitchFamily="34" charset="0"/>
                <a:cs typeface="Calibri" panose="020F0502020204030204" pitchFamily="34" charset="0"/>
              </a:rPr>
              <a:t>texters</a:t>
            </a:r>
            <a:r>
              <a:rPr lang="en-GB" sz="2400" dirty="0">
                <a:latin typeface="Calibri" panose="020F0502020204030204" pitchFamily="34" charset="0"/>
                <a:ea typeface="Calibri" panose="020F0502020204030204" pitchFamily="34" charset="0"/>
                <a:cs typeface="Calibri" panose="020F0502020204030204" pitchFamily="34" charset="0"/>
              </a:rPr>
              <a:t> (Ling, 2003)</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7763</Words>
  <Application>WPS Presentation</Application>
  <PresentationFormat>Widescreen</PresentationFormat>
  <Paragraphs>76</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Calibri</vt:lpstr>
      <vt:lpstr>Times New Roman</vt:lpstr>
      <vt:lpstr>Symbol</vt:lpstr>
      <vt:lpstr>Trebuchet MS</vt:lpstr>
      <vt:lpstr>Microsoft YaHei</vt:lpstr>
      <vt:lpstr>Arial Unicode MS</vt:lpstr>
      <vt:lpstr>Berlin</vt:lpstr>
      <vt:lpstr>         Two-Day Training for Serving Secretaries to Boards, Panels and Committees in the University of Lagos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Two-Day Training for Serving Secretaries to Boards, Panels and Committees in the University of Lagos</dc:title>
  <dc:creator>Microsoft account</dc:creator>
  <cp:lastModifiedBy>Feyisayo Ademola-Adeoye</cp:lastModifiedBy>
  <cp:revision>16</cp:revision>
  <dcterms:created xsi:type="dcterms:W3CDTF">2024-05-21T10:29:00Z</dcterms:created>
  <dcterms:modified xsi:type="dcterms:W3CDTF">2024-06-06T18:17:09Z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4DD91A6B75054378A37C67A6D0FBEDF0_13</vt:lpwstr>
  </property>
  <property fmtid="{D5CDD505-2E9C-101B-9397-08002B2CF9AE}" pid="3" name="KSOProductBuildVer">
    <vt:lpwstr>1033-12.2.0.16909</vt:lpwstr>
  </property>
</Properties>
</file>