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0" r:id="rId1"/>
  </p:sldMasterIdLst>
  <p:notesMasterIdLst>
    <p:notesMasterId r:id="rId41"/>
  </p:notesMasterIdLst>
  <p:sldIdLst>
    <p:sldId id="256" r:id="rId2"/>
    <p:sldId id="267" r:id="rId3"/>
    <p:sldId id="268" r:id="rId4"/>
    <p:sldId id="269" r:id="rId5"/>
    <p:sldId id="270" r:id="rId6"/>
    <p:sldId id="336" r:id="rId7"/>
    <p:sldId id="323" r:id="rId8"/>
    <p:sldId id="330" r:id="rId9"/>
    <p:sldId id="340" r:id="rId10"/>
    <p:sldId id="341" r:id="rId11"/>
    <p:sldId id="331" r:id="rId12"/>
    <p:sldId id="343" r:id="rId13"/>
    <p:sldId id="337" r:id="rId14"/>
    <p:sldId id="338" r:id="rId15"/>
    <p:sldId id="332" r:id="rId16"/>
    <p:sldId id="333" r:id="rId17"/>
    <p:sldId id="335" r:id="rId18"/>
    <p:sldId id="334" r:id="rId19"/>
    <p:sldId id="299" r:id="rId20"/>
    <p:sldId id="346" r:id="rId21"/>
    <p:sldId id="344" r:id="rId22"/>
    <p:sldId id="300" r:id="rId23"/>
    <p:sldId id="306" r:id="rId24"/>
    <p:sldId id="303" r:id="rId25"/>
    <p:sldId id="305" r:id="rId26"/>
    <p:sldId id="324" r:id="rId27"/>
    <p:sldId id="258" r:id="rId28"/>
    <p:sldId id="316" r:id="rId29"/>
    <p:sldId id="326" r:id="rId30"/>
    <p:sldId id="259" r:id="rId31"/>
    <p:sldId id="342" r:id="rId32"/>
    <p:sldId id="265" r:id="rId33"/>
    <p:sldId id="329" r:id="rId34"/>
    <p:sldId id="327" r:id="rId35"/>
    <p:sldId id="261" r:id="rId36"/>
    <p:sldId id="328" r:id="rId37"/>
    <p:sldId id="262" r:id="rId38"/>
    <p:sldId id="348" r:id="rId39"/>
    <p:sldId id="349"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9"/>
    <p:restoredTop sz="94208"/>
  </p:normalViewPr>
  <p:slideViewPr>
    <p:cSldViewPr snapToGrid="0" snapToObjects="1">
      <p:cViewPr varScale="1">
        <p:scale>
          <a:sx n="111" d="100"/>
          <a:sy n="111" d="100"/>
        </p:scale>
        <p:origin x="33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2D0868-300F-7A40-8AAD-D7CBEE1037AD}" type="datetimeFigureOut">
              <a:rPr lang="en-GB" smtClean="0"/>
              <a:t>21/08/2023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8EB62F-CA78-7B45-9B5A-F9E50331FB71}" type="slidenum">
              <a:rPr lang="en-GB" smtClean="0"/>
              <a:t>‹#›</a:t>
            </a:fld>
            <a:endParaRPr lang="en-GB"/>
          </a:p>
        </p:txBody>
      </p:sp>
    </p:spTree>
    <p:extLst>
      <p:ext uri="{BB962C8B-B14F-4D97-AF65-F5344CB8AC3E}">
        <p14:creationId xmlns:p14="http://schemas.microsoft.com/office/powerpoint/2010/main" val="2552114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8726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0804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3BF80652-225B-DF46-8796-6166F2115DB5}" type="datetime1">
              <a:rPr lang="en-US" smtClean="0"/>
              <a:t>8/21/23</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8B8E0D01-F01F-F544-90C3-2CD50D20B481}" type="slidenum">
              <a:rPr lang="en-GB" smtClean="0"/>
              <a:t>‹#›</a:t>
            </a:fld>
            <a:endParaRPr lang="en-GB"/>
          </a:p>
        </p:txBody>
      </p:sp>
    </p:spTree>
    <p:extLst>
      <p:ext uri="{BB962C8B-B14F-4D97-AF65-F5344CB8AC3E}">
        <p14:creationId xmlns:p14="http://schemas.microsoft.com/office/powerpoint/2010/main" val="14002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C2C6B1A-8DE5-F344-AE24-5D0710A54AF5}" type="datetime1">
              <a:rPr lang="en-US" smtClean="0"/>
              <a:t>8/21/23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E0D01-F01F-F544-90C3-2CD50D20B481}" type="slidenum">
              <a:rPr lang="en-GB" smtClean="0"/>
              <a:t>‹#›</a:t>
            </a:fld>
            <a:endParaRPr lang="en-GB"/>
          </a:p>
        </p:txBody>
      </p:sp>
    </p:spTree>
    <p:extLst>
      <p:ext uri="{BB962C8B-B14F-4D97-AF65-F5344CB8AC3E}">
        <p14:creationId xmlns:p14="http://schemas.microsoft.com/office/powerpoint/2010/main" val="182058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06E65DE-B43A-D248-ACD5-B6BCD963589E}" type="datetime1">
              <a:rPr lang="en-US" smtClean="0"/>
              <a:t>8/21/23</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8B8E0D01-F01F-F544-90C3-2CD50D20B481}" type="slidenum">
              <a:rPr lang="en-GB" smtClean="0"/>
              <a:t>‹#›</a:t>
            </a:fld>
            <a:endParaRPr lang="en-GB"/>
          </a:p>
        </p:txBody>
      </p:sp>
    </p:spTree>
    <p:extLst>
      <p:ext uri="{BB962C8B-B14F-4D97-AF65-F5344CB8AC3E}">
        <p14:creationId xmlns:p14="http://schemas.microsoft.com/office/powerpoint/2010/main" val="3880302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914400" y="2619123"/>
            <a:ext cx="10363200" cy="154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800"/>
              <a:buNone/>
              <a:defRPr sz="6400"/>
            </a:lvl1pPr>
            <a:lvl2pPr lvl="1" algn="ctr" rtl="0">
              <a:spcBef>
                <a:spcPts val="0"/>
              </a:spcBef>
              <a:spcAft>
                <a:spcPts val="0"/>
              </a:spcAft>
              <a:buSzPts val="4800"/>
              <a:buNone/>
              <a:defRPr sz="6400"/>
            </a:lvl2pPr>
            <a:lvl3pPr lvl="2" algn="ctr" rtl="0">
              <a:spcBef>
                <a:spcPts val="0"/>
              </a:spcBef>
              <a:spcAft>
                <a:spcPts val="0"/>
              </a:spcAft>
              <a:buSzPts val="4800"/>
              <a:buNone/>
              <a:defRPr sz="6400"/>
            </a:lvl3pPr>
            <a:lvl4pPr lvl="3" algn="ctr" rtl="0">
              <a:spcBef>
                <a:spcPts val="0"/>
              </a:spcBef>
              <a:spcAft>
                <a:spcPts val="0"/>
              </a:spcAft>
              <a:buSzPts val="4800"/>
              <a:buNone/>
              <a:defRPr sz="6400"/>
            </a:lvl4pPr>
            <a:lvl5pPr lvl="4" algn="ctr" rtl="0">
              <a:spcBef>
                <a:spcPts val="0"/>
              </a:spcBef>
              <a:spcAft>
                <a:spcPts val="0"/>
              </a:spcAft>
              <a:buSzPts val="4800"/>
              <a:buNone/>
              <a:defRPr sz="6400"/>
            </a:lvl5pPr>
            <a:lvl6pPr lvl="5" algn="ctr" rtl="0">
              <a:spcBef>
                <a:spcPts val="0"/>
              </a:spcBef>
              <a:spcAft>
                <a:spcPts val="0"/>
              </a:spcAft>
              <a:buSzPts val="4800"/>
              <a:buNone/>
              <a:defRPr sz="6400"/>
            </a:lvl6pPr>
            <a:lvl7pPr lvl="6" algn="ctr" rtl="0">
              <a:spcBef>
                <a:spcPts val="0"/>
              </a:spcBef>
              <a:spcAft>
                <a:spcPts val="0"/>
              </a:spcAft>
              <a:buSzPts val="4800"/>
              <a:buNone/>
              <a:defRPr sz="6400"/>
            </a:lvl7pPr>
            <a:lvl8pPr lvl="7" algn="ctr" rtl="0">
              <a:spcBef>
                <a:spcPts val="0"/>
              </a:spcBef>
              <a:spcAft>
                <a:spcPts val="0"/>
              </a:spcAft>
              <a:buSzPts val="4800"/>
              <a:buNone/>
              <a:defRPr sz="6400"/>
            </a:lvl8pPr>
            <a:lvl9pPr lvl="8" algn="ctr" rtl="0">
              <a:spcBef>
                <a:spcPts val="0"/>
              </a:spcBef>
              <a:spcAft>
                <a:spcPts val="0"/>
              </a:spcAft>
              <a:buSzPts val="4800"/>
              <a:buNone/>
              <a:defRPr sz="6400"/>
            </a:lvl9pPr>
          </a:lstStyle>
          <a:p>
            <a:endParaRPr/>
          </a:p>
        </p:txBody>
      </p:sp>
      <p:sp>
        <p:nvSpPr>
          <p:cNvPr id="13" name="Google Shape;13;p3"/>
          <p:cNvSpPr txBox="1">
            <a:spLocks noGrp="1"/>
          </p:cNvSpPr>
          <p:nvPr>
            <p:ph type="subTitle" idx="1"/>
          </p:nvPr>
        </p:nvSpPr>
        <p:spPr>
          <a:xfrm>
            <a:off x="914400" y="4193137"/>
            <a:ext cx="103632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14" name="Google Shape;14;p3"/>
          <p:cNvSpPr txBox="1">
            <a:spLocks noGrp="1"/>
          </p:cNvSpPr>
          <p:nvPr>
            <p:ph type="sldNum" idx="12"/>
          </p:nvPr>
        </p:nvSpPr>
        <p:spPr>
          <a:xfrm>
            <a:off x="5730200" y="6443967"/>
            <a:ext cx="731600" cy="414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ctr"/>
            <a:fld id="{00000000-1234-1234-1234-123412341234}" type="slidenum">
              <a:rPr lang="en-GB" smtClean="0"/>
              <a:pPr algn="ctr"/>
              <a:t>‹#›</a:t>
            </a:fld>
            <a:endParaRPr lang="en-GB"/>
          </a:p>
        </p:txBody>
      </p:sp>
    </p:spTree>
    <p:extLst>
      <p:ext uri="{BB962C8B-B14F-4D97-AF65-F5344CB8AC3E}">
        <p14:creationId xmlns:p14="http://schemas.microsoft.com/office/powerpoint/2010/main" val="1740830009"/>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8033" y="1290633"/>
            <a:ext cx="12208000" cy="1143200"/>
          </a:xfrm>
          <a:prstGeom prst="rect">
            <a:avLst/>
          </a:prstGeom>
        </p:spPr>
        <p:txBody>
          <a:bodyPr spcFirstLastPara="1" wrap="square" lIns="91425" tIns="91425" rIns="91425" bIns="91425" anchor="t" anchorCtr="0">
            <a:noAutofit/>
          </a:bodyPr>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22" name="Google Shape;22;p5"/>
          <p:cNvSpPr txBox="1">
            <a:spLocks noGrp="1"/>
          </p:cNvSpPr>
          <p:nvPr>
            <p:ph type="body" idx="1"/>
          </p:nvPr>
        </p:nvSpPr>
        <p:spPr>
          <a:xfrm>
            <a:off x="609600" y="2084533"/>
            <a:ext cx="10972800" cy="3337600"/>
          </a:xfrm>
          <a:prstGeom prst="rect">
            <a:avLst/>
          </a:prstGeom>
        </p:spPr>
        <p:txBody>
          <a:bodyPr spcFirstLastPara="1" wrap="square" lIns="91425" tIns="91425" rIns="91425" bIns="91425" anchor="t" anchorCtr="0">
            <a:noAutofit/>
          </a:bodyPr>
          <a:lstStyle>
            <a:lvl1pPr marL="609585" lvl="0" indent="-474121">
              <a:spcBef>
                <a:spcPts val="800"/>
              </a:spcBef>
              <a:spcAft>
                <a:spcPts val="0"/>
              </a:spcAft>
              <a:buSzPts val="2000"/>
              <a:buChar char="✘"/>
              <a:defRPr/>
            </a:lvl1pPr>
            <a:lvl2pPr marL="1219170" lvl="1" indent="-474121">
              <a:spcBef>
                <a:spcPts val="0"/>
              </a:spcBef>
              <a:spcAft>
                <a:spcPts val="0"/>
              </a:spcAft>
              <a:buSzPts val="2000"/>
              <a:buChar char="○"/>
              <a:defRPr/>
            </a:lvl2pPr>
            <a:lvl3pPr marL="1828754" lvl="2" indent="-474121">
              <a:spcBef>
                <a:spcPts val="0"/>
              </a:spcBef>
              <a:spcAft>
                <a:spcPts val="0"/>
              </a:spcAft>
              <a:buSzPts val="2000"/>
              <a:buChar char="■"/>
              <a:defRPr/>
            </a:lvl3pPr>
            <a:lvl4pPr marL="2438339" lvl="3" indent="-474121">
              <a:spcBef>
                <a:spcPts val="0"/>
              </a:spcBef>
              <a:spcAft>
                <a:spcPts val="0"/>
              </a:spcAft>
              <a:buSzPts val="2000"/>
              <a:buChar char="●"/>
              <a:defRPr/>
            </a:lvl4pPr>
            <a:lvl5pPr marL="3047924" lvl="4" indent="-474121">
              <a:spcBef>
                <a:spcPts val="0"/>
              </a:spcBef>
              <a:spcAft>
                <a:spcPts val="0"/>
              </a:spcAft>
              <a:buSzPts val="2000"/>
              <a:buChar char="○"/>
              <a:defRPr/>
            </a:lvl5pPr>
            <a:lvl6pPr marL="3657509" lvl="5" indent="-474121">
              <a:spcBef>
                <a:spcPts val="0"/>
              </a:spcBef>
              <a:spcAft>
                <a:spcPts val="0"/>
              </a:spcAft>
              <a:buSzPts val="2000"/>
              <a:buChar char="■"/>
              <a:defRPr/>
            </a:lvl6pPr>
            <a:lvl7pPr marL="4267093" lvl="6" indent="-474121">
              <a:spcBef>
                <a:spcPts val="0"/>
              </a:spcBef>
              <a:spcAft>
                <a:spcPts val="0"/>
              </a:spcAft>
              <a:buSzPts val="2000"/>
              <a:buChar char="●"/>
              <a:defRPr/>
            </a:lvl7pPr>
            <a:lvl8pPr marL="4876678" lvl="7" indent="-474121">
              <a:spcBef>
                <a:spcPts val="0"/>
              </a:spcBef>
              <a:spcAft>
                <a:spcPts val="0"/>
              </a:spcAft>
              <a:buSzPts val="2000"/>
              <a:buChar char="○"/>
              <a:defRPr/>
            </a:lvl8pPr>
            <a:lvl9pPr marL="5486263" lvl="8" indent="-474121">
              <a:spcBef>
                <a:spcPts val="0"/>
              </a:spcBef>
              <a:spcAft>
                <a:spcPts val="0"/>
              </a:spcAft>
              <a:buSzPts val="2000"/>
              <a:buChar char="■"/>
              <a:defRPr/>
            </a:lvl9pPr>
          </a:lstStyle>
          <a:p>
            <a:endParaRPr/>
          </a:p>
        </p:txBody>
      </p:sp>
      <p:sp>
        <p:nvSpPr>
          <p:cNvPr id="23" name="Google Shape;23;p5"/>
          <p:cNvSpPr txBox="1">
            <a:spLocks noGrp="1"/>
          </p:cNvSpPr>
          <p:nvPr>
            <p:ph type="sldNum" idx="12"/>
          </p:nvPr>
        </p:nvSpPr>
        <p:spPr>
          <a:xfrm>
            <a:off x="5730200" y="6443967"/>
            <a:ext cx="731600" cy="414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ctr"/>
            <a:fld id="{00000000-1234-1234-1234-123412341234}" type="slidenum">
              <a:rPr lang="en-GB" smtClean="0"/>
              <a:pPr algn="ctr"/>
              <a:t>‹#›</a:t>
            </a:fld>
            <a:endParaRPr lang="en-GB"/>
          </a:p>
        </p:txBody>
      </p:sp>
    </p:spTree>
    <p:extLst>
      <p:ext uri="{BB962C8B-B14F-4D97-AF65-F5344CB8AC3E}">
        <p14:creationId xmlns:p14="http://schemas.microsoft.com/office/powerpoint/2010/main" val="193302247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GB"/>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05E93AB-0B14-B642-A3A7-39D2356ABE43}" type="datetime1">
              <a:rPr lang="en-US" smtClean="0"/>
              <a:t>8/21/23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8B8E0D01-F01F-F544-90C3-2CD50D20B481}" type="slidenum">
              <a:rPr lang="en-GB" smtClean="0"/>
              <a:t>‹#›</a:t>
            </a:fld>
            <a:endParaRPr lang="en-GB"/>
          </a:p>
        </p:txBody>
      </p:sp>
      <p:pic>
        <p:nvPicPr>
          <p:cNvPr id="8" name="Picture 7">
            <a:extLst>
              <a:ext uri="{FF2B5EF4-FFF2-40B4-BE49-F238E27FC236}">
                <a16:creationId xmlns:a16="http://schemas.microsoft.com/office/drawing/2014/main" id="{FF971984-6433-3D47-8807-7430298827EB}"/>
              </a:ext>
            </a:extLst>
          </p:cNvPr>
          <p:cNvPicPr>
            <a:picLocks noChangeAspect="1"/>
          </p:cNvPicPr>
          <p:nvPr userDrawn="1"/>
        </p:nvPicPr>
        <p:blipFill>
          <a:blip r:embed="rId2"/>
          <a:stretch>
            <a:fillRect/>
          </a:stretch>
        </p:blipFill>
        <p:spPr>
          <a:xfrm>
            <a:off x="10450750" y="631206"/>
            <a:ext cx="1295400" cy="1155700"/>
          </a:xfrm>
          <a:prstGeom prst="rect">
            <a:avLst/>
          </a:prstGeom>
        </p:spPr>
      </p:pic>
    </p:spTree>
    <p:extLst>
      <p:ext uri="{BB962C8B-B14F-4D97-AF65-F5344CB8AC3E}">
        <p14:creationId xmlns:p14="http://schemas.microsoft.com/office/powerpoint/2010/main" val="892360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GB"/>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0196807-61FB-E847-A9F7-A22BDDBA748F}" type="datetime1">
              <a:rPr lang="en-US" smtClean="0"/>
              <a:t>8/21/23</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8B8E0D01-F01F-F544-90C3-2CD50D20B481}" type="slidenum">
              <a:rPr lang="en-GB" smtClean="0"/>
              <a:t>‹#›</a:t>
            </a:fld>
            <a:endParaRPr lang="en-GB"/>
          </a:p>
        </p:txBody>
      </p:sp>
    </p:spTree>
    <p:extLst>
      <p:ext uri="{BB962C8B-B14F-4D97-AF65-F5344CB8AC3E}">
        <p14:creationId xmlns:p14="http://schemas.microsoft.com/office/powerpoint/2010/main" val="1199258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GB"/>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A5E37F7-4BDA-7344-A4AB-CE596C30097F}" type="datetime1">
              <a:rPr lang="en-US" smtClean="0"/>
              <a:t>8/21/23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E0D01-F01F-F544-90C3-2CD50D20B481}" type="slidenum">
              <a:rPr lang="en-GB" smtClean="0"/>
              <a:t>‹#›</a:t>
            </a:fld>
            <a:endParaRPr lang="en-GB"/>
          </a:p>
        </p:txBody>
      </p:sp>
    </p:spTree>
    <p:extLst>
      <p:ext uri="{BB962C8B-B14F-4D97-AF65-F5344CB8AC3E}">
        <p14:creationId xmlns:p14="http://schemas.microsoft.com/office/powerpoint/2010/main" val="3134201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A6FBD61-CB44-5547-A33F-DA3F7BCC2255}" type="datetime1">
              <a:rPr lang="en-US" smtClean="0"/>
              <a:t>8/21/23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8E0D01-F01F-F544-90C3-2CD50D20B481}" type="slidenum">
              <a:rPr lang="en-GB" smtClean="0"/>
              <a:t>‹#›</a:t>
            </a:fld>
            <a:endParaRPr lang="en-GB"/>
          </a:p>
        </p:txBody>
      </p:sp>
    </p:spTree>
    <p:extLst>
      <p:ext uri="{BB962C8B-B14F-4D97-AF65-F5344CB8AC3E}">
        <p14:creationId xmlns:p14="http://schemas.microsoft.com/office/powerpoint/2010/main" val="384954268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0694708-DC08-B140-84E0-892DC5D9A483}" type="datetime1">
              <a:rPr lang="en-US" smtClean="0"/>
              <a:t>8/21/23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8E0D01-F01F-F544-90C3-2CD50D20B481}" type="slidenum">
              <a:rPr lang="en-GB" smtClean="0"/>
              <a:t>‹#›</a:t>
            </a:fld>
            <a:endParaRPr lang="en-GB"/>
          </a:p>
        </p:txBody>
      </p:sp>
    </p:spTree>
    <p:extLst>
      <p:ext uri="{BB962C8B-B14F-4D97-AF65-F5344CB8AC3E}">
        <p14:creationId xmlns:p14="http://schemas.microsoft.com/office/powerpoint/2010/main" val="4234123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58F84-D449-7D4F-9B76-4505A44D529D}" type="datetime1">
              <a:rPr lang="en-US" smtClean="0"/>
              <a:t>8/21/23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8E0D01-F01F-F544-90C3-2CD50D20B481}" type="slidenum">
              <a:rPr lang="en-GB" smtClean="0"/>
              <a:t>‹#›</a:t>
            </a:fld>
            <a:endParaRPr lang="en-GB"/>
          </a:p>
        </p:txBody>
      </p:sp>
    </p:spTree>
    <p:extLst>
      <p:ext uri="{BB962C8B-B14F-4D97-AF65-F5344CB8AC3E}">
        <p14:creationId xmlns:p14="http://schemas.microsoft.com/office/powerpoint/2010/main" val="338222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GB"/>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707982D-AC4E-B748-BB54-A9F429B6AC8F}" type="datetime1">
              <a:rPr lang="en-US" smtClean="0"/>
              <a:t>8/21/23</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B8E0D01-F01F-F544-90C3-2CD50D20B481}" type="slidenum">
              <a:rPr lang="en-GB" smtClean="0"/>
              <a:t>‹#›</a:t>
            </a:fld>
            <a:endParaRPr lang="en-GB"/>
          </a:p>
        </p:txBody>
      </p:sp>
    </p:spTree>
    <p:extLst>
      <p:ext uri="{BB962C8B-B14F-4D97-AF65-F5344CB8AC3E}">
        <p14:creationId xmlns:p14="http://schemas.microsoft.com/office/powerpoint/2010/main" val="457669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8493779-5A12-504F-A6CE-C4E6E6A3C826}" type="datetime1">
              <a:rPr lang="en-US" smtClean="0"/>
              <a:t>8/21/23</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8E0D01-F01F-F544-90C3-2CD50D20B481}" type="slidenum">
              <a:rPr lang="en-GB" smtClean="0"/>
              <a:t>‹#›</a:t>
            </a:fld>
            <a:endParaRPr lang="en-GB"/>
          </a:p>
        </p:txBody>
      </p:sp>
    </p:spTree>
    <p:extLst>
      <p:ext uri="{BB962C8B-B14F-4D97-AF65-F5344CB8AC3E}">
        <p14:creationId xmlns:p14="http://schemas.microsoft.com/office/powerpoint/2010/main" val="1402068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GB"/>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FA6FBD61-CB44-5547-A33F-DA3F7BCC2255}" type="datetime1">
              <a:rPr lang="en-US" smtClean="0"/>
              <a:t>8/21/23</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8B8E0D01-F01F-F544-90C3-2CD50D20B481}" type="slidenum">
              <a:rPr lang="en-GB" smtClean="0"/>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68215057"/>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FA12B-F5D4-3543-990A-186A8C0CCEF2}"/>
              </a:ext>
            </a:extLst>
          </p:cNvPr>
          <p:cNvSpPr>
            <a:spLocks noGrp="1"/>
          </p:cNvSpPr>
          <p:nvPr>
            <p:ph type="ctrTitle"/>
          </p:nvPr>
        </p:nvSpPr>
        <p:spPr>
          <a:xfrm>
            <a:off x="599227" y="1602322"/>
            <a:ext cx="10993549" cy="1475013"/>
          </a:xfrm>
        </p:spPr>
        <p:txBody>
          <a:bodyPr>
            <a:noAutofit/>
          </a:bodyPr>
          <a:lstStyle/>
          <a:p>
            <a:pPr algn="ctr"/>
            <a:r>
              <a:rPr lang="en-GB" b="1" dirty="0"/>
              <a:t>Vital areas of the Departmental Administration </a:t>
            </a:r>
            <a:br>
              <a:rPr lang="en-GB" b="1" dirty="0"/>
            </a:br>
            <a:r>
              <a:rPr lang="en-GB" sz="3200" b="1" dirty="0"/>
              <a:t>(Faculty/Departmental A&amp;P, DTLC, Finance, Leaves, Misconduct, Ombudsman)</a:t>
            </a:r>
            <a:endParaRPr lang="en-GB" b="1" dirty="0"/>
          </a:p>
        </p:txBody>
      </p:sp>
      <p:sp>
        <p:nvSpPr>
          <p:cNvPr id="3" name="Subtitle 2">
            <a:extLst>
              <a:ext uri="{FF2B5EF4-FFF2-40B4-BE49-F238E27FC236}">
                <a16:creationId xmlns:a16="http://schemas.microsoft.com/office/drawing/2014/main" id="{3DE8E205-4499-994F-AF0A-842E1DD3C601}"/>
              </a:ext>
            </a:extLst>
          </p:cNvPr>
          <p:cNvSpPr>
            <a:spLocks noGrp="1"/>
          </p:cNvSpPr>
          <p:nvPr>
            <p:ph type="subTitle" idx="1"/>
          </p:nvPr>
        </p:nvSpPr>
        <p:spPr>
          <a:xfrm>
            <a:off x="651269" y="4960517"/>
            <a:ext cx="10993546" cy="590321"/>
          </a:xfrm>
        </p:spPr>
        <p:txBody>
          <a:bodyPr anchor="b">
            <a:noAutofit/>
          </a:bodyPr>
          <a:lstStyle/>
          <a:p>
            <a:pPr algn="ctr">
              <a:lnSpc>
                <a:spcPct val="100000"/>
              </a:lnSpc>
              <a:spcBef>
                <a:spcPts val="0"/>
              </a:spcBef>
            </a:pPr>
            <a:r>
              <a:rPr lang="en-GB" sz="2800" b="1" dirty="0">
                <a:solidFill>
                  <a:schemeClr val="bg1"/>
                </a:solidFill>
              </a:rPr>
              <a:t>Prof. Bolanle O. Oboh</a:t>
            </a:r>
            <a:br>
              <a:rPr lang="en-GB" sz="2400" dirty="0">
                <a:solidFill>
                  <a:schemeClr val="bg1"/>
                </a:solidFill>
              </a:rPr>
            </a:br>
            <a:r>
              <a:rPr lang="en-GB" sz="2000" dirty="0">
                <a:solidFill>
                  <a:schemeClr val="bg1"/>
                </a:solidFill>
              </a:rPr>
              <a:t>Deputy vice-chancellor (Academics &amp; research)</a:t>
            </a:r>
            <a:br>
              <a:rPr lang="en-GB" sz="2000" dirty="0">
                <a:solidFill>
                  <a:schemeClr val="bg1"/>
                </a:solidFill>
              </a:rPr>
            </a:br>
            <a:r>
              <a:rPr lang="en-GB" sz="2000" dirty="0">
                <a:solidFill>
                  <a:schemeClr val="bg1"/>
                </a:solidFill>
              </a:rPr>
              <a:t>University of Lagos</a:t>
            </a:r>
            <a:endParaRPr lang="en-GB" sz="2400" dirty="0">
              <a:solidFill>
                <a:schemeClr val="bg1"/>
              </a:solidFill>
            </a:endParaRPr>
          </a:p>
        </p:txBody>
      </p:sp>
      <p:sp>
        <p:nvSpPr>
          <p:cNvPr id="6" name="Slide Number Placeholder 5">
            <a:extLst>
              <a:ext uri="{FF2B5EF4-FFF2-40B4-BE49-F238E27FC236}">
                <a16:creationId xmlns:a16="http://schemas.microsoft.com/office/drawing/2014/main" id="{B7D3C759-CF3F-7E49-91F2-2146C2DF419A}"/>
              </a:ext>
            </a:extLst>
          </p:cNvPr>
          <p:cNvSpPr>
            <a:spLocks noGrp="1"/>
          </p:cNvSpPr>
          <p:nvPr>
            <p:ph type="sldNum" sz="quarter" idx="12"/>
          </p:nvPr>
        </p:nvSpPr>
        <p:spPr/>
        <p:txBody>
          <a:bodyPr/>
          <a:lstStyle/>
          <a:p>
            <a:fld id="{8B8E0D01-F01F-F544-90C3-2CD50D20B481}" type="slidenum">
              <a:rPr lang="en-GB" smtClean="0"/>
              <a:t>1</a:t>
            </a:fld>
            <a:endParaRPr lang="en-GB"/>
          </a:p>
        </p:txBody>
      </p:sp>
      <p:pic>
        <p:nvPicPr>
          <p:cNvPr id="5" name="Picture 4">
            <a:extLst>
              <a:ext uri="{FF2B5EF4-FFF2-40B4-BE49-F238E27FC236}">
                <a16:creationId xmlns:a16="http://schemas.microsoft.com/office/drawing/2014/main" id="{329089D3-7979-624C-8A3D-5E71A0834A30}"/>
              </a:ext>
            </a:extLst>
          </p:cNvPr>
          <p:cNvPicPr>
            <a:picLocks noChangeAspect="1"/>
          </p:cNvPicPr>
          <p:nvPr/>
        </p:nvPicPr>
        <p:blipFill>
          <a:blip r:embed="rId2"/>
          <a:stretch>
            <a:fillRect/>
          </a:stretch>
        </p:blipFill>
        <p:spPr>
          <a:xfrm>
            <a:off x="127000" y="82881"/>
            <a:ext cx="1295400" cy="1155700"/>
          </a:xfrm>
          <a:prstGeom prst="rect">
            <a:avLst/>
          </a:prstGeom>
        </p:spPr>
      </p:pic>
    </p:spTree>
    <p:extLst>
      <p:ext uri="{BB962C8B-B14F-4D97-AF65-F5344CB8AC3E}">
        <p14:creationId xmlns:p14="http://schemas.microsoft.com/office/powerpoint/2010/main" val="4124059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C37A5-359C-264B-BE59-47CBF4658390}"/>
              </a:ext>
            </a:extLst>
          </p:cNvPr>
          <p:cNvSpPr>
            <a:spLocks noGrp="1"/>
          </p:cNvSpPr>
          <p:nvPr>
            <p:ph type="title"/>
          </p:nvPr>
        </p:nvSpPr>
        <p:spPr/>
        <p:txBody>
          <a:bodyPr/>
          <a:lstStyle/>
          <a:p>
            <a:pPr algn="ctr"/>
            <a:r>
              <a:rPr lang="en-GB" dirty="0"/>
              <a:t>For professorial cadre</a:t>
            </a:r>
          </a:p>
        </p:txBody>
      </p:sp>
      <p:graphicFrame>
        <p:nvGraphicFramePr>
          <p:cNvPr id="5" name="Table 5">
            <a:extLst>
              <a:ext uri="{FF2B5EF4-FFF2-40B4-BE49-F238E27FC236}">
                <a16:creationId xmlns:a16="http://schemas.microsoft.com/office/drawing/2014/main" id="{BC5D0E8B-1B28-7444-8CA3-E00ECD463470}"/>
              </a:ext>
            </a:extLst>
          </p:cNvPr>
          <p:cNvGraphicFramePr>
            <a:graphicFrameLocks noGrp="1"/>
          </p:cNvGraphicFramePr>
          <p:nvPr>
            <p:ph idx="1"/>
            <p:extLst>
              <p:ext uri="{D42A27DB-BD31-4B8C-83A1-F6EECF244321}">
                <p14:modId xmlns:p14="http://schemas.microsoft.com/office/powerpoint/2010/main" val="3838177865"/>
              </p:ext>
            </p:extLst>
          </p:nvPr>
        </p:nvGraphicFramePr>
        <p:xfrm>
          <a:off x="581025" y="2181225"/>
          <a:ext cx="11029950" cy="2108200"/>
        </p:xfrm>
        <a:graphic>
          <a:graphicData uri="http://schemas.openxmlformats.org/drawingml/2006/table">
            <a:tbl>
              <a:tblPr firstRow="1" bandRow="1">
                <a:tableStyleId>{5C22544A-7EE6-4342-B048-85BDC9FD1C3A}</a:tableStyleId>
              </a:tblPr>
              <a:tblGrid>
                <a:gridCol w="447675">
                  <a:extLst>
                    <a:ext uri="{9D8B030D-6E8A-4147-A177-3AD203B41FA5}">
                      <a16:colId xmlns:a16="http://schemas.microsoft.com/office/drawing/2014/main" val="3507530881"/>
                    </a:ext>
                  </a:extLst>
                </a:gridCol>
                <a:gridCol w="800100">
                  <a:extLst>
                    <a:ext uri="{9D8B030D-6E8A-4147-A177-3AD203B41FA5}">
                      <a16:colId xmlns:a16="http://schemas.microsoft.com/office/drawing/2014/main" val="4284073478"/>
                    </a:ext>
                  </a:extLst>
                </a:gridCol>
                <a:gridCol w="1066801">
                  <a:extLst>
                    <a:ext uri="{9D8B030D-6E8A-4147-A177-3AD203B41FA5}">
                      <a16:colId xmlns:a16="http://schemas.microsoft.com/office/drawing/2014/main" val="1136120907"/>
                    </a:ext>
                  </a:extLst>
                </a:gridCol>
                <a:gridCol w="1409701">
                  <a:extLst>
                    <a:ext uri="{9D8B030D-6E8A-4147-A177-3AD203B41FA5}">
                      <a16:colId xmlns:a16="http://schemas.microsoft.com/office/drawing/2014/main" val="2260375222"/>
                    </a:ext>
                  </a:extLst>
                </a:gridCol>
                <a:gridCol w="1397000">
                  <a:extLst>
                    <a:ext uri="{9D8B030D-6E8A-4147-A177-3AD203B41FA5}">
                      <a16:colId xmlns:a16="http://schemas.microsoft.com/office/drawing/2014/main" val="2937871117"/>
                    </a:ext>
                  </a:extLst>
                </a:gridCol>
                <a:gridCol w="1968499">
                  <a:extLst>
                    <a:ext uri="{9D8B030D-6E8A-4147-A177-3AD203B41FA5}">
                      <a16:colId xmlns:a16="http://schemas.microsoft.com/office/drawing/2014/main" val="831222061"/>
                    </a:ext>
                  </a:extLst>
                </a:gridCol>
                <a:gridCol w="1397000">
                  <a:extLst>
                    <a:ext uri="{9D8B030D-6E8A-4147-A177-3AD203B41FA5}">
                      <a16:colId xmlns:a16="http://schemas.microsoft.com/office/drawing/2014/main" val="4247418839"/>
                    </a:ext>
                  </a:extLst>
                </a:gridCol>
                <a:gridCol w="1485900">
                  <a:extLst>
                    <a:ext uri="{9D8B030D-6E8A-4147-A177-3AD203B41FA5}">
                      <a16:colId xmlns:a16="http://schemas.microsoft.com/office/drawing/2014/main" val="1742935276"/>
                    </a:ext>
                  </a:extLst>
                </a:gridCol>
                <a:gridCol w="1057274">
                  <a:extLst>
                    <a:ext uri="{9D8B030D-6E8A-4147-A177-3AD203B41FA5}">
                      <a16:colId xmlns:a16="http://schemas.microsoft.com/office/drawing/2014/main" val="255960336"/>
                    </a:ext>
                  </a:extLst>
                </a:gridCol>
              </a:tblGrid>
              <a:tr h="370840">
                <a:tc>
                  <a:txBody>
                    <a:bodyPr/>
                    <a:lstStyle/>
                    <a:p>
                      <a:r>
                        <a:rPr lang="en-GB" dirty="0"/>
                        <a:t>s/n</a:t>
                      </a:r>
                    </a:p>
                  </a:txBody>
                  <a:tcPr marL="91439" marR="91439"/>
                </a:tc>
                <a:tc>
                  <a:txBody>
                    <a:bodyPr/>
                    <a:lstStyle/>
                    <a:p>
                      <a:r>
                        <a:rPr lang="en-GB" dirty="0"/>
                        <a:t>Name</a:t>
                      </a:r>
                    </a:p>
                  </a:txBody>
                  <a:tcPr marL="91439" marR="91439"/>
                </a:tc>
                <a:tc>
                  <a:txBody>
                    <a:bodyPr/>
                    <a:lstStyle/>
                    <a:p>
                      <a:r>
                        <a:rPr lang="en-GB" dirty="0"/>
                        <a:t>Present post</a:t>
                      </a:r>
                    </a:p>
                  </a:txBody>
                  <a:tcPr marL="91439" marR="91439"/>
                </a:tc>
                <a:tc>
                  <a:txBody>
                    <a:bodyPr/>
                    <a:lstStyle/>
                    <a:p>
                      <a:r>
                        <a:rPr lang="en-GB" dirty="0"/>
                        <a:t>Post to be considered</a:t>
                      </a:r>
                    </a:p>
                  </a:txBody>
                  <a:tcPr marL="91439" marR="91439"/>
                </a:tc>
                <a:tc>
                  <a:txBody>
                    <a:bodyPr/>
                    <a:lstStyle/>
                    <a:p>
                      <a:r>
                        <a:rPr lang="en-GB" dirty="0"/>
                        <a:t>Date of last promotion</a:t>
                      </a:r>
                    </a:p>
                  </a:txBody>
                  <a:tcPr marL="91439" marR="91439"/>
                </a:tc>
                <a:tc>
                  <a:txBody>
                    <a:bodyPr/>
                    <a:lstStyle/>
                    <a:p>
                      <a:r>
                        <a:rPr lang="en-GB" dirty="0"/>
                        <a:t>No. of Publication</a:t>
                      </a:r>
                    </a:p>
                    <a:p>
                      <a:r>
                        <a:rPr lang="en-GB" dirty="0"/>
                        <a:t>Total/ National/ International</a:t>
                      </a:r>
                    </a:p>
                  </a:txBody>
                  <a:tcPr marL="91439" marR="91439"/>
                </a:tc>
                <a:tc>
                  <a:txBody>
                    <a:bodyPr/>
                    <a:lstStyle/>
                    <a:p>
                      <a:r>
                        <a:rPr lang="en-GB" dirty="0"/>
                        <a:t>Publication since last promotion</a:t>
                      </a:r>
                    </a:p>
                    <a:p>
                      <a:r>
                        <a:rPr lang="en-GB" dirty="0" err="1"/>
                        <a:t>Yr</a:t>
                      </a:r>
                      <a:r>
                        <a:rPr lang="en-GB" dirty="0"/>
                        <a:t> 1</a:t>
                      </a:r>
                    </a:p>
                    <a:p>
                      <a:r>
                        <a:rPr lang="en-GB" dirty="0" err="1"/>
                        <a:t>Yr</a:t>
                      </a:r>
                      <a:r>
                        <a:rPr lang="en-GB" dirty="0"/>
                        <a:t> 2</a:t>
                      </a:r>
                    </a:p>
                    <a:p>
                      <a:r>
                        <a:rPr lang="en-GB" dirty="0" err="1"/>
                        <a:t>Yr</a:t>
                      </a:r>
                      <a:r>
                        <a:rPr lang="en-GB" dirty="0"/>
                        <a:t> 3</a:t>
                      </a:r>
                    </a:p>
                  </a:txBody>
                  <a:tcPr marL="91439" marR="91439"/>
                </a:tc>
                <a:tc>
                  <a:txBody>
                    <a:bodyPr/>
                    <a:lstStyle/>
                    <a:p>
                      <a:r>
                        <a:rPr lang="en-GB" dirty="0"/>
                        <a:t>Assessment Report</a:t>
                      </a:r>
                    </a:p>
                    <a:p>
                      <a:endParaRPr lang="en-GB" dirty="0"/>
                    </a:p>
                    <a:p>
                      <a:r>
                        <a:rPr lang="en-GB" dirty="0"/>
                        <a:t>Yes</a:t>
                      </a:r>
                    </a:p>
                    <a:p>
                      <a:r>
                        <a:rPr lang="en-GB" dirty="0"/>
                        <a:t>No</a:t>
                      </a:r>
                    </a:p>
                  </a:txBody>
                  <a:tcPr marL="91439" marR="91439"/>
                </a:tc>
                <a:tc>
                  <a:txBody>
                    <a:bodyPr/>
                    <a:lstStyle/>
                    <a:p>
                      <a:r>
                        <a:rPr lang="en-GB" dirty="0"/>
                        <a:t>Turnitin report</a:t>
                      </a:r>
                    </a:p>
                    <a:p>
                      <a:endParaRPr lang="en-GB" dirty="0"/>
                    </a:p>
                    <a:p>
                      <a:r>
                        <a:rPr lang="en-GB" dirty="0"/>
                        <a:t>Yes</a:t>
                      </a:r>
                    </a:p>
                    <a:p>
                      <a:r>
                        <a:rPr lang="en-GB" dirty="0"/>
                        <a:t>No</a:t>
                      </a:r>
                    </a:p>
                  </a:txBody>
                  <a:tcPr marL="91439" marR="91439"/>
                </a:tc>
                <a:extLst>
                  <a:ext uri="{0D108BD9-81ED-4DB2-BD59-A6C34878D82A}">
                    <a16:rowId xmlns:a16="http://schemas.microsoft.com/office/drawing/2014/main" val="3257111819"/>
                  </a:ext>
                </a:extLst>
              </a:tr>
              <a:tr h="370840">
                <a:tc>
                  <a:txBody>
                    <a:bodyPr/>
                    <a:lstStyle/>
                    <a:p>
                      <a:endParaRPr lang="en-GB"/>
                    </a:p>
                  </a:txBody>
                  <a:tcPr marL="91439" marR="91439"/>
                </a:tc>
                <a:tc>
                  <a:txBody>
                    <a:bodyPr/>
                    <a:lstStyle/>
                    <a:p>
                      <a:endParaRPr lang="en-GB"/>
                    </a:p>
                  </a:txBody>
                  <a:tcPr marL="91439" marR="91439"/>
                </a:tc>
                <a:tc>
                  <a:txBody>
                    <a:bodyPr/>
                    <a:lstStyle/>
                    <a:p>
                      <a:endParaRPr lang="en-GB"/>
                    </a:p>
                  </a:txBody>
                  <a:tcPr marL="91439" marR="91439"/>
                </a:tc>
                <a:tc>
                  <a:txBody>
                    <a:bodyPr/>
                    <a:lstStyle/>
                    <a:p>
                      <a:endParaRPr lang="en-GB"/>
                    </a:p>
                  </a:txBody>
                  <a:tcPr marL="91439" marR="91439"/>
                </a:tc>
                <a:tc>
                  <a:txBody>
                    <a:bodyPr/>
                    <a:lstStyle/>
                    <a:p>
                      <a:endParaRPr lang="en-GB"/>
                    </a:p>
                  </a:txBody>
                  <a:tcPr marL="91439" marR="91439"/>
                </a:tc>
                <a:tc>
                  <a:txBody>
                    <a:bodyPr/>
                    <a:lstStyle/>
                    <a:p>
                      <a:endParaRPr lang="en-GB"/>
                    </a:p>
                  </a:txBody>
                  <a:tcPr marL="91439" marR="91439"/>
                </a:tc>
                <a:tc>
                  <a:txBody>
                    <a:bodyPr/>
                    <a:lstStyle/>
                    <a:p>
                      <a:endParaRPr lang="en-GB"/>
                    </a:p>
                  </a:txBody>
                  <a:tcPr marL="91439" marR="91439"/>
                </a:tc>
                <a:tc>
                  <a:txBody>
                    <a:bodyPr/>
                    <a:lstStyle/>
                    <a:p>
                      <a:endParaRPr lang="en-GB"/>
                    </a:p>
                  </a:txBody>
                  <a:tcPr marL="91439" marR="91439"/>
                </a:tc>
                <a:tc>
                  <a:txBody>
                    <a:bodyPr/>
                    <a:lstStyle/>
                    <a:p>
                      <a:endParaRPr lang="en-GB" dirty="0"/>
                    </a:p>
                  </a:txBody>
                  <a:tcPr marL="91439" marR="91439"/>
                </a:tc>
                <a:extLst>
                  <a:ext uri="{0D108BD9-81ED-4DB2-BD59-A6C34878D82A}">
                    <a16:rowId xmlns:a16="http://schemas.microsoft.com/office/drawing/2014/main" val="3508000268"/>
                  </a:ext>
                </a:extLst>
              </a:tr>
            </a:tbl>
          </a:graphicData>
        </a:graphic>
      </p:graphicFrame>
      <p:sp>
        <p:nvSpPr>
          <p:cNvPr id="4" name="Slide Number Placeholder 3">
            <a:extLst>
              <a:ext uri="{FF2B5EF4-FFF2-40B4-BE49-F238E27FC236}">
                <a16:creationId xmlns:a16="http://schemas.microsoft.com/office/drawing/2014/main" id="{2FFD3B24-EB57-984C-9739-02912597EF0F}"/>
              </a:ext>
            </a:extLst>
          </p:cNvPr>
          <p:cNvSpPr>
            <a:spLocks noGrp="1"/>
          </p:cNvSpPr>
          <p:nvPr>
            <p:ph type="sldNum" sz="quarter" idx="12"/>
          </p:nvPr>
        </p:nvSpPr>
        <p:spPr/>
        <p:txBody>
          <a:bodyPr/>
          <a:lstStyle/>
          <a:p>
            <a:fld id="{8B8E0D01-F01F-F544-90C3-2CD50D20B481}" type="slidenum">
              <a:rPr lang="en-GB" smtClean="0"/>
              <a:t>10</a:t>
            </a:fld>
            <a:endParaRPr lang="en-GB"/>
          </a:p>
        </p:txBody>
      </p:sp>
    </p:spTree>
    <p:extLst>
      <p:ext uri="{BB962C8B-B14F-4D97-AF65-F5344CB8AC3E}">
        <p14:creationId xmlns:p14="http://schemas.microsoft.com/office/powerpoint/2010/main" val="2913135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527C39D1-7043-A647-A72E-69CC1CCE0701}"/>
              </a:ext>
            </a:extLst>
          </p:cNvPr>
          <p:cNvPicPr>
            <a:picLocks noChangeAspect="1" noChangeArrowheads="1"/>
          </p:cNvPicPr>
          <p:nvPr/>
        </p:nvPicPr>
        <p:blipFill>
          <a:blip r:embed="rId2" cstate="print"/>
          <a:srcRect/>
          <a:stretch>
            <a:fillRect/>
          </a:stretch>
        </p:blipFill>
        <p:spPr bwMode="auto">
          <a:xfrm>
            <a:off x="239349" y="328055"/>
            <a:ext cx="2508251" cy="6193367"/>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CD1368A9-7522-D44F-B95B-C49E79B8BB05}"/>
              </a:ext>
            </a:extLst>
          </p:cNvPr>
          <p:cNvSpPr txBox="1"/>
          <p:nvPr/>
        </p:nvSpPr>
        <p:spPr>
          <a:xfrm>
            <a:off x="2865710" y="1013293"/>
            <a:ext cx="6097904" cy="461665"/>
          </a:xfrm>
          <a:prstGeom prst="rect">
            <a:avLst/>
          </a:prstGeom>
          <a:noFill/>
        </p:spPr>
        <p:txBody>
          <a:bodyPr wrap="square">
            <a:spAutoFit/>
          </a:bodyPr>
          <a:lstStyle/>
          <a:p>
            <a:pPr marL="0" indent="0" algn="ctr">
              <a:buNone/>
            </a:pPr>
            <a:r>
              <a:rPr lang="en-GB" sz="2400" b="1" dirty="0">
                <a:solidFill>
                  <a:schemeClr val="bg1"/>
                </a:solidFill>
              </a:rPr>
              <a:t>THE DIRECTORS &amp; DEAN</a:t>
            </a:r>
            <a:endParaRPr lang="en-GB" sz="2400" dirty="0">
              <a:solidFill>
                <a:schemeClr val="bg1"/>
              </a:solidFill>
            </a:endParaRPr>
          </a:p>
        </p:txBody>
      </p:sp>
      <p:sp>
        <p:nvSpPr>
          <p:cNvPr id="7" name="Google Shape;89;p15">
            <a:extLst>
              <a:ext uri="{FF2B5EF4-FFF2-40B4-BE49-F238E27FC236}">
                <a16:creationId xmlns:a16="http://schemas.microsoft.com/office/drawing/2014/main" id="{FF35EEED-8FA8-554F-8CBD-19975FE2F9BE}"/>
              </a:ext>
            </a:extLst>
          </p:cNvPr>
          <p:cNvSpPr txBox="1">
            <a:spLocks/>
          </p:cNvSpPr>
          <p:nvPr/>
        </p:nvSpPr>
        <p:spPr>
          <a:xfrm>
            <a:off x="2865710" y="2015034"/>
            <a:ext cx="8330114" cy="3627854"/>
          </a:xfrm>
          <a:prstGeom prst="rect">
            <a:avLst/>
          </a:prstGeom>
        </p:spPr>
        <p:txBody>
          <a:bodyPr spcFirstLastPara="1" vert="horz" wrap="square" lIns="121900" tIns="121900" rIns="121900" bIns="121900" rtlCol="0" anchor="t" anchorCtr="0">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indent="-609585">
              <a:buFont typeface="Wingdings" pitchFamily="2" charset="2"/>
              <a:buChar char="q"/>
            </a:pPr>
            <a:r>
              <a:rPr lang="en-GB" sz="2400" dirty="0"/>
              <a:t>Are Leaders</a:t>
            </a:r>
          </a:p>
          <a:p>
            <a:pPr indent="-609585">
              <a:spcAft>
                <a:spcPts val="0"/>
              </a:spcAft>
              <a:buFont typeface="Wingdings" pitchFamily="2" charset="2"/>
              <a:buChar char="q"/>
            </a:pPr>
            <a:r>
              <a:rPr lang="en-GB" sz="2400" dirty="0"/>
              <a:t>Responsible to the Vice-Chancellor on all matters </a:t>
            </a:r>
          </a:p>
          <a:p>
            <a:pPr marL="0" indent="0">
              <a:spcBef>
                <a:spcPts val="0"/>
              </a:spcBef>
              <a:buNone/>
            </a:pPr>
            <a:r>
              <a:rPr lang="en-GB" sz="2400" dirty="0"/>
              <a:t>	</a:t>
            </a:r>
            <a:r>
              <a:rPr lang="en-GB" sz="2400" dirty="0" err="1"/>
              <a:t>i.e</a:t>
            </a:r>
            <a:r>
              <a:rPr lang="en-GB" sz="2400" dirty="0"/>
              <a:t>  Academic, Administrative, Disciplinary, Environmental etc</a:t>
            </a:r>
          </a:p>
          <a:p>
            <a:pPr indent="-609585">
              <a:buFont typeface="Wingdings" pitchFamily="2" charset="2"/>
              <a:buChar char="q"/>
            </a:pPr>
            <a:r>
              <a:rPr lang="en-GB" sz="2400" dirty="0"/>
              <a:t>Watchdog for VC</a:t>
            </a:r>
          </a:p>
          <a:p>
            <a:pPr indent="-609585">
              <a:buFont typeface="Wingdings" pitchFamily="2" charset="2"/>
              <a:buChar char="q"/>
            </a:pPr>
            <a:r>
              <a:rPr lang="en-GB" sz="2400" dirty="0"/>
              <a:t>Chairman of meetings</a:t>
            </a:r>
          </a:p>
          <a:p>
            <a:pPr indent="-609585">
              <a:buFont typeface="Wingdings" pitchFamily="2" charset="2"/>
              <a:buChar char="q"/>
            </a:pPr>
            <a:r>
              <a:rPr lang="en-GB" sz="2400" dirty="0"/>
              <a:t>Ensures all programmes in the Faculty get full accreditation with NUC and respective Professional bodies.</a:t>
            </a:r>
          </a:p>
          <a:p>
            <a:pPr marL="0" indent="0">
              <a:buNone/>
            </a:pPr>
            <a:endParaRPr lang="en-GB" sz="2400" dirty="0"/>
          </a:p>
        </p:txBody>
      </p:sp>
      <p:sp>
        <p:nvSpPr>
          <p:cNvPr id="2" name="Slide Number Placeholder 1">
            <a:extLst>
              <a:ext uri="{FF2B5EF4-FFF2-40B4-BE49-F238E27FC236}">
                <a16:creationId xmlns:a16="http://schemas.microsoft.com/office/drawing/2014/main" id="{4BB5086D-E844-A942-83EC-0E7D6CB33CD9}"/>
              </a:ext>
            </a:extLst>
          </p:cNvPr>
          <p:cNvSpPr>
            <a:spLocks noGrp="1"/>
          </p:cNvSpPr>
          <p:nvPr>
            <p:ph type="sldNum" sz="quarter" idx="12"/>
          </p:nvPr>
        </p:nvSpPr>
        <p:spPr/>
        <p:txBody>
          <a:bodyPr/>
          <a:lstStyle/>
          <a:p>
            <a:fld id="{8B8E0D01-F01F-F544-90C3-2CD50D20B481}" type="slidenum">
              <a:rPr lang="en-GB" smtClean="0"/>
              <a:t>11</a:t>
            </a:fld>
            <a:endParaRPr lang="en-GB"/>
          </a:p>
        </p:txBody>
      </p:sp>
    </p:spTree>
    <p:extLst>
      <p:ext uri="{BB962C8B-B14F-4D97-AF65-F5344CB8AC3E}">
        <p14:creationId xmlns:p14="http://schemas.microsoft.com/office/powerpoint/2010/main" val="311072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D0745-DFE4-1A42-8119-B47036EDB469}"/>
              </a:ext>
            </a:extLst>
          </p:cNvPr>
          <p:cNvSpPr>
            <a:spLocks noGrp="1"/>
          </p:cNvSpPr>
          <p:nvPr>
            <p:ph type="title"/>
          </p:nvPr>
        </p:nvSpPr>
        <p:spPr>
          <a:xfrm>
            <a:off x="581192" y="702156"/>
            <a:ext cx="9847598" cy="1013800"/>
          </a:xfrm>
        </p:spPr>
        <p:txBody>
          <a:bodyPr/>
          <a:lstStyle/>
          <a:p>
            <a:r>
              <a:rPr lang="en-GB" dirty="0"/>
              <a:t>DIRECTORs / DEANs ON students and academic matters</a:t>
            </a:r>
          </a:p>
        </p:txBody>
      </p:sp>
      <p:sp>
        <p:nvSpPr>
          <p:cNvPr id="5" name="Google Shape;96;p16">
            <a:extLst>
              <a:ext uri="{FF2B5EF4-FFF2-40B4-BE49-F238E27FC236}">
                <a16:creationId xmlns:a16="http://schemas.microsoft.com/office/drawing/2014/main" id="{2E536499-DEFA-AA47-B03D-30AC95D69391}"/>
              </a:ext>
            </a:extLst>
          </p:cNvPr>
          <p:cNvSpPr txBox="1">
            <a:spLocks noGrp="1"/>
          </p:cNvSpPr>
          <p:nvPr>
            <p:ph idx="1"/>
          </p:nvPr>
        </p:nvSpPr>
        <p:spPr>
          <a:xfrm>
            <a:off x="581193" y="1996895"/>
            <a:ext cx="11029615" cy="3678303"/>
          </a:xfrm>
          <a:prstGeom prst="rect">
            <a:avLst/>
          </a:prstGeom>
        </p:spPr>
        <p:txBody>
          <a:bodyPr spcFirstLastPara="1" wrap="square" lIns="91425" tIns="91425" rIns="91425" bIns="91425" anchor="t" anchorCtr="0">
            <a:noAutofit/>
          </a:bodyPr>
          <a:lstStyle/>
          <a:p>
            <a:pPr>
              <a:buFont typeface="Wingdings" panose="05000000000000000000" pitchFamily="2" charset="2"/>
              <a:buChar char="q"/>
            </a:pPr>
            <a:r>
              <a:rPr lang="en-US" sz="2000" dirty="0"/>
              <a:t>Advise and reports to Senate on all matters relating to </a:t>
            </a:r>
          </a:p>
          <a:p>
            <a:pPr lvl="1">
              <a:buFont typeface="Wingdings" panose="05000000000000000000" pitchFamily="2" charset="2"/>
              <a:buChar char="q"/>
            </a:pPr>
            <a:r>
              <a:rPr lang="en-US" sz="2000" dirty="0"/>
              <a:t>Teaching </a:t>
            </a:r>
          </a:p>
          <a:p>
            <a:pPr lvl="1">
              <a:buFont typeface="Wingdings" panose="05000000000000000000" pitchFamily="2" charset="2"/>
              <a:buChar char="q"/>
            </a:pPr>
            <a:r>
              <a:rPr lang="en-US" sz="2000" dirty="0"/>
              <a:t>Research</a:t>
            </a:r>
          </a:p>
          <a:p>
            <a:pPr lvl="1">
              <a:buFont typeface="Wingdings" panose="05000000000000000000" pitchFamily="2" charset="2"/>
              <a:buChar char="q"/>
            </a:pPr>
            <a:r>
              <a:rPr lang="en-US" sz="2000" dirty="0"/>
              <a:t>Administration</a:t>
            </a:r>
          </a:p>
          <a:p>
            <a:pPr>
              <a:buFont typeface="Wingdings" panose="05000000000000000000" pitchFamily="2" charset="2"/>
              <a:buChar char="q"/>
            </a:pPr>
            <a:r>
              <a:rPr lang="en-US" sz="2000" dirty="0"/>
              <a:t>To consider their progress and conduct of students in that teaching unit and to report thereon;</a:t>
            </a:r>
          </a:p>
          <a:p>
            <a:pPr>
              <a:buFont typeface="Wingdings" panose="05000000000000000000" pitchFamily="2" charset="2"/>
              <a:buChar char="q"/>
            </a:pPr>
            <a:r>
              <a:rPr lang="en-US" sz="2000" dirty="0"/>
              <a:t>Recommendation to Senate persons for appointment as examiners; and </a:t>
            </a:r>
          </a:p>
          <a:p>
            <a:pPr>
              <a:buFont typeface="Wingdings" panose="05000000000000000000" pitchFamily="2" charset="2"/>
              <a:buChar char="q"/>
            </a:pPr>
            <a:r>
              <a:rPr lang="en-US" sz="2000" dirty="0"/>
              <a:t>To deal with any academic matters referred to it by Senate.</a:t>
            </a:r>
          </a:p>
          <a:p>
            <a:pPr>
              <a:buFont typeface="Wingdings" panose="05000000000000000000" pitchFamily="2" charset="2"/>
              <a:buChar char="q"/>
            </a:pPr>
            <a:r>
              <a:rPr lang="en-US" sz="2000" dirty="0"/>
              <a:t>the issuance of Faculty clearance to graduates </a:t>
            </a:r>
          </a:p>
        </p:txBody>
      </p:sp>
      <p:sp>
        <p:nvSpPr>
          <p:cNvPr id="4" name="Slide Number Placeholder 3">
            <a:extLst>
              <a:ext uri="{FF2B5EF4-FFF2-40B4-BE49-F238E27FC236}">
                <a16:creationId xmlns:a16="http://schemas.microsoft.com/office/drawing/2014/main" id="{C4458344-8F8F-8B4D-A84B-43103B6773E6}"/>
              </a:ext>
            </a:extLst>
          </p:cNvPr>
          <p:cNvSpPr>
            <a:spLocks noGrp="1"/>
          </p:cNvSpPr>
          <p:nvPr>
            <p:ph type="sldNum" sz="quarter" idx="12"/>
          </p:nvPr>
        </p:nvSpPr>
        <p:spPr/>
        <p:txBody>
          <a:bodyPr/>
          <a:lstStyle/>
          <a:p>
            <a:fld id="{8B8E0D01-F01F-F544-90C3-2CD50D20B481}" type="slidenum">
              <a:rPr lang="en-GB" smtClean="0"/>
              <a:t>12</a:t>
            </a:fld>
            <a:endParaRPr lang="en-GB"/>
          </a:p>
        </p:txBody>
      </p:sp>
      <p:sp>
        <p:nvSpPr>
          <p:cNvPr id="6" name="Right Brace 5">
            <a:extLst>
              <a:ext uri="{FF2B5EF4-FFF2-40B4-BE49-F238E27FC236}">
                <a16:creationId xmlns:a16="http://schemas.microsoft.com/office/drawing/2014/main" id="{53DD49F4-D773-1C4F-8364-A1EA20E80DF7}"/>
              </a:ext>
            </a:extLst>
          </p:cNvPr>
          <p:cNvSpPr/>
          <p:nvPr/>
        </p:nvSpPr>
        <p:spPr>
          <a:xfrm>
            <a:off x="3449641" y="2651180"/>
            <a:ext cx="213361" cy="113856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TextBox 6">
            <a:extLst>
              <a:ext uri="{FF2B5EF4-FFF2-40B4-BE49-F238E27FC236}">
                <a16:creationId xmlns:a16="http://schemas.microsoft.com/office/drawing/2014/main" id="{4EA0128F-F0EC-4241-B37B-BB500E2A339B}"/>
              </a:ext>
            </a:extLst>
          </p:cNvPr>
          <p:cNvSpPr txBox="1"/>
          <p:nvPr/>
        </p:nvSpPr>
        <p:spPr>
          <a:xfrm>
            <a:off x="3788803" y="2651180"/>
            <a:ext cx="3848101" cy="1015663"/>
          </a:xfrm>
          <a:prstGeom prst="rect">
            <a:avLst/>
          </a:prstGeom>
          <a:noFill/>
        </p:spPr>
        <p:txBody>
          <a:bodyPr wrap="square" rtlCol="0">
            <a:spAutoFit/>
          </a:bodyPr>
          <a:lstStyle/>
          <a:p>
            <a:r>
              <a:rPr lang="en-US" sz="2000" dirty="0"/>
              <a:t>in the subjects of the Faculty including curricula and examinations</a:t>
            </a:r>
            <a:endParaRPr lang="en-GB" sz="2000" dirty="0"/>
          </a:p>
        </p:txBody>
      </p:sp>
    </p:spTree>
    <p:extLst>
      <p:ext uri="{BB962C8B-B14F-4D97-AF65-F5344CB8AC3E}">
        <p14:creationId xmlns:p14="http://schemas.microsoft.com/office/powerpoint/2010/main" val="3823568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971C1-6735-454B-A348-A7F5460EE765}"/>
              </a:ext>
            </a:extLst>
          </p:cNvPr>
          <p:cNvSpPr>
            <a:spLocks noGrp="1"/>
          </p:cNvSpPr>
          <p:nvPr>
            <p:ph type="title"/>
          </p:nvPr>
        </p:nvSpPr>
        <p:spPr/>
        <p:txBody>
          <a:bodyPr/>
          <a:lstStyle/>
          <a:p>
            <a:r>
              <a:rPr lang="en-GB" b="1" dirty="0"/>
              <a:t>ROLE OF DEAN</a:t>
            </a:r>
            <a:r>
              <a:rPr lang="en-GB" b="1" cap="none" dirty="0"/>
              <a:t>S</a:t>
            </a:r>
            <a:endParaRPr lang="en-GB" b="1" dirty="0"/>
          </a:p>
        </p:txBody>
      </p:sp>
      <p:sp>
        <p:nvSpPr>
          <p:cNvPr id="3" name="Content Placeholder 2">
            <a:extLst>
              <a:ext uri="{FF2B5EF4-FFF2-40B4-BE49-F238E27FC236}">
                <a16:creationId xmlns:a16="http://schemas.microsoft.com/office/drawing/2014/main" id="{E3FD38F8-3134-E042-AC8E-125FB1AC1845}"/>
              </a:ext>
            </a:extLst>
          </p:cNvPr>
          <p:cNvSpPr>
            <a:spLocks noGrp="1"/>
          </p:cNvSpPr>
          <p:nvPr>
            <p:ph idx="1"/>
          </p:nvPr>
        </p:nvSpPr>
        <p:spPr/>
        <p:txBody>
          <a:bodyPr>
            <a:normAutofit/>
          </a:bodyPr>
          <a:lstStyle/>
          <a:p>
            <a:pPr>
              <a:buFont typeface="Wingdings" pitchFamily="2" charset="2"/>
              <a:buChar char="q"/>
            </a:pPr>
            <a:r>
              <a:rPr lang="en-GB" sz="2800" dirty="0"/>
              <a:t> Ensures 100% lecture delivery by academic staff through healthy interaction with students</a:t>
            </a:r>
          </a:p>
          <a:p>
            <a:pPr>
              <a:buFont typeface="Wingdings" pitchFamily="2" charset="2"/>
              <a:buChar char="q"/>
            </a:pPr>
            <a:r>
              <a:rPr lang="en-GB" sz="2800" dirty="0"/>
              <a:t> Ensuring the punctuality of staff at lectures</a:t>
            </a:r>
          </a:p>
          <a:p>
            <a:pPr>
              <a:buFont typeface="Wingdings" pitchFamily="2" charset="2"/>
              <a:buChar char="q"/>
            </a:pPr>
            <a:r>
              <a:rPr lang="en-GB" sz="2800" dirty="0"/>
              <a:t> Encouraging active academic research (collaborative &amp; multidisciplinary)</a:t>
            </a:r>
          </a:p>
          <a:p>
            <a:pPr>
              <a:buFont typeface="Wingdings" pitchFamily="2" charset="2"/>
              <a:buChar char="q"/>
            </a:pPr>
            <a:r>
              <a:rPr lang="en-GB" sz="2800" dirty="0"/>
              <a:t> Ensures staff versatility</a:t>
            </a:r>
          </a:p>
        </p:txBody>
      </p:sp>
      <p:sp>
        <p:nvSpPr>
          <p:cNvPr id="4" name="Slide Number Placeholder 3">
            <a:extLst>
              <a:ext uri="{FF2B5EF4-FFF2-40B4-BE49-F238E27FC236}">
                <a16:creationId xmlns:a16="http://schemas.microsoft.com/office/drawing/2014/main" id="{BAE832B5-A524-2849-ACFA-AA6A693D66DA}"/>
              </a:ext>
            </a:extLst>
          </p:cNvPr>
          <p:cNvSpPr>
            <a:spLocks noGrp="1"/>
          </p:cNvSpPr>
          <p:nvPr>
            <p:ph type="sldNum" sz="quarter" idx="12"/>
          </p:nvPr>
        </p:nvSpPr>
        <p:spPr/>
        <p:txBody>
          <a:bodyPr/>
          <a:lstStyle/>
          <a:p>
            <a:fld id="{8B8E0D01-F01F-F544-90C3-2CD50D20B481}" type="slidenum">
              <a:rPr lang="en-GB" smtClean="0"/>
              <a:t>13</a:t>
            </a:fld>
            <a:endParaRPr lang="en-GB"/>
          </a:p>
        </p:txBody>
      </p:sp>
    </p:spTree>
    <p:extLst>
      <p:ext uri="{BB962C8B-B14F-4D97-AF65-F5344CB8AC3E}">
        <p14:creationId xmlns:p14="http://schemas.microsoft.com/office/powerpoint/2010/main" val="2574506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5A577-77CB-D146-B5F4-4E78279F0DF0}"/>
              </a:ext>
            </a:extLst>
          </p:cNvPr>
          <p:cNvSpPr>
            <a:spLocks noGrp="1"/>
          </p:cNvSpPr>
          <p:nvPr>
            <p:ph type="title"/>
          </p:nvPr>
        </p:nvSpPr>
        <p:spPr/>
        <p:txBody>
          <a:bodyPr/>
          <a:lstStyle/>
          <a:p>
            <a:r>
              <a:rPr lang="en-GB" b="1" dirty="0"/>
              <a:t>ROLE OF DEAN</a:t>
            </a:r>
            <a:r>
              <a:rPr lang="en-GB" b="1" cap="none" dirty="0"/>
              <a:t>S</a:t>
            </a:r>
            <a:endParaRPr lang="en-GB" dirty="0"/>
          </a:p>
        </p:txBody>
      </p:sp>
      <p:sp>
        <p:nvSpPr>
          <p:cNvPr id="3" name="Content Placeholder 2">
            <a:extLst>
              <a:ext uri="{FF2B5EF4-FFF2-40B4-BE49-F238E27FC236}">
                <a16:creationId xmlns:a16="http://schemas.microsoft.com/office/drawing/2014/main" id="{60B2B2F0-A136-E844-84DF-1F0E8CACFF38}"/>
              </a:ext>
            </a:extLst>
          </p:cNvPr>
          <p:cNvSpPr>
            <a:spLocks noGrp="1"/>
          </p:cNvSpPr>
          <p:nvPr>
            <p:ph idx="1"/>
          </p:nvPr>
        </p:nvSpPr>
        <p:spPr>
          <a:xfrm>
            <a:off x="581192" y="2180496"/>
            <a:ext cx="11029615" cy="4296504"/>
          </a:xfrm>
        </p:spPr>
        <p:txBody>
          <a:bodyPr>
            <a:normAutofit fontScale="92500" lnSpcReduction="20000"/>
          </a:bodyPr>
          <a:lstStyle/>
          <a:p>
            <a:pPr>
              <a:buFont typeface="Wingdings" pitchFamily="2" charset="2"/>
              <a:buChar char="q"/>
            </a:pPr>
            <a:r>
              <a:rPr lang="en-GB" sz="2800" dirty="0"/>
              <a:t> Ensures </a:t>
            </a:r>
            <a:r>
              <a:rPr lang="en-US" sz="2800" dirty="0"/>
              <a:t>timely commencement &amp; marking of examinations &amp; submission of results</a:t>
            </a:r>
            <a:endParaRPr lang="en-GB" sz="2800" dirty="0"/>
          </a:p>
          <a:p>
            <a:pPr>
              <a:buFont typeface="Wingdings" pitchFamily="2" charset="2"/>
              <a:buChar char="q"/>
            </a:pPr>
            <a:r>
              <a:rPr lang="en-US" sz="2800" dirty="0"/>
              <a:t> Ensure regular faculty board meetings</a:t>
            </a:r>
          </a:p>
          <a:p>
            <a:pPr lvl="1">
              <a:buFont typeface="Wingdings" pitchFamily="2" charset="2"/>
              <a:buChar char="q"/>
            </a:pPr>
            <a:r>
              <a:rPr lang="en-US" sz="2600" dirty="0"/>
              <a:t>Faculty board meetings</a:t>
            </a:r>
          </a:p>
          <a:p>
            <a:pPr lvl="1">
              <a:buFont typeface="Wingdings" pitchFamily="2" charset="2"/>
              <a:buChar char="q"/>
            </a:pPr>
            <a:r>
              <a:rPr lang="en-US" sz="2600" dirty="0"/>
              <a:t> Faculty A &amp; P</a:t>
            </a:r>
          </a:p>
          <a:p>
            <a:pPr lvl="1">
              <a:buFont typeface="Wingdings" pitchFamily="2" charset="2"/>
              <a:buChar char="q"/>
            </a:pPr>
            <a:r>
              <a:rPr lang="en-US" sz="2800" dirty="0"/>
              <a:t> Courses &amp; Seminars Committee, </a:t>
            </a:r>
          </a:p>
          <a:p>
            <a:pPr lvl="1">
              <a:buFont typeface="Wingdings" pitchFamily="2" charset="2"/>
              <a:buChar char="q"/>
            </a:pPr>
            <a:r>
              <a:rPr lang="en-US" sz="2800" dirty="0"/>
              <a:t> Staff/Student Welfare Committee, and </a:t>
            </a:r>
          </a:p>
          <a:p>
            <a:pPr lvl="1">
              <a:buFont typeface="Wingdings" pitchFamily="2" charset="2"/>
              <a:buChar char="q"/>
            </a:pPr>
            <a:r>
              <a:rPr lang="en-US" sz="2800" dirty="0"/>
              <a:t> Faculty Journal Committee. </a:t>
            </a:r>
          </a:p>
          <a:p>
            <a:pPr>
              <a:buFont typeface="Wingdings" pitchFamily="2" charset="2"/>
              <a:buChar char="q"/>
            </a:pPr>
            <a:r>
              <a:rPr lang="en-US" sz="2800" dirty="0"/>
              <a:t> Ensuring the existence of a Faculty Library and that it is well maintained</a:t>
            </a:r>
          </a:p>
        </p:txBody>
      </p:sp>
      <p:sp>
        <p:nvSpPr>
          <p:cNvPr id="4" name="Slide Number Placeholder 3">
            <a:extLst>
              <a:ext uri="{FF2B5EF4-FFF2-40B4-BE49-F238E27FC236}">
                <a16:creationId xmlns:a16="http://schemas.microsoft.com/office/drawing/2014/main" id="{62D47896-C39E-B04E-93D7-17BC568D6CD9}"/>
              </a:ext>
            </a:extLst>
          </p:cNvPr>
          <p:cNvSpPr>
            <a:spLocks noGrp="1"/>
          </p:cNvSpPr>
          <p:nvPr>
            <p:ph type="sldNum" sz="quarter" idx="12"/>
          </p:nvPr>
        </p:nvSpPr>
        <p:spPr/>
        <p:txBody>
          <a:bodyPr/>
          <a:lstStyle/>
          <a:p>
            <a:fld id="{8B8E0D01-F01F-F544-90C3-2CD50D20B481}" type="slidenum">
              <a:rPr lang="en-GB" smtClean="0"/>
              <a:t>14</a:t>
            </a:fld>
            <a:endParaRPr lang="en-GB"/>
          </a:p>
        </p:txBody>
      </p:sp>
    </p:spTree>
    <p:extLst>
      <p:ext uri="{BB962C8B-B14F-4D97-AF65-F5344CB8AC3E}">
        <p14:creationId xmlns:p14="http://schemas.microsoft.com/office/powerpoint/2010/main" val="286374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89;p15">
            <a:extLst>
              <a:ext uri="{FF2B5EF4-FFF2-40B4-BE49-F238E27FC236}">
                <a16:creationId xmlns:a16="http://schemas.microsoft.com/office/drawing/2014/main" id="{7F32E14A-FA38-6043-870C-05B81304C300}"/>
              </a:ext>
            </a:extLst>
          </p:cNvPr>
          <p:cNvSpPr txBox="1">
            <a:spLocks/>
          </p:cNvSpPr>
          <p:nvPr/>
        </p:nvSpPr>
        <p:spPr>
          <a:xfrm>
            <a:off x="655321" y="2080260"/>
            <a:ext cx="10347960" cy="3704277"/>
          </a:xfrm>
          <a:prstGeom prst="rect">
            <a:avLst/>
          </a:prstGeom>
        </p:spPr>
        <p:txBody>
          <a:bodyPr spcFirstLastPara="1" vert="horz" wrap="square" lIns="121900" tIns="121900" rIns="121900" bIns="121900" rtlCol="0" anchor="t" anchorCtr="0">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buFont typeface="Wingdings" pitchFamily="2" charset="2"/>
              <a:buChar char="q"/>
            </a:pPr>
            <a:r>
              <a:rPr lang="en-US" sz="2800" dirty="0"/>
              <a:t>Review of staff APER forms.</a:t>
            </a:r>
          </a:p>
          <a:p>
            <a:pPr>
              <a:buFont typeface="Wingdings" pitchFamily="2" charset="2"/>
              <a:buChar char="q"/>
            </a:pPr>
            <a:r>
              <a:rPr lang="en-US" sz="2800" dirty="0"/>
              <a:t>That staff are promoted when due and qualified </a:t>
            </a:r>
          </a:p>
          <a:p>
            <a:pPr>
              <a:buFont typeface="Wingdings" pitchFamily="2" charset="2"/>
              <a:buChar char="q"/>
            </a:pPr>
            <a:r>
              <a:rPr lang="en-US" sz="2800" dirty="0"/>
              <a:t>Safekeeping of all document e.g. Academic results, staff files and records.</a:t>
            </a:r>
          </a:p>
          <a:p>
            <a:pPr>
              <a:buFont typeface="Wingdings" pitchFamily="2" charset="2"/>
              <a:buChar char="q"/>
            </a:pPr>
            <a:r>
              <a:rPr lang="en-US" sz="2800" dirty="0"/>
              <a:t>Proper procedure of forwarding memos and letters must be adopted.</a:t>
            </a:r>
          </a:p>
          <a:p>
            <a:pPr>
              <a:buFont typeface="Wingdings" pitchFamily="2" charset="2"/>
              <a:buChar char="q"/>
            </a:pPr>
            <a:r>
              <a:rPr lang="en-US" sz="2800" dirty="0"/>
              <a:t>Proper dissemination of information to all staff.</a:t>
            </a:r>
          </a:p>
        </p:txBody>
      </p:sp>
      <p:sp>
        <p:nvSpPr>
          <p:cNvPr id="6" name="Title 1">
            <a:extLst>
              <a:ext uri="{FF2B5EF4-FFF2-40B4-BE49-F238E27FC236}">
                <a16:creationId xmlns:a16="http://schemas.microsoft.com/office/drawing/2014/main" id="{1BC59D47-81BC-3C49-8CF6-F66CBF9E8C86}"/>
              </a:ext>
            </a:extLst>
          </p:cNvPr>
          <p:cNvSpPr>
            <a:spLocks noGrp="1"/>
          </p:cNvSpPr>
          <p:nvPr>
            <p:ph type="title"/>
          </p:nvPr>
        </p:nvSpPr>
        <p:spPr>
          <a:xfrm>
            <a:off x="498000" y="670735"/>
            <a:ext cx="9336238" cy="1013800"/>
          </a:xfrm>
        </p:spPr>
        <p:txBody>
          <a:bodyPr>
            <a:normAutofit/>
          </a:bodyPr>
          <a:lstStyle/>
          <a:p>
            <a:pPr algn="ctr"/>
            <a:r>
              <a:rPr lang="en-GB" b="1" dirty="0"/>
              <a:t>Dean's ADMINISTRATIVE RESPONSIBILITIES</a:t>
            </a:r>
          </a:p>
        </p:txBody>
      </p:sp>
      <p:sp>
        <p:nvSpPr>
          <p:cNvPr id="2" name="Slide Number Placeholder 1">
            <a:extLst>
              <a:ext uri="{FF2B5EF4-FFF2-40B4-BE49-F238E27FC236}">
                <a16:creationId xmlns:a16="http://schemas.microsoft.com/office/drawing/2014/main" id="{044C8583-95F2-D344-8DF2-90C1065925BD}"/>
              </a:ext>
            </a:extLst>
          </p:cNvPr>
          <p:cNvSpPr>
            <a:spLocks noGrp="1"/>
          </p:cNvSpPr>
          <p:nvPr>
            <p:ph type="sldNum" sz="quarter" idx="12"/>
          </p:nvPr>
        </p:nvSpPr>
        <p:spPr/>
        <p:txBody>
          <a:bodyPr/>
          <a:lstStyle/>
          <a:p>
            <a:fld id="{8B8E0D01-F01F-F544-90C3-2CD50D20B481}" type="slidenum">
              <a:rPr lang="en-GB" smtClean="0"/>
              <a:t>15</a:t>
            </a:fld>
            <a:endParaRPr lang="en-GB"/>
          </a:p>
        </p:txBody>
      </p:sp>
    </p:spTree>
    <p:extLst>
      <p:ext uri="{BB962C8B-B14F-4D97-AF65-F5344CB8AC3E}">
        <p14:creationId xmlns:p14="http://schemas.microsoft.com/office/powerpoint/2010/main" val="1105035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BC59D47-81BC-3C49-8CF6-F66CBF9E8C86}"/>
              </a:ext>
            </a:extLst>
          </p:cNvPr>
          <p:cNvSpPr>
            <a:spLocks noGrp="1"/>
          </p:cNvSpPr>
          <p:nvPr>
            <p:ph type="title"/>
          </p:nvPr>
        </p:nvSpPr>
        <p:spPr>
          <a:xfrm>
            <a:off x="544549" y="666853"/>
            <a:ext cx="9336238" cy="1013800"/>
          </a:xfrm>
        </p:spPr>
        <p:txBody>
          <a:bodyPr>
            <a:normAutofit/>
          </a:bodyPr>
          <a:lstStyle/>
          <a:p>
            <a:pPr algn="ctr"/>
            <a:r>
              <a:rPr lang="en-GB" b="1" dirty="0"/>
              <a:t>Dean's ADMINISTRATIVE RESPONSIBILITIES</a:t>
            </a:r>
          </a:p>
        </p:txBody>
      </p:sp>
      <p:sp>
        <p:nvSpPr>
          <p:cNvPr id="2" name="Slide Number Placeholder 1">
            <a:extLst>
              <a:ext uri="{FF2B5EF4-FFF2-40B4-BE49-F238E27FC236}">
                <a16:creationId xmlns:a16="http://schemas.microsoft.com/office/drawing/2014/main" id="{AD99B40D-34B2-BC47-AC00-FE877B20CCA3}"/>
              </a:ext>
            </a:extLst>
          </p:cNvPr>
          <p:cNvSpPr>
            <a:spLocks noGrp="1"/>
          </p:cNvSpPr>
          <p:nvPr>
            <p:ph type="sldNum" sz="quarter" idx="12"/>
          </p:nvPr>
        </p:nvSpPr>
        <p:spPr/>
        <p:txBody>
          <a:bodyPr/>
          <a:lstStyle/>
          <a:p>
            <a:fld id="{8B8E0D01-F01F-F544-90C3-2CD50D20B481}" type="slidenum">
              <a:rPr lang="en-GB" smtClean="0"/>
              <a:t>16</a:t>
            </a:fld>
            <a:endParaRPr lang="en-GB"/>
          </a:p>
        </p:txBody>
      </p:sp>
      <p:sp>
        <p:nvSpPr>
          <p:cNvPr id="7" name="Google Shape;96;p16">
            <a:extLst>
              <a:ext uri="{FF2B5EF4-FFF2-40B4-BE49-F238E27FC236}">
                <a16:creationId xmlns:a16="http://schemas.microsoft.com/office/drawing/2014/main" id="{3CA3D05C-8A40-F24D-8E2A-AEB9783F42EA}"/>
              </a:ext>
            </a:extLst>
          </p:cNvPr>
          <p:cNvSpPr txBox="1">
            <a:spLocks/>
          </p:cNvSpPr>
          <p:nvPr/>
        </p:nvSpPr>
        <p:spPr>
          <a:xfrm>
            <a:off x="822960" y="2090056"/>
            <a:ext cx="10560896" cy="3716383"/>
          </a:xfrm>
          <a:prstGeom prst="rect">
            <a:avLst/>
          </a:prstGeom>
        </p:spPr>
        <p:txBody>
          <a:bodyPr spcFirstLastPara="1" vert="horz" wrap="square" lIns="121900" tIns="121900" rIns="121900" bIns="121900" rtlCol="0" anchor="t" anchorCtr="0">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buFont typeface="Wingdings" panose="05000000000000000000" pitchFamily="2" charset="2"/>
              <a:buChar char="q"/>
            </a:pPr>
            <a:r>
              <a:rPr lang="en-US" sz="2800" dirty="0"/>
              <a:t>Eligible to Chair meetings of the Faculty Board of Studies;</a:t>
            </a:r>
          </a:p>
          <a:p>
            <a:pPr>
              <a:buFont typeface="Wingdings" panose="05000000000000000000" pitchFamily="2" charset="2"/>
              <a:buChar char="q"/>
            </a:pPr>
            <a:r>
              <a:rPr lang="en-US" sz="2800" dirty="0"/>
              <a:t>To consider their progress and conduct of students in that teaching unit and to report thereon;</a:t>
            </a:r>
          </a:p>
          <a:p>
            <a:pPr>
              <a:buFont typeface="Wingdings" panose="05000000000000000000" pitchFamily="2" charset="2"/>
              <a:buChar char="q"/>
            </a:pPr>
            <a:r>
              <a:rPr lang="en-US" sz="2800" dirty="0"/>
              <a:t>Recommendation of persons for appointment as examiners; and </a:t>
            </a:r>
          </a:p>
          <a:p>
            <a:pPr>
              <a:buFont typeface="Wingdings" panose="05000000000000000000" pitchFamily="2" charset="2"/>
              <a:buChar char="q"/>
            </a:pPr>
            <a:r>
              <a:rPr lang="en-US" sz="2800" dirty="0"/>
              <a:t>To deal with any academic matters referred to it by Senate.</a:t>
            </a:r>
          </a:p>
          <a:p>
            <a:pPr>
              <a:buFont typeface="Wingdings" panose="05000000000000000000" pitchFamily="2" charset="2"/>
              <a:buChar char="q"/>
            </a:pPr>
            <a:r>
              <a:rPr lang="en-US" sz="2800" dirty="0">
                <a:latin typeface="Sniglet" panose="04070505030100020000" charset="0"/>
              </a:rPr>
              <a:t>Monitors the use of the DTLC</a:t>
            </a:r>
          </a:p>
        </p:txBody>
      </p:sp>
    </p:spTree>
    <p:extLst>
      <p:ext uri="{BB962C8B-B14F-4D97-AF65-F5344CB8AC3E}">
        <p14:creationId xmlns:p14="http://schemas.microsoft.com/office/powerpoint/2010/main" val="3876416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BC59D47-81BC-3C49-8CF6-F66CBF9E8C86}"/>
              </a:ext>
            </a:extLst>
          </p:cNvPr>
          <p:cNvSpPr>
            <a:spLocks noGrp="1"/>
          </p:cNvSpPr>
          <p:nvPr>
            <p:ph type="title"/>
          </p:nvPr>
        </p:nvSpPr>
        <p:spPr>
          <a:xfrm>
            <a:off x="492069" y="644282"/>
            <a:ext cx="9336238" cy="1013800"/>
          </a:xfrm>
        </p:spPr>
        <p:txBody>
          <a:bodyPr>
            <a:normAutofit/>
          </a:bodyPr>
          <a:lstStyle/>
          <a:p>
            <a:pPr algn="ctr"/>
            <a:r>
              <a:rPr lang="en-GB" b="1" dirty="0"/>
              <a:t>Dean's ADMINISTRATIVE RESPONSIBILITIES</a:t>
            </a:r>
          </a:p>
        </p:txBody>
      </p:sp>
      <p:sp>
        <p:nvSpPr>
          <p:cNvPr id="2" name="Slide Number Placeholder 1">
            <a:extLst>
              <a:ext uri="{FF2B5EF4-FFF2-40B4-BE49-F238E27FC236}">
                <a16:creationId xmlns:a16="http://schemas.microsoft.com/office/drawing/2014/main" id="{ADCC4A1D-5FF1-A742-9395-18EFC3F66788}"/>
              </a:ext>
            </a:extLst>
          </p:cNvPr>
          <p:cNvSpPr>
            <a:spLocks noGrp="1"/>
          </p:cNvSpPr>
          <p:nvPr>
            <p:ph type="sldNum" sz="quarter" idx="12"/>
          </p:nvPr>
        </p:nvSpPr>
        <p:spPr/>
        <p:txBody>
          <a:bodyPr/>
          <a:lstStyle/>
          <a:p>
            <a:fld id="{8B8E0D01-F01F-F544-90C3-2CD50D20B481}" type="slidenum">
              <a:rPr lang="en-GB" smtClean="0"/>
              <a:t>17</a:t>
            </a:fld>
            <a:endParaRPr lang="en-GB"/>
          </a:p>
        </p:txBody>
      </p:sp>
      <p:sp>
        <p:nvSpPr>
          <p:cNvPr id="5" name="Text Placeholder 2">
            <a:extLst>
              <a:ext uri="{FF2B5EF4-FFF2-40B4-BE49-F238E27FC236}">
                <a16:creationId xmlns:a16="http://schemas.microsoft.com/office/drawing/2014/main" id="{C339E8A1-E90E-DF4F-86CF-1E989941BABF}"/>
              </a:ext>
            </a:extLst>
          </p:cNvPr>
          <p:cNvSpPr txBox="1">
            <a:spLocks/>
          </p:cNvSpPr>
          <p:nvPr/>
        </p:nvSpPr>
        <p:spPr>
          <a:xfrm>
            <a:off x="579121" y="2167245"/>
            <a:ext cx="9829800" cy="3788891"/>
          </a:xfrm>
          <a:prstGeom prst="rect">
            <a:avLst/>
          </a:prstGeom>
        </p:spPr>
        <p:txBody>
          <a:bodyPr vert="horz" lIns="91440" tIns="45720" rIns="91440" bIns="45720" rtlCol="0" anchor="ctr">
            <a:normAutofit fontScale="850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buFont typeface="Wingdings" pitchFamily="2" charset="2"/>
              <a:buChar char="q"/>
            </a:pPr>
            <a:r>
              <a:rPr lang="en-US" sz="3733" dirty="0"/>
              <a:t>  Departmental Appointment and promotion Committee</a:t>
            </a:r>
          </a:p>
          <a:p>
            <a:pPr>
              <a:buFont typeface="Wingdings" pitchFamily="2" charset="2"/>
              <a:buChar char="q"/>
            </a:pPr>
            <a:r>
              <a:rPr lang="en-US" sz="3533" dirty="0"/>
              <a:t>  Ensure Welfare of their staff and allocation of offices, laboratories including workshops</a:t>
            </a:r>
          </a:p>
          <a:p>
            <a:pPr>
              <a:buFont typeface="Wingdings" pitchFamily="2" charset="2"/>
              <a:buChar char="q"/>
            </a:pPr>
            <a:r>
              <a:rPr lang="en-US" sz="3733" dirty="0"/>
              <a:t>  Carry Staff members along with University Policies</a:t>
            </a:r>
          </a:p>
          <a:p>
            <a:pPr>
              <a:buFont typeface="Wingdings" pitchFamily="2" charset="2"/>
              <a:buChar char="q"/>
            </a:pPr>
            <a:r>
              <a:rPr lang="en-US" sz="3733" dirty="0"/>
              <a:t>  Any other duties assigned to Him or Her by the  Dean of the Faculty</a:t>
            </a:r>
          </a:p>
          <a:p>
            <a:endParaRPr lang="en-US" sz="3733" dirty="0"/>
          </a:p>
          <a:p>
            <a:endParaRPr lang="en-US" dirty="0"/>
          </a:p>
        </p:txBody>
      </p:sp>
    </p:spTree>
    <p:extLst>
      <p:ext uri="{BB962C8B-B14F-4D97-AF65-F5344CB8AC3E}">
        <p14:creationId xmlns:p14="http://schemas.microsoft.com/office/powerpoint/2010/main" val="1179013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0D898-A436-7B43-9659-C45D76B108FB}"/>
              </a:ext>
            </a:extLst>
          </p:cNvPr>
          <p:cNvSpPr>
            <a:spLocks noGrp="1"/>
          </p:cNvSpPr>
          <p:nvPr>
            <p:ph type="title"/>
          </p:nvPr>
        </p:nvSpPr>
        <p:spPr/>
        <p:txBody>
          <a:bodyPr/>
          <a:lstStyle/>
          <a:p>
            <a:pPr algn="ctr"/>
            <a:r>
              <a:rPr lang="en-GB" b="1" dirty="0"/>
              <a:t>Hall MARK</a:t>
            </a:r>
          </a:p>
        </p:txBody>
      </p:sp>
      <p:sp>
        <p:nvSpPr>
          <p:cNvPr id="3" name="Slide Number Placeholder 2">
            <a:extLst>
              <a:ext uri="{FF2B5EF4-FFF2-40B4-BE49-F238E27FC236}">
                <a16:creationId xmlns:a16="http://schemas.microsoft.com/office/drawing/2014/main" id="{001D645F-D59B-4D4B-92E6-79C49F0BDE38}"/>
              </a:ext>
            </a:extLst>
          </p:cNvPr>
          <p:cNvSpPr>
            <a:spLocks noGrp="1"/>
          </p:cNvSpPr>
          <p:nvPr>
            <p:ph type="sldNum" sz="quarter" idx="12"/>
          </p:nvPr>
        </p:nvSpPr>
        <p:spPr/>
        <p:txBody>
          <a:bodyPr/>
          <a:lstStyle/>
          <a:p>
            <a:fld id="{8B8E0D01-F01F-F544-90C3-2CD50D20B481}" type="slidenum">
              <a:rPr lang="en-GB" smtClean="0"/>
              <a:t>18</a:t>
            </a:fld>
            <a:endParaRPr lang="en-GB"/>
          </a:p>
        </p:txBody>
      </p:sp>
      <p:pic>
        <p:nvPicPr>
          <p:cNvPr id="4" name="Picture 3">
            <a:extLst>
              <a:ext uri="{FF2B5EF4-FFF2-40B4-BE49-F238E27FC236}">
                <a16:creationId xmlns:a16="http://schemas.microsoft.com/office/drawing/2014/main" id="{2246CBF1-C34D-8146-A4F1-5B9D2A875044}"/>
              </a:ext>
            </a:extLst>
          </p:cNvPr>
          <p:cNvPicPr>
            <a:picLocks noChangeAspect="1" noChangeArrowheads="1"/>
          </p:cNvPicPr>
          <p:nvPr/>
        </p:nvPicPr>
        <p:blipFill>
          <a:blip r:embed="rId2" cstate="print"/>
          <a:srcRect/>
          <a:stretch>
            <a:fillRect/>
          </a:stretch>
        </p:blipFill>
        <p:spPr bwMode="auto">
          <a:xfrm>
            <a:off x="9277681" y="791737"/>
            <a:ext cx="2159561" cy="2472541"/>
          </a:xfrm>
          <a:prstGeom prst="rect">
            <a:avLst/>
          </a:prstGeom>
          <a:noFill/>
          <a:ln w="9525">
            <a:noFill/>
            <a:miter lim="800000"/>
            <a:headEnd/>
            <a:tailEnd/>
          </a:ln>
          <a:effectLst/>
        </p:spPr>
      </p:pic>
      <p:pic>
        <p:nvPicPr>
          <p:cNvPr id="5" name="Picture 2">
            <a:extLst>
              <a:ext uri="{FF2B5EF4-FFF2-40B4-BE49-F238E27FC236}">
                <a16:creationId xmlns:a16="http://schemas.microsoft.com/office/drawing/2014/main" id="{6502EC80-CEF7-5940-A7D2-A5986FB426BC}"/>
              </a:ext>
            </a:extLst>
          </p:cNvPr>
          <p:cNvPicPr>
            <a:picLocks noChangeAspect="1" noChangeArrowheads="1"/>
          </p:cNvPicPr>
          <p:nvPr/>
        </p:nvPicPr>
        <p:blipFill>
          <a:blip r:embed="rId3" cstate="print"/>
          <a:srcRect/>
          <a:stretch>
            <a:fillRect/>
          </a:stretch>
        </p:blipFill>
        <p:spPr bwMode="auto">
          <a:xfrm>
            <a:off x="239349" y="328055"/>
            <a:ext cx="2508251" cy="6193367"/>
          </a:xfrm>
          <a:prstGeom prst="rect">
            <a:avLst/>
          </a:prstGeom>
          <a:noFill/>
          <a:ln w="9525">
            <a:noFill/>
            <a:miter lim="800000"/>
            <a:headEnd/>
            <a:tailEnd/>
          </a:ln>
          <a:effectLst/>
        </p:spPr>
      </p:pic>
      <p:sp>
        <p:nvSpPr>
          <p:cNvPr id="6" name="Text Placeholder 2">
            <a:extLst>
              <a:ext uri="{FF2B5EF4-FFF2-40B4-BE49-F238E27FC236}">
                <a16:creationId xmlns:a16="http://schemas.microsoft.com/office/drawing/2014/main" id="{82A19322-F178-474F-BDCF-A91BE025FAEA}"/>
              </a:ext>
            </a:extLst>
          </p:cNvPr>
          <p:cNvSpPr txBox="1">
            <a:spLocks/>
          </p:cNvSpPr>
          <p:nvPr/>
        </p:nvSpPr>
        <p:spPr>
          <a:xfrm>
            <a:off x="3245004" y="2084533"/>
            <a:ext cx="8337395" cy="3337600"/>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lnSpc>
                <a:spcPct val="150000"/>
              </a:lnSpc>
              <a:buFont typeface="Wingdings" pitchFamily="2" charset="2"/>
              <a:buChar char="ü"/>
            </a:pPr>
            <a:r>
              <a:rPr lang="en-GB" sz="3733" b="1" dirty="0">
                <a:latin typeface="Walter Turncoat" panose="02000000000000000000" charset="0"/>
              </a:rPr>
              <a:t>CHARACTER </a:t>
            </a:r>
          </a:p>
          <a:p>
            <a:pPr>
              <a:lnSpc>
                <a:spcPct val="150000"/>
              </a:lnSpc>
              <a:buFont typeface="Wingdings" pitchFamily="2" charset="2"/>
              <a:buChar char="ü"/>
            </a:pPr>
            <a:r>
              <a:rPr lang="en-GB" sz="3733" b="1" dirty="0">
                <a:latin typeface="Walter Turncoat" panose="02000000000000000000" charset="0"/>
              </a:rPr>
              <a:t>MORAL UPRIGHTNESS</a:t>
            </a:r>
          </a:p>
          <a:p>
            <a:pPr>
              <a:lnSpc>
                <a:spcPct val="150000"/>
              </a:lnSpc>
              <a:buFont typeface="Wingdings" pitchFamily="2" charset="2"/>
              <a:buChar char="ü"/>
            </a:pPr>
            <a:r>
              <a:rPr lang="en-GB" sz="3733" b="1" dirty="0">
                <a:latin typeface="Walter Turncoat" panose="02000000000000000000" charset="0"/>
              </a:rPr>
              <a:t>FINANCIAL PROBITY </a:t>
            </a:r>
          </a:p>
        </p:txBody>
      </p:sp>
    </p:spTree>
    <p:extLst>
      <p:ext uri="{BB962C8B-B14F-4D97-AF65-F5344CB8AC3E}">
        <p14:creationId xmlns:p14="http://schemas.microsoft.com/office/powerpoint/2010/main" val="285843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9"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ppt_x</p:attrName>
                                        </p:attrNameLst>
                                      </p:cBhvr>
                                      <p:tavLst>
                                        <p:tav tm="0">
                                          <p:val>
                                            <p:strVal val="#ppt_x-.2"/>
                                          </p:val>
                                        </p:tav>
                                        <p:tav tm="100000">
                                          <p:val>
                                            <p:strVal val="#ppt_x"/>
                                          </p:val>
                                        </p:tav>
                                      </p:tavLst>
                                    </p:anim>
                                    <p:anim calcmode="lin" valueType="num">
                                      <p:cBhvr>
                                        <p:cTn id="12"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4" name="Google Shape;84;p14"/>
          <p:cNvSpPr txBox="1">
            <a:spLocks noGrp="1"/>
          </p:cNvSpPr>
          <p:nvPr>
            <p:ph type="sldNum" idx="12"/>
          </p:nvPr>
        </p:nvSpPr>
        <p:spPr>
          <a:prstGeom prst="rect">
            <a:avLst/>
          </a:prstGeom>
        </p:spPr>
        <p:txBody>
          <a:bodyPr spcFirstLastPara="1" vert="horz" wrap="square" lIns="121900" tIns="121900" rIns="121900" bIns="121900" rtlCol="0" anchor="t" anchorCtr="0">
            <a:noAutofit/>
          </a:bodyPr>
          <a:lstStyle/>
          <a:p>
            <a:pPr algn="ctr"/>
            <a:fld id="{00000000-1234-1234-1234-123412341234}" type="slidenum">
              <a:rPr lang="en-GB"/>
              <a:pPr algn="ctr"/>
              <a:t>19</a:t>
            </a:fld>
            <a:endParaRPr lang="en-GB"/>
          </a:p>
        </p:txBody>
      </p:sp>
      <p:grpSp>
        <p:nvGrpSpPr>
          <p:cNvPr id="5" name="Group 4"/>
          <p:cNvGrpSpPr/>
          <p:nvPr/>
        </p:nvGrpSpPr>
        <p:grpSpPr>
          <a:xfrm>
            <a:off x="7229018" y="989113"/>
            <a:ext cx="4219172" cy="4120303"/>
            <a:chOff x="3660387" y="2266403"/>
            <a:chExt cx="3164379" cy="3090227"/>
          </a:xfrm>
          <a:scene3d>
            <a:camera prst="orthographicFront"/>
            <a:lightRig rig="flat" dir="t"/>
          </a:scene3d>
        </p:grpSpPr>
        <p:sp>
          <p:nvSpPr>
            <p:cNvPr id="6" name="Oval 5"/>
            <p:cNvSpPr/>
            <p:nvPr/>
          </p:nvSpPr>
          <p:spPr>
            <a:xfrm>
              <a:off x="3660387" y="2266403"/>
              <a:ext cx="3164379" cy="3090227"/>
            </a:xfrm>
            <a:prstGeom prst="ellipse">
              <a:avLst/>
            </a:prstGeom>
            <a:blipFill rotWithShape="0">
              <a:blip r:embed="rId3"/>
              <a:stretch>
                <a:fillRect/>
              </a:stretch>
            </a:blipFill>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8" name="Oval 4"/>
            <p:cNvSpPr/>
            <p:nvPr/>
          </p:nvSpPr>
          <p:spPr>
            <a:xfrm>
              <a:off x="4123800" y="2718956"/>
              <a:ext cx="2237553" cy="218512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7573" tIns="57573" rIns="57573" bIns="57573" numCol="1" spcCol="1270" anchor="ctr" anchorCtr="0">
              <a:noAutofit/>
            </a:bodyPr>
            <a:lstStyle/>
            <a:p>
              <a:pPr algn="ctr" defTabSz="2015016">
                <a:lnSpc>
                  <a:spcPct val="90000"/>
                </a:lnSpc>
                <a:spcBef>
                  <a:spcPct val="0"/>
                </a:spcBef>
                <a:spcAft>
                  <a:spcPct val="35000"/>
                </a:spcAft>
              </a:pPr>
              <a:r>
                <a:rPr lang="en-US" sz="4533" b="1" dirty="0">
                  <a:latin typeface="Georgia" panose="02040502050405020303" pitchFamily="18" charset="0"/>
                </a:rPr>
                <a:t> </a:t>
              </a:r>
              <a:endParaRPr lang="en-US" sz="4533" dirty="0">
                <a:latin typeface="Georgia" panose="02040502050405020303" pitchFamily="18" charset="0"/>
              </a:endParaRPr>
            </a:p>
          </p:txBody>
        </p:sp>
      </p:grpSp>
      <p:sp>
        <p:nvSpPr>
          <p:cNvPr id="2" name="Rectangle 1"/>
          <p:cNvSpPr/>
          <p:nvPr/>
        </p:nvSpPr>
        <p:spPr>
          <a:xfrm>
            <a:off x="737645" y="773801"/>
            <a:ext cx="4992555" cy="830997"/>
          </a:xfrm>
          <a:prstGeom prst="rect">
            <a:avLst/>
          </a:prstGeom>
        </p:spPr>
        <p:txBody>
          <a:bodyPr wrap="square">
            <a:spAutoFit/>
          </a:bodyPr>
          <a:lstStyle/>
          <a:p>
            <a:pPr lvl="0" algn="ctr">
              <a:buClr>
                <a:srgbClr val="FFFFFF"/>
              </a:buClr>
              <a:buSzPts val="4800"/>
            </a:pPr>
            <a:r>
              <a:rPr lang="en-GB" sz="4800" b="1" dirty="0">
                <a:latin typeface="Walter Turncoat" panose="02000000000000000000"/>
                <a:sym typeface="Walter Turncoat" panose="02000000000000000000"/>
              </a:rPr>
              <a:t>THE HOD</a:t>
            </a:r>
          </a:p>
        </p:txBody>
      </p:sp>
      <p:sp>
        <p:nvSpPr>
          <p:cNvPr id="7" name="TextBox 6">
            <a:extLst>
              <a:ext uri="{FF2B5EF4-FFF2-40B4-BE49-F238E27FC236}">
                <a16:creationId xmlns:a16="http://schemas.microsoft.com/office/drawing/2014/main" id="{946EF81F-7E4D-064C-A8CC-EB76280740CC}"/>
              </a:ext>
            </a:extLst>
          </p:cNvPr>
          <p:cNvSpPr txBox="1"/>
          <p:nvPr/>
        </p:nvSpPr>
        <p:spPr>
          <a:xfrm>
            <a:off x="743810" y="1440117"/>
            <a:ext cx="5867324" cy="3945054"/>
          </a:xfrm>
          <a:prstGeom prst="rect">
            <a:avLst/>
          </a:prstGeom>
          <a:noFill/>
        </p:spPr>
        <p:txBody>
          <a:bodyPr wrap="square" rtlCol="0">
            <a:spAutoFit/>
          </a:bodyPr>
          <a:lstStyle/>
          <a:p>
            <a:r>
              <a:rPr lang="en-GB" sz="3200" dirty="0"/>
              <a:t>As Head of the department, </a:t>
            </a:r>
          </a:p>
          <a:p>
            <a:endParaRPr lang="en-GB" sz="3200" dirty="0"/>
          </a:p>
          <a:p>
            <a:pPr marL="285750" indent="-285750">
              <a:lnSpc>
                <a:spcPct val="150000"/>
              </a:lnSpc>
              <a:buFont typeface="Wingdings" pitchFamily="2" charset="2"/>
              <a:buChar char="q"/>
            </a:pPr>
            <a:r>
              <a:rPr lang="en-US" sz="3200" cap="none" dirty="0">
                <a:solidFill>
                  <a:schemeClr val="tx1"/>
                </a:solidFill>
              </a:rPr>
              <a:t> Responsible, through the dean, to the vice-chancellor for the smooth running of the department</a:t>
            </a:r>
            <a:endParaRPr lang="en-GB" sz="3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A8C9E-1A39-A947-91F3-7DEE0FC31693}"/>
              </a:ext>
            </a:extLst>
          </p:cNvPr>
          <p:cNvSpPr>
            <a:spLocks noGrp="1"/>
          </p:cNvSpPr>
          <p:nvPr>
            <p:ph type="title"/>
          </p:nvPr>
        </p:nvSpPr>
        <p:spPr/>
        <p:txBody>
          <a:bodyPr/>
          <a:lstStyle/>
          <a:p>
            <a:r>
              <a:rPr lang="en-GB" sz="4400" dirty="0"/>
              <a:t>Introduction</a:t>
            </a:r>
            <a:endParaRPr lang="en-GB" dirty="0"/>
          </a:p>
        </p:txBody>
      </p:sp>
      <p:sp>
        <p:nvSpPr>
          <p:cNvPr id="3" name="Content Placeholder 2">
            <a:extLst>
              <a:ext uri="{FF2B5EF4-FFF2-40B4-BE49-F238E27FC236}">
                <a16:creationId xmlns:a16="http://schemas.microsoft.com/office/drawing/2014/main" id="{B1DE7502-B4CC-924B-801B-DA9B3FB39340}"/>
              </a:ext>
            </a:extLst>
          </p:cNvPr>
          <p:cNvSpPr>
            <a:spLocks noGrp="1"/>
          </p:cNvSpPr>
          <p:nvPr>
            <p:ph idx="1"/>
          </p:nvPr>
        </p:nvSpPr>
        <p:spPr/>
        <p:txBody>
          <a:bodyPr>
            <a:normAutofit/>
          </a:bodyPr>
          <a:lstStyle/>
          <a:p>
            <a:pPr marL="0" lvl="0" indent="0" algn="just" rtl="0">
              <a:spcBef>
                <a:spcPts val="600"/>
              </a:spcBef>
              <a:spcAft>
                <a:spcPts val="0"/>
              </a:spcAft>
              <a:buNone/>
            </a:pPr>
            <a:r>
              <a:rPr lang="en-GB" sz="2800" dirty="0"/>
              <a:t>The University of Lagos prides itself as the University of first choice and the Nation’s pride and it has, over the years, continued to take giant strides to excel in teaching and research. </a:t>
            </a:r>
          </a:p>
          <a:p>
            <a:pPr marL="0" lvl="0" indent="0" algn="just" rtl="0">
              <a:spcBef>
                <a:spcPts val="600"/>
              </a:spcBef>
              <a:spcAft>
                <a:spcPts val="0"/>
              </a:spcAft>
              <a:buNone/>
            </a:pPr>
            <a:endParaRPr lang="en-GB" sz="1800" dirty="0"/>
          </a:p>
          <a:p>
            <a:pPr marL="0" lvl="0" indent="0" algn="just" rtl="0">
              <a:spcBef>
                <a:spcPts val="600"/>
              </a:spcBef>
              <a:spcAft>
                <a:spcPts val="0"/>
              </a:spcAft>
              <a:buNone/>
            </a:pPr>
            <a:r>
              <a:rPr lang="en-GB" sz="2800" dirty="0"/>
              <a:t>In order to sustain its position as one of Nigeria’s foremost Universities, the University operates under a Vision, Mission and Core values which guides its operations. These help to drive the University’s drive for excellence.  </a:t>
            </a:r>
          </a:p>
        </p:txBody>
      </p:sp>
      <p:sp>
        <p:nvSpPr>
          <p:cNvPr id="4" name="Slide Number Placeholder 3">
            <a:extLst>
              <a:ext uri="{FF2B5EF4-FFF2-40B4-BE49-F238E27FC236}">
                <a16:creationId xmlns:a16="http://schemas.microsoft.com/office/drawing/2014/main" id="{4666E605-7E8A-0B44-91C0-6AAF3DFD2B13}"/>
              </a:ext>
            </a:extLst>
          </p:cNvPr>
          <p:cNvSpPr>
            <a:spLocks noGrp="1"/>
          </p:cNvSpPr>
          <p:nvPr>
            <p:ph type="sldNum" sz="quarter" idx="12"/>
          </p:nvPr>
        </p:nvSpPr>
        <p:spPr/>
        <p:txBody>
          <a:bodyPr/>
          <a:lstStyle/>
          <a:p>
            <a:fld id="{8B8E0D01-F01F-F544-90C3-2CD50D20B481}" type="slidenum">
              <a:rPr lang="en-GB" smtClean="0"/>
              <a:t>2</a:t>
            </a:fld>
            <a:endParaRPr lang="en-GB" dirty="0"/>
          </a:p>
        </p:txBody>
      </p:sp>
    </p:spTree>
    <p:extLst>
      <p:ext uri="{BB962C8B-B14F-4D97-AF65-F5344CB8AC3E}">
        <p14:creationId xmlns:p14="http://schemas.microsoft.com/office/powerpoint/2010/main" val="3677118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4" name="Google Shape;84;p14"/>
          <p:cNvSpPr txBox="1">
            <a:spLocks noGrp="1"/>
          </p:cNvSpPr>
          <p:nvPr>
            <p:ph type="sldNum" idx="12"/>
          </p:nvPr>
        </p:nvSpPr>
        <p:spPr>
          <a:prstGeom prst="rect">
            <a:avLst/>
          </a:prstGeom>
        </p:spPr>
        <p:txBody>
          <a:bodyPr spcFirstLastPara="1" vert="horz" wrap="square" lIns="121900" tIns="121900" rIns="121900" bIns="121900" rtlCol="0" anchor="t" anchorCtr="0">
            <a:noAutofit/>
          </a:bodyPr>
          <a:lstStyle/>
          <a:p>
            <a:pPr algn="ctr"/>
            <a:fld id="{00000000-1234-1234-1234-123412341234}" type="slidenum">
              <a:rPr lang="en-GB"/>
              <a:pPr algn="ctr"/>
              <a:t>20</a:t>
            </a:fld>
            <a:endParaRPr lang="en-GB"/>
          </a:p>
        </p:txBody>
      </p:sp>
      <p:sp>
        <p:nvSpPr>
          <p:cNvPr id="2" name="Rectangle 1"/>
          <p:cNvSpPr/>
          <p:nvPr/>
        </p:nvSpPr>
        <p:spPr>
          <a:xfrm>
            <a:off x="737645" y="773801"/>
            <a:ext cx="4992555" cy="830997"/>
          </a:xfrm>
          <a:prstGeom prst="rect">
            <a:avLst/>
          </a:prstGeom>
        </p:spPr>
        <p:txBody>
          <a:bodyPr wrap="square">
            <a:spAutoFit/>
          </a:bodyPr>
          <a:lstStyle/>
          <a:p>
            <a:pPr lvl="0" algn="ctr">
              <a:buClr>
                <a:srgbClr val="FFFFFF"/>
              </a:buClr>
              <a:buSzPts val="4800"/>
            </a:pPr>
            <a:r>
              <a:rPr lang="en-GB" sz="4800" b="1" dirty="0">
                <a:latin typeface="Walter Turncoat" panose="02000000000000000000"/>
                <a:sym typeface="Walter Turncoat" panose="02000000000000000000"/>
              </a:rPr>
              <a:t>THE HOD</a:t>
            </a:r>
          </a:p>
        </p:txBody>
      </p:sp>
      <p:sp>
        <p:nvSpPr>
          <p:cNvPr id="7" name="TextBox 6">
            <a:extLst>
              <a:ext uri="{FF2B5EF4-FFF2-40B4-BE49-F238E27FC236}">
                <a16:creationId xmlns:a16="http://schemas.microsoft.com/office/drawing/2014/main" id="{946EF81F-7E4D-064C-A8CC-EB76280740CC}"/>
              </a:ext>
            </a:extLst>
          </p:cNvPr>
          <p:cNvSpPr txBox="1"/>
          <p:nvPr/>
        </p:nvSpPr>
        <p:spPr>
          <a:xfrm>
            <a:off x="743810" y="1440117"/>
            <a:ext cx="7833360" cy="3539430"/>
          </a:xfrm>
          <a:prstGeom prst="rect">
            <a:avLst/>
          </a:prstGeom>
          <a:noFill/>
        </p:spPr>
        <p:txBody>
          <a:bodyPr wrap="square" rtlCol="0">
            <a:spAutoFit/>
          </a:bodyPr>
          <a:lstStyle/>
          <a:p>
            <a:endParaRPr lang="en-GB" sz="3200" dirty="0"/>
          </a:p>
          <a:p>
            <a:pPr marL="285750" indent="-285750">
              <a:buFont typeface="Wingdings" pitchFamily="2" charset="2"/>
              <a:buChar char="q"/>
            </a:pPr>
            <a:r>
              <a:rPr lang="en-GB" sz="3200" dirty="0"/>
              <a:t> Leader</a:t>
            </a:r>
          </a:p>
          <a:p>
            <a:pPr marL="285750" indent="-285750">
              <a:lnSpc>
                <a:spcPct val="150000"/>
              </a:lnSpc>
              <a:buFont typeface="Wingdings" pitchFamily="2" charset="2"/>
              <a:buChar char="q"/>
            </a:pPr>
            <a:r>
              <a:rPr lang="en-GB" sz="3200" dirty="0"/>
              <a:t> Role model </a:t>
            </a:r>
          </a:p>
          <a:p>
            <a:pPr marL="285750" indent="-285750">
              <a:buFont typeface="Wingdings" pitchFamily="2" charset="2"/>
              <a:buChar char="q"/>
            </a:pPr>
            <a:r>
              <a:rPr lang="en-GB" sz="3200" dirty="0"/>
              <a:t> Responsible to the Dean and VC</a:t>
            </a:r>
          </a:p>
          <a:p>
            <a:pPr marL="285750" indent="-285750">
              <a:lnSpc>
                <a:spcPct val="150000"/>
              </a:lnSpc>
              <a:buFont typeface="Wingdings" pitchFamily="2" charset="2"/>
              <a:buChar char="q"/>
            </a:pPr>
            <a:r>
              <a:rPr lang="en-GB" sz="3200" dirty="0"/>
              <a:t> Watchdog at the department</a:t>
            </a:r>
          </a:p>
          <a:p>
            <a:pPr marL="285750" indent="-285750">
              <a:buFont typeface="Wingdings" pitchFamily="2" charset="2"/>
              <a:buChar char="q"/>
            </a:pPr>
            <a:r>
              <a:rPr lang="en-GB" sz="3200" dirty="0"/>
              <a:t> Chairman of meetings at the department</a:t>
            </a:r>
          </a:p>
        </p:txBody>
      </p:sp>
    </p:spTree>
    <p:extLst>
      <p:ext uri="{BB962C8B-B14F-4D97-AF65-F5344CB8AC3E}">
        <p14:creationId xmlns:p14="http://schemas.microsoft.com/office/powerpoint/2010/main" val="20057965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4"/>
          <p:cNvSpPr txBox="1">
            <a:spLocks noGrp="1"/>
          </p:cNvSpPr>
          <p:nvPr>
            <p:ph type="ctrTitle"/>
          </p:nvPr>
        </p:nvSpPr>
        <p:spPr>
          <a:xfrm>
            <a:off x="2735627" y="2372883"/>
            <a:ext cx="3744416" cy="1450389"/>
          </a:xfrm>
          <a:prstGeom prst="rect">
            <a:avLst/>
          </a:prstGeom>
        </p:spPr>
        <p:txBody>
          <a:bodyPr spcFirstLastPara="1" vert="horz" wrap="square" lIns="121900" tIns="121900" rIns="121900" bIns="121900" rtlCol="0" anchor="b" anchorCtr="0">
            <a:noAutofit/>
          </a:bodyPr>
          <a:lstStyle/>
          <a:p>
            <a:endParaRPr sz="8000" dirty="0"/>
          </a:p>
          <a:p>
            <a:endParaRPr sz="4800" b="1" dirty="0"/>
          </a:p>
        </p:txBody>
      </p:sp>
      <p:sp>
        <p:nvSpPr>
          <p:cNvPr id="84" name="Google Shape;84;p14"/>
          <p:cNvSpPr txBox="1">
            <a:spLocks noGrp="1"/>
          </p:cNvSpPr>
          <p:nvPr>
            <p:ph type="sldNum" idx="12"/>
          </p:nvPr>
        </p:nvSpPr>
        <p:spPr>
          <a:prstGeom prst="rect">
            <a:avLst/>
          </a:prstGeom>
        </p:spPr>
        <p:txBody>
          <a:bodyPr spcFirstLastPara="1" vert="horz" wrap="square" lIns="121900" tIns="121900" rIns="121900" bIns="121900" rtlCol="0" anchor="t" anchorCtr="0">
            <a:noAutofit/>
          </a:bodyPr>
          <a:lstStyle/>
          <a:p>
            <a:pPr algn="ctr"/>
            <a:fld id="{00000000-1234-1234-1234-123412341234}" type="slidenum">
              <a:rPr lang="en-GB"/>
              <a:pPr algn="ctr"/>
              <a:t>21</a:t>
            </a:fld>
            <a:endParaRPr lang="en-GB"/>
          </a:p>
        </p:txBody>
      </p:sp>
      <p:grpSp>
        <p:nvGrpSpPr>
          <p:cNvPr id="5" name="Group 4"/>
          <p:cNvGrpSpPr/>
          <p:nvPr/>
        </p:nvGrpSpPr>
        <p:grpSpPr>
          <a:xfrm>
            <a:off x="6384033" y="836713"/>
            <a:ext cx="4219172" cy="4120303"/>
            <a:chOff x="3660387" y="2266403"/>
            <a:chExt cx="3164379" cy="3090227"/>
          </a:xfrm>
          <a:scene3d>
            <a:camera prst="orthographicFront"/>
            <a:lightRig rig="flat" dir="t"/>
          </a:scene3d>
        </p:grpSpPr>
        <p:sp>
          <p:nvSpPr>
            <p:cNvPr id="6" name="Oval 5"/>
            <p:cNvSpPr/>
            <p:nvPr/>
          </p:nvSpPr>
          <p:spPr>
            <a:xfrm>
              <a:off x="3660387" y="2266403"/>
              <a:ext cx="3164379" cy="3090227"/>
            </a:xfrm>
            <a:prstGeom prst="ellipse">
              <a:avLst/>
            </a:prstGeom>
            <a:blipFill rotWithShape="0">
              <a:blip r:embed="rId3"/>
              <a:stretch>
                <a:fillRect/>
              </a:stretch>
            </a:blipFill>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8" name="Oval 4"/>
            <p:cNvSpPr/>
            <p:nvPr/>
          </p:nvSpPr>
          <p:spPr>
            <a:xfrm>
              <a:off x="4123800" y="2718956"/>
              <a:ext cx="2237553" cy="218512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7573" tIns="57573" rIns="57573" bIns="57573" numCol="1" spcCol="1270" anchor="ctr" anchorCtr="0">
              <a:noAutofit/>
            </a:bodyPr>
            <a:lstStyle/>
            <a:p>
              <a:pPr algn="ctr" defTabSz="2015016">
                <a:lnSpc>
                  <a:spcPct val="90000"/>
                </a:lnSpc>
                <a:spcBef>
                  <a:spcPct val="0"/>
                </a:spcBef>
                <a:spcAft>
                  <a:spcPct val="35000"/>
                </a:spcAft>
              </a:pPr>
              <a:r>
                <a:rPr lang="en-US" sz="4533" b="1" dirty="0">
                  <a:latin typeface="Georgia" panose="02040502050405020303" pitchFamily="18" charset="0"/>
                </a:rPr>
                <a:t> </a:t>
              </a:r>
              <a:endParaRPr lang="en-US" sz="4533" dirty="0">
                <a:latin typeface="Georgia" panose="02040502050405020303" pitchFamily="18" charset="0"/>
              </a:endParaRPr>
            </a:p>
          </p:txBody>
        </p:sp>
      </p:grpSp>
      <p:sp>
        <p:nvSpPr>
          <p:cNvPr id="2" name="Rectangle 1"/>
          <p:cNvSpPr/>
          <p:nvPr/>
        </p:nvSpPr>
        <p:spPr>
          <a:xfrm>
            <a:off x="1391477" y="1700808"/>
            <a:ext cx="4992555" cy="2308324"/>
          </a:xfrm>
          <a:prstGeom prst="rect">
            <a:avLst/>
          </a:prstGeom>
        </p:spPr>
        <p:txBody>
          <a:bodyPr wrap="square">
            <a:spAutoFit/>
          </a:bodyPr>
          <a:lstStyle/>
          <a:p>
            <a:pPr lvl="0" algn="ctr">
              <a:buClr>
                <a:srgbClr val="FFFFFF"/>
              </a:buClr>
              <a:buSzPts val="4800"/>
            </a:pPr>
            <a:r>
              <a:rPr lang="en-GB" sz="4800" b="1" dirty="0">
                <a:latin typeface="Walter Turncoat" panose="02000000000000000000"/>
                <a:sym typeface="Walter Turncoat" panose="02000000000000000000"/>
              </a:rPr>
              <a:t>Roles and Responsibilities of the HOD</a:t>
            </a:r>
          </a:p>
        </p:txBody>
      </p:sp>
    </p:spTree>
    <p:extLst>
      <p:ext uri="{BB962C8B-B14F-4D97-AF65-F5344CB8AC3E}">
        <p14:creationId xmlns:p14="http://schemas.microsoft.com/office/powerpoint/2010/main" val="20497839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2" name="Title 1"/>
          <p:cNvSpPr>
            <a:spLocks noGrp="1"/>
          </p:cNvSpPr>
          <p:nvPr>
            <p:ph type="title"/>
          </p:nvPr>
        </p:nvSpPr>
        <p:spPr>
          <a:xfrm>
            <a:off x="0" y="361123"/>
            <a:ext cx="12208000" cy="1143200"/>
          </a:xfrm>
        </p:spPr>
        <p:txBody>
          <a:bodyPr/>
          <a:lstStyle/>
          <a:p>
            <a:r>
              <a:rPr lang="en-GB" sz="4267" dirty="0"/>
              <a:t>Heads of Department </a:t>
            </a:r>
          </a:p>
        </p:txBody>
      </p:sp>
      <p:sp>
        <p:nvSpPr>
          <p:cNvPr id="89" name="Google Shape;89;p15"/>
          <p:cNvSpPr txBox="1">
            <a:spLocks noGrp="1"/>
          </p:cNvSpPr>
          <p:nvPr>
            <p:ph type="body" idx="1"/>
          </p:nvPr>
        </p:nvSpPr>
        <p:spPr>
          <a:xfrm>
            <a:off x="323384" y="753098"/>
            <a:ext cx="7950821" cy="4476352"/>
          </a:xfrm>
          <a:prstGeom prst="rect">
            <a:avLst/>
          </a:prstGeom>
        </p:spPr>
        <p:txBody>
          <a:bodyPr spcFirstLastPara="1" vert="horz" wrap="square" lIns="121900" tIns="121900" rIns="121900" bIns="121900" rtlCol="0" anchor="t" anchorCtr="0">
            <a:noAutofit/>
          </a:bodyPr>
          <a:lstStyle/>
          <a:p>
            <a:pPr>
              <a:buFont typeface="Wingdings" panose="05000000000000000000" pitchFamily="2" charset="2"/>
              <a:buChar char="q"/>
            </a:pPr>
            <a:r>
              <a:rPr lang="en-US" sz="3200" dirty="0"/>
              <a:t>Makes arrangements for the teaching and examining of all courses and research </a:t>
            </a:r>
            <a:r>
              <a:rPr lang="en-US" sz="3200" dirty="0" err="1"/>
              <a:t>programmes</a:t>
            </a:r>
            <a:r>
              <a:rPr lang="en-US" sz="3200" dirty="0"/>
              <a:t> in the Department;</a:t>
            </a:r>
          </a:p>
          <a:p>
            <a:pPr>
              <a:buFont typeface="Wingdings" panose="05000000000000000000" pitchFamily="2" charset="2"/>
              <a:buChar char="q"/>
            </a:pPr>
            <a:endParaRPr lang="en-US" sz="3200" dirty="0"/>
          </a:p>
          <a:p>
            <a:pPr>
              <a:buFont typeface="Wingdings" panose="05000000000000000000" pitchFamily="2" charset="2"/>
              <a:buChar char="q"/>
            </a:pPr>
            <a:r>
              <a:rPr lang="en-US" sz="3200" dirty="0"/>
              <a:t>Represents the Department at the interview, assessment or appointment of staff for the Department and accompanies the Dean to meetings of the Development Committee as necessary</a:t>
            </a:r>
          </a:p>
          <a:p>
            <a:pPr marL="135464" indent="0">
              <a:buNone/>
            </a:pPr>
            <a:endParaRPr lang="en-US" sz="3200" dirty="0"/>
          </a:p>
        </p:txBody>
      </p:sp>
      <p:sp>
        <p:nvSpPr>
          <p:cNvPr id="3" name="Slide Number Placeholder 2">
            <a:extLst>
              <a:ext uri="{FF2B5EF4-FFF2-40B4-BE49-F238E27FC236}">
                <a16:creationId xmlns:a16="http://schemas.microsoft.com/office/drawing/2014/main" id="{C3799FEA-031E-F145-A7D4-2843882BE5E5}"/>
              </a:ext>
            </a:extLst>
          </p:cNvPr>
          <p:cNvSpPr>
            <a:spLocks noGrp="1"/>
          </p:cNvSpPr>
          <p:nvPr>
            <p:ph type="sldNum" idx="12"/>
          </p:nvPr>
        </p:nvSpPr>
        <p:spPr/>
        <p:txBody>
          <a:bodyPr/>
          <a:lstStyle/>
          <a:p>
            <a:pPr algn="ctr"/>
            <a:fld id="{00000000-1234-1234-1234-123412341234}" type="slidenum">
              <a:rPr lang="en-GB" smtClean="0"/>
              <a:pPr algn="ctr"/>
              <a:t>22</a:t>
            </a:fld>
            <a:endParaRPr lang="en-GB"/>
          </a:p>
        </p:txBody>
      </p:sp>
      <p:sp>
        <p:nvSpPr>
          <p:cNvPr id="9" name="Google Shape;381;p38"/>
          <p:cNvSpPr/>
          <p:nvPr/>
        </p:nvSpPr>
        <p:spPr>
          <a:xfrm>
            <a:off x="5450257" y="33425"/>
            <a:ext cx="457352" cy="484307"/>
          </a:xfrm>
          <a:custGeom>
            <a:avLst/>
            <a:gdLst/>
            <a:ahLst/>
            <a:cxnLst/>
            <a:rect l="l" t="t" r="r" b="b"/>
            <a:pathLst>
              <a:path w="15695" h="16620" extrusionOk="0">
                <a:moveTo>
                  <a:pt x="7786" y="755"/>
                </a:moveTo>
                <a:lnTo>
                  <a:pt x="7567" y="780"/>
                </a:lnTo>
                <a:lnTo>
                  <a:pt x="7324" y="804"/>
                </a:lnTo>
                <a:lnTo>
                  <a:pt x="7105" y="877"/>
                </a:lnTo>
                <a:lnTo>
                  <a:pt x="6910" y="999"/>
                </a:lnTo>
                <a:lnTo>
                  <a:pt x="6813" y="1072"/>
                </a:lnTo>
                <a:lnTo>
                  <a:pt x="6740" y="1145"/>
                </a:lnTo>
                <a:lnTo>
                  <a:pt x="6691" y="1242"/>
                </a:lnTo>
                <a:lnTo>
                  <a:pt x="6643" y="1364"/>
                </a:lnTo>
                <a:lnTo>
                  <a:pt x="6667" y="1388"/>
                </a:lnTo>
                <a:lnTo>
                  <a:pt x="6691" y="1412"/>
                </a:lnTo>
                <a:lnTo>
                  <a:pt x="6740" y="1388"/>
                </a:lnTo>
                <a:lnTo>
                  <a:pt x="6764" y="1412"/>
                </a:lnTo>
                <a:lnTo>
                  <a:pt x="6716" y="1461"/>
                </a:lnTo>
                <a:lnTo>
                  <a:pt x="6691" y="1510"/>
                </a:lnTo>
                <a:lnTo>
                  <a:pt x="6691" y="1680"/>
                </a:lnTo>
                <a:lnTo>
                  <a:pt x="6716" y="1826"/>
                </a:lnTo>
                <a:lnTo>
                  <a:pt x="6764" y="1996"/>
                </a:lnTo>
                <a:lnTo>
                  <a:pt x="6813" y="2166"/>
                </a:lnTo>
                <a:lnTo>
                  <a:pt x="6886" y="2312"/>
                </a:lnTo>
                <a:lnTo>
                  <a:pt x="7008" y="2434"/>
                </a:lnTo>
                <a:lnTo>
                  <a:pt x="7129" y="2556"/>
                </a:lnTo>
                <a:lnTo>
                  <a:pt x="7251" y="2629"/>
                </a:lnTo>
                <a:lnTo>
                  <a:pt x="7300" y="2629"/>
                </a:lnTo>
                <a:lnTo>
                  <a:pt x="7324" y="2604"/>
                </a:lnTo>
                <a:lnTo>
                  <a:pt x="7324" y="2580"/>
                </a:lnTo>
                <a:lnTo>
                  <a:pt x="7324" y="2556"/>
                </a:lnTo>
                <a:lnTo>
                  <a:pt x="7056" y="2069"/>
                </a:lnTo>
                <a:lnTo>
                  <a:pt x="6983" y="1826"/>
                </a:lnTo>
                <a:lnTo>
                  <a:pt x="6910" y="1583"/>
                </a:lnTo>
                <a:lnTo>
                  <a:pt x="7202" y="1874"/>
                </a:lnTo>
                <a:lnTo>
                  <a:pt x="7543" y="2142"/>
                </a:lnTo>
                <a:lnTo>
                  <a:pt x="7884" y="2385"/>
                </a:lnTo>
                <a:lnTo>
                  <a:pt x="8273" y="2580"/>
                </a:lnTo>
                <a:lnTo>
                  <a:pt x="8468" y="2677"/>
                </a:lnTo>
                <a:lnTo>
                  <a:pt x="8662" y="2726"/>
                </a:lnTo>
                <a:lnTo>
                  <a:pt x="8857" y="2775"/>
                </a:lnTo>
                <a:lnTo>
                  <a:pt x="9076" y="2823"/>
                </a:lnTo>
                <a:lnTo>
                  <a:pt x="9490" y="2823"/>
                </a:lnTo>
                <a:lnTo>
                  <a:pt x="9709" y="2799"/>
                </a:lnTo>
                <a:lnTo>
                  <a:pt x="9928" y="2750"/>
                </a:lnTo>
                <a:lnTo>
                  <a:pt x="9952" y="2726"/>
                </a:lnTo>
                <a:lnTo>
                  <a:pt x="9976" y="2677"/>
                </a:lnTo>
                <a:lnTo>
                  <a:pt x="9952" y="2629"/>
                </a:lnTo>
                <a:lnTo>
                  <a:pt x="9928" y="2604"/>
                </a:lnTo>
                <a:lnTo>
                  <a:pt x="9538" y="2531"/>
                </a:lnTo>
                <a:lnTo>
                  <a:pt x="9173" y="2458"/>
                </a:lnTo>
                <a:lnTo>
                  <a:pt x="8784" y="2410"/>
                </a:lnTo>
                <a:lnTo>
                  <a:pt x="8419" y="2312"/>
                </a:lnTo>
                <a:lnTo>
                  <a:pt x="8224" y="2239"/>
                </a:lnTo>
                <a:lnTo>
                  <a:pt x="8054" y="2142"/>
                </a:lnTo>
                <a:lnTo>
                  <a:pt x="7689" y="1947"/>
                </a:lnTo>
                <a:lnTo>
                  <a:pt x="7348" y="1728"/>
                </a:lnTo>
                <a:lnTo>
                  <a:pt x="7008" y="1510"/>
                </a:lnTo>
                <a:lnTo>
                  <a:pt x="7251" y="1583"/>
                </a:lnTo>
                <a:lnTo>
                  <a:pt x="7494" y="1631"/>
                </a:lnTo>
                <a:lnTo>
                  <a:pt x="7981" y="1753"/>
                </a:lnTo>
                <a:lnTo>
                  <a:pt x="8297" y="1826"/>
                </a:lnTo>
                <a:lnTo>
                  <a:pt x="8638" y="1923"/>
                </a:lnTo>
                <a:lnTo>
                  <a:pt x="8954" y="1947"/>
                </a:lnTo>
                <a:lnTo>
                  <a:pt x="9125" y="1947"/>
                </a:lnTo>
                <a:lnTo>
                  <a:pt x="9295" y="1923"/>
                </a:lnTo>
                <a:lnTo>
                  <a:pt x="9344" y="1899"/>
                </a:lnTo>
                <a:lnTo>
                  <a:pt x="9344" y="1850"/>
                </a:lnTo>
                <a:lnTo>
                  <a:pt x="9344" y="1826"/>
                </a:lnTo>
                <a:lnTo>
                  <a:pt x="9319" y="1777"/>
                </a:lnTo>
                <a:lnTo>
                  <a:pt x="9027" y="1655"/>
                </a:lnTo>
                <a:lnTo>
                  <a:pt x="8711" y="1558"/>
                </a:lnTo>
                <a:lnTo>
                  <a:pt x="8078" y="1437"/>
                </a:lnTo>
                <a:lnTo>
                  <a:pt x="7567" y="1315"/>
                </a:lnTo>
                <a:lnTo>
                  <a:pt x="7300" y="1266"/>
                </a:lnTo>
                <a:lnTo>
                  <a:pt x="7032" y="1266"/>
                </a:lnTo>
                <a:lnTo>
                  <a:pt x="7251" y="1145"/>
                </a:lnTo>
                <a:lnTo>
                  <a:pt x="7470" y="1072"/>
                </a:lnTo>
                <a:lnTo>
                  <a:pt x="7738" y="1047"/>
                </a:lnTo>
                <a:lnTo>
                  <a:pt x="8005" y="1072"/>
                </a:lnTo>
                <a:lnTo>
                  <a:pt x="8273" y="1120"/>
                </a:lnTo>
                <a:lnTo>
                  <a:pt x="8541" y="1193"/>
                </a:lnTo>
                <a:lnTo>
                  <a:pt x="8760" y="1266"/>
                </a:lnTo>
                <a:lnTo>
                  <a:pt x="8954" y="1339"/>
                </a:lnTo>
                <a:lnTo>
                  <a:pt x="9368" y="1558"/>
                </a:lnTo>
                <a:lnTo>
                  <a:pt x="9806" y="1753"/>
                </a:lnTo>
                <a:lnTo>
                  <a:pt x="10001" y="1826"/>
                </a:lnTo>
                <a:lnTo>
                  <a:pt x="10220" y="1874"/>
                </a:lnTo>
                <a:lnTo>
                  <a:pt x="10268" y="1850"/>
                </a:lnTo>
                <a:lnTo>
                  <a:pt x="10293" y="1826"/>
                </a:lnTo>
                <a:lnTo>
                  <a:pt x="10317" y="1801"/>
                </a:lnTo>
                <a:lnTo>
                  <a:pt x="10293" y="1753"/>
                </a:lnTo>
                <a:lnTo>
                  <a:pt x="10098" y="1558"/>
                </a:lnTo>
                <a:lnTo>
                  <a:pt x="9879" y="1388"/>
                </a:lnTo>
                <a:lnTo>
                  <a:pt x="9611" y="1242"/>
                </a:lnTo>
                <a:lnTo>
                  <a:pt x="9344" y="1120"/>
                </a:lnTo>
                <a:lnTo>
                  <a:pt x="9052" y="1023"/>
                </a:lnTo>
                <a:lnTo>
                  <a:pt x="8760" y="926"/>
                </a:lnTo>
                <a:lnTo>
                  <a:pt x="8224" y="804"/>
                </a:lnTo>
                <a:lnTo>
                  <a:pt x="8030" y="755"/>
                </a:lnTo>
                <a:close/>
                <a:moveTo>
                  <a:pt x="5888" y="1996"/>
                </a:moveTo>
                <a:lnTo>
                  <a:pt x="5864" y="2020"/>
                </a:lnTo>
                <a:lnTo>
                  <a:pt x="5694" y="2142"/>
                </a:lnTo>
                <a:lnTo>
                  <a:pt x="5523" y="2264"/>
                </a:lnTo>
                <a:lnTo>
                  <a:pt x="5207" y="2556"/>
                </a:lnTo>
                <a:lnTo>
                  <a:pt x="4891" y="2823"/>
                </a:lnTo>
                <a:lnTo>
                  <a:pt x="4745" y="2969"/>
                </a:lnTo>
                <a:lnTo>
                  <a:pt x="4623" y="3140"/>
                </a:lnTo>
                <a:lnTo>
                  <a:pt x="4623" y="3188"/>
                </a:lnTo>
                <a:lnTo>
                  <a:pt x="4647" y="3213"/>
                </a:lnTo>
                <a:lnTo>
                  <a:pt x="4842" y="3115"/>
                </a:lnTo>
                <a:lnTo>
                  <a:pt x="4988" y="3018"/>
                </a:lnTo>
                <a:lnTo>
                  <a:pt x="5280" y="2775"/>
                </a:lnTo>
                <a:lnTo>
                  <a:pt x="5645" y="2458"/>
                </a:lnTo>
                <a:lnTo>
                  <a:pt x="5986" y="2166"/>
                </a:lnTo>
                <a:lnTo>
                  <a:pt x="6010" y="2093"/>
                </a:lnTo>
                <a:lnTo>
                  <a:pt x="5986" y="2045"/>
                </a:lnTo>
                <a:lnTo>
                  <a:pt x="5937" y="1996"/>
                </a:lnTo>
                <a:close/>
                <a:moveTo>
                  <a:pt x="6107" y="5622"/>
                </a:moveTo>
                <a:lnTo>
                  <a:pt x="6059" y="5646"/>
                </a:lnTo>
                <a:lnTo>
                  <a:pt x="6010" y="5670"/>
                </a:lnTo>
                <a:lnTo>
                  <a:pt x="5961" y="5719"/>
                </a:lnTo>
                <a:lnTo>
                  <a:pt x="5888" y="5768"/>
                </a:lnTo>
                <a:lnTo>
                  <a:pt x="5815" y="5816"/>
                </a:lnTo>
                <a:lnTo>
                  <a:pt x="5767" y="5889"/>
                </a:lnTo>
                <a:lnTo>
                  <a:pt x="5718" y="5987"/>
                </a:lnTo>
                <a:lnTo>
                  <a:pt x="5669" y="6157"/>
                </a:lnTo>
                <a:lnTo>
                  <a:pt x="5669" y="6327"/>
                </a:lnTo>
                <a:lnTo>
                  <a:pt x="5669" y="6425"/>
                </a:lnTo>
                <a:lnTo>
                  <a:pt x="5718" y="6546"/>
                </a:lnTo>
                <a:lnTo>
                  <a:pt x="5767" y="6644"/>
                </a:lnTo>
                <a:lnTo>
                  <a:pt x="5815" y="6717"/>
                </a:lnTo>
                <a:lnTo>
                  <a:pt x="5888" y="6790"/>
                </a:lnTo>
                <a:lnTo>
                  <a:pt x="5986" y="6863"/>
                </a:lnTo>
                <a:lnTo>
                  <a:pt x="6083" y="6911"/>
                </a:lnTo>
                <a:lnTo>
                  <a:pt x="6180" y="6936"/>
                </a:lnTo>
                <a:lnTo>
                  <a:pt x="6326" y="6936"/>
                </a:lnTo>
                <a:lnTo>
                  <a:pt x="6399" y="6911"/>
                </a:lnTo>
                <a:lnTo>
                  <a:pt x="6448" y="6863"/>
                </a:lnTo>
                <a:lnTo>
                  <a:pt x="6570" y="6717"/>
                </a:lnTo>
                <a:lnTo>
                  <a:pt x="6643" y="6546"/>
                </a:lnTo>
                <a:lnTo>
                  <a:pt x="6667" y="6352"/>
                </a:lnTo>
                <a:lnTo>
                  <a:pt x="6667" y="6157"/>
                </a:lnTo>
                <a:lnTo>
                  <a:pt x="6618" y="5962"/>
                </a:lnTo>
                <a:lnTo>
                  <a:pt x="6594" y="5889"/>
                </a:lnTo>
                <a:lnTo>
                  <a:pt x="6521" y="5792"/>
                </a:lnTo>
                <a:lnTo>
                  <a:pt x="6472" y="5719"/>
                </a:lnTo>
                <a:lnTo>
                  <a:pt x="6375" y="5670"/>
                </a:lnTo>
                <a:lnTo>
                  <a:pt x="6302" y="5622"/>
                </a:lnTo>
                <a:close/>
                <a:moveTo>
                  <a:pt x="9368" y="5622"/>
                </a:moveTo>
                <a:lnTo>
                  <a:pt x="9319" y="5646"/>
                </a:lnTo>
                <a:lnTo>
                  <a:pt x="9271" y="5670"/>
                </a:lnTo>
                <a:lnTo>
                  <a:pt x="9222" y="5719"/>
                </a:lnTo>
                <a:lnTo>
                  <a:pt x="9149" y="5768"/>
                </a:lnTo>
                <a:lnTo>
                  <a:pt x="9076" y="5816"/>
                </a:lnTo>
                <a:lnTo>
                  <a:pt x="9027" y="5889"/>
                </a:lnTo>
                <a:lnTo>
                  <a:pt x="8979" y="5987"/>
                </a:lnTo>
                <a:lnTo>
                  <a:pt x="8930" y="6157"/>
                </a:lnTo>
                <a:lnTo>
                  <a:pt x="8930" y="6327"/>
                </a:lnTo>
                <a:lnTo>
                  <a:pt x="8930" y="6425"/>
                </a:lnTo>
                <a:lnTo>
                  <a:pt x="8979" y="6546"/>
                </a:lnTo>
                <a:lnTo>
                  <a:pt x="9027" y="6644"/>
                </a:lnTo>
                <a:lnTo>
                  <a:pt x="9076" y="6717"/>
                </a:lnTo>
                <a:lnTo>
                  <a:pt x="9149" y="6790"/>
                </a:lnTo>
                <a:lnTo>
                  <a:pt x="9246" y="6863"/>
                </a:lnTo>
                <a:lnTo>
                  <a:pt x="9344" y="6911"/>
                </a:lnTo>
                <a:lnTo>
                  <a:pt x="9441" y="6936"/>
                </a:lnTo>
                <a:lnTo>
                  <a:pt x="9587" y="6936"/>
                </a:lnTo>
                <a:lnTo>
                  <a:pt x="9660" y="6911"/>
                </a:lnTo>
                <a:lnTo>
                  <a:pt x="9709" y="6863"/>
                </a:lnTo>
                <a:lnTo>
                  <a:pt x="9830" y="6717"/>
                </a:lnTo>
                <a:lnTo>
                  <a:pt x="9903" y="6546"/>
                </a:lnTo>
                <a:lnTo>
                  <a:pt x="9928" y="6352"/>
                </a:lnTo>
                <a:lnTo>
                  <a:pt x="9928" y="6157"/>
                </a:lnTo>
                <a:lnTo>
                  <a:pt x="9879" y="5962"/>
                </a:lnTo>
                <a:lnTo>
                  <a:pt x="9855" y="5889"/>
                </a:lnTo>
                <a:lnTo>
                  <a:pt x="9782" y="5792"/>
                </a:lnTo>
                <a:lnTo>
                  <a:pt x="9733" y="5719"/>
                </a:lnTo>
                <a:lnTo>
                  <a:pt x="9636" y="5670"/>
                </a:lnTo>
                <a:lnTo>
                  <a:pt x="9563" y="5622"/>
                </a:lnTo>
                <a:close/>
                <a:moveTo>
                  <a:pt x="7786" y="6765"/>
                </a:moveTo>
                <a:lnTo>
                  <a:pt x="7738" y="6814"/>
                </a:lnTo>
                <a:lnTo>
                  <a:pt x="7713" y="6863"/>
                </a:lnTo>
                <a:lnTo>
                  <a:pt x="7713" y="7082"/>
                </a:lnTo>
                <a:lnTo>
                  <a:pt x="7738" y="7301"/>
                </a:lnTo>
                <a:lnTo>
                  <a:pt x="7738" y="7520"/>
                </a:lnTo>
                <a:lnTo>
                  <a:pt x="7762" y="7739"/>
                </a:lnTo>
                <a:lnTo>
                  <a:pt x="7786" y="7787"/>
                </a:lnTo>
                <a:lnTo>
                  <a:pt x="7811" y="7812"/>
                </a:lnTo>
                <a:lnTo>
                  <a:pt x="7908" y="7860"/>
                </a:lnTo>
                <a:lnTo>
                  <a:pt x="7957" y="7836"/>
                </a:lnTo>
                <a:lnTo>
                  <a:pt x="8005" y="7836"/>
                </a:lnTo>
                <a:lnTo>
                  <a:pt x="8030" y="7787"/>
                </a:lnTo>
                <a:lnTo>
                  <a:pt x="8054" y="7739"/>
                </a:lnTo>
                <a:lnTo>
                  <a:pt x="8054" y="7641"/>
                </a:lnTo>
                <a:lnTo>
                  <a:pt x="8054" y="7520"/>
                </a:lnTo>
                <a:lnTo>
                  <a:pt x="8030" y="7301"/>
                </a:lnTo>
                <a:lnTo>
                  <a:pt x="7981" y="7057"/>
                </a:lnTo>
                <a:lnTo>
                  <a:pt x="7957" y="6936"/>
                </a:lnTo>
                <a:lnTo>
                  <a:pt x="7884" y="6814"/>
                </a:lnTo>
                <a:lnTo>
                  <a:pt x="7835" y="6765"/>
                </a:lnTo>
                <a:close/>
                <a:moveTo>
                  <a:pt x="8589" y="8274"/>
                </a:moveTo>
                <a:lnTo>
                  <a:pt x="8249" y="8371"/>
                </a:lnTo>
                <a:lnTo>
                  <a:pt x="7932" y="8444"/>
                </a:lnTo>
                <a:lnTo>
                  <a:pt x="7592" y="8469"/>
                </a:lnTo>
                <a:lnTo>
                  <a:pt x="7421" y="8469"/>
                </a:lnTo>
                <a:lnTo>
                  <a:pt x="7251" y="8444"/>
                </a:lnTo>
                <a:lnTo>
                  <a:pt x="7202" y="8469"/>
                </a:lnTo>
                <a:lnTo>
                  <a:pt x="7178" y="8469"/>
                </a:lnTo>
                <a:lnTo>
                  <a:pt x="7154" y="8517"/>
                </a:lnTo>
                <a:lnTo>
                  <a:pt x="7178" y="8542"/>
                </a:lnTo>
                <a:lnTo>
                  <a:pt x="7227" y="8639"/>
                </a:lnTo>
                <a:lnTo>
                  <a:pt x="7300" y="8688"/>
                </a:lnTo>
                <a:lnTo>
                  <a:pt x="7373" y="8761"/>
                </a:lnTo>
                <a:lnTo>
                  <a:pt x="7470" y="8785"/>
                </a:lnTo>
                <a:lnTo>
                  <a:pt x="7665" y="8834"/>
                </a:lnTo>
                <a:lnTo>
                  <a:pt x="7908" y="8834"/>
                </a:lnTo>
                <a:lnTo>
                  <a:pt x="8127" y="8809"/>
                </a:lnTo>
                <a:lnTo>
                  <a:pt x="8370" y="8761"/>
                </a:lnTo>
                <a:lnTo>
                  <a:pt x="8565" y="8712"/>
                </a:lnTo>
                <a:lnTo>
                  <a:pt x="8735" y="8639"/>
                </a:lnTo>
                <a:lnTo>
                  <a:pt x="8808" y="8590"/>
                </a:lnTo>
                <a:lnTo>
                  <a:pt x="8833" y="8542"/>
                </a:lnTo>
                <a:lnTo>
                  <a:pt x="8833" y="8469"/>
                </a:lnTo>
                <a:lnTo>
                  <a:pt x="8833" y="8396"/>
                </a:lnTo>
                <a:lnTo>
                  <a:pt x="8784" y="8347"/>
                </a:lnTo>
                <a:lnTo>
                  <a:pt x="8735" y="8298"/>
                </a:lnTo>
                <a:lnTo>
                  <a:pt x="8662" y="8274"/>
                </a:lnTo>
                <a:close/>
                <a:moveTo>
                  <a:pt x="6618" y="9928"/>
                </a:moveTo>
                <a:lnTo>
                  <a:pt x="6862" y="10026"/>
                </a:lnTo>
                <a:lnTo>
                  <a:pt x="7105" y="10099"/>
                </a:lnTo>
                <a:lnTo>
                  <a:pt x="7373" y="10172"/>
                </a:lnTo>
                <a:lnTo>
                  <a:pt x="7616" y="10220"/>
                </a:lnTo>
                <a:lnTo>
                  <a:pt x="7859" y="10245"/>
                </a:lnTo>
                <a:lnTo>
                  <a:pt x="8127" y="10269"/>
                </a:lnTo>
                <a:lnTo>
                  <a:pt x="8370" y="10245"/>
                </a:lnTo>
                <a:lnTo>
                  <a:pt x="8614" y="10220"/>
                </a:lnTo>
                <a:lnTo>
                  <a:pt x="8833" y="10172"/>
                </a:lnTo>
                <a:lnTo>
                  <a:pt x="9052" y="10123"/>
                </a:lnTo>
                <a:lnTo>
                  <a:pt x="9027" y="10366"/>
                </a:lnTo>
                <a:lnTo>
                  <a:pt x="8735" y="10391"/>
                </a:lnTo>
                <a:lnTo>
                  <a:pt x="8443" y="10415"/>
                </a:lnTo>
                <a:lnTo>
                  <a:pt x="8419" y="10415"/>
                </a:lnTo>
                <a:lnTo>
                  <a:pt x="8151" y="10391"/>
                </a:lnTo>
                <a:lnTo>
                  <a:pt x="8005" y="10391"/>
                </a:lnTo>
                <a:lnTo>
                  <a:pt x="7859" y="10415"/>
                </a:lnTo>
                <a:lnTo>
                  <a:pt x="7859" y="10439"/>
                </a:lnTo>
                <a:lnTo>
                  <a:pt x="7835" y="10464"/>
                </a:lnTo>
                <a:lnTo>
                  <a:pt x="7835" y="10512"/>
                </a:lnTo>
                <a:lnTo>
                  <a:pt x="7884" y="10585"/>
                </a:lnTo>
                <a:lnTo>
                  <a:pt x="7932" y="10610"/>
                </a:lnTo>
                <a:lnTo>
                  <a:pt x="8078" y="10683"/>
                </a:lnTo>
                <a:lnTo>
                  <a:pt x="8224" y="10707"/>
                </a:lnTo>
                <a:lnTo>
                  <a:pt x="8346" y="10731"/>
                </a:lnTo>
                <a:lnTo>
                  <a:pt x="8687" y="10731"/>
                </a:lnTo>
                <a:lnTo>
                  <a:pt x="8857" y="10707"/>
                </a:lnTo>
                <a:lnTo>
                  <a:pt x="9027" y="10683"/>
                </a:lnTo>
                <a:lnTo>
                  <a:pt x="9027" y="10804"/>
                </a:lnTo>
                <a:lnTo>
                  <a:pt x="8687" y="10853"/>
                </a:lnTo>
                <a:lnTo>
                  <a:pt x="8541" y="10877"/>
                </a:lnTo>
                <a:lnTo>
                  <a:pt x="8370" y="10902"/>
                </a:lnTo>
                <a:lnTo>
                  <a:pt x="7932" y="10902"/>
                </a:lnTo>
                <a:lnTo>
                  <a:pt x="7786" y="10950"/>
                </a:lnTo>
                <a:lnTo>
                  <a:pt x="7762" y="10999"/>
                </a:lnTo>
                <a:lnTo>
                  <a:pt x="7786" y="11023"/>
                </a:lnTo>
                <a:lnTo>
                  <a:pt x="7884" y="11121"/>
                </a:lnTo>
                <a:lnTo>
                  <a:pt x="8030" y="11194"/>
                </a:lnTo>
                <a:lnTo>
                  <a:pt x="8200" y="11242"/>
                </a:lnTo>
                <a:lnTo>
                  <a:pt x="8589" y="11242"/>
                </a:lnTo>
                <a:lnTo>
                  <a:pt x="8760" y="11218"/>
                </a:lnTo>
                <a:lnTo>
                  <a:pt x="8930" y="11194"/>
                </a:lnTo>
                <a:lnTo>
                  <a:pt x="9076" y="11121"/>
                </a:lnTo>
                <a:lnTo>
                  <a:pt x="9125" y="11218"/>
                </a:lnTo>
                <a:lnTo>
                  <a:pt x="8954" y="11291"/>
                </a:lnTo>
                <a:lnTo>
                  <a:pt x="8760" y="11340"/>
                </a:lnTo>
                <a:lnTo>
                  <a:pt x="8151" y="11461"/>
                </a:lnTo>
                <a:lnTo>
                  <a:pt x="8127" y="11461"/>
                </a:lnTo>
                <a:lnTo>
                  <a:pt x="8127" y="11486"/>
                </a:lnTo>
                <a:lnTo>
                  <a:pt x="8151" y="11510"/>
                </a:lnTo>
                <a:lnTo>
                  <a:pt x="8346" y="11583"/>
                </a:lnTo>
                <a:lnTo>
                  <a:pt x="8589" y="11607"/>
                </a:lnTo>
                <a:lnTo>
                  <a:pt x="8370" y="11656"/>
                </a:lnTo>
                <a:lnTo>
                  <a:pt x="8151" y="11680"/>
                </a:lnTo>
                <a:lnTo>
                  <a:pt x="7932" y="11680"/>
                </a:lnTo>
                <a:lnTo>
                  <a:pt x="7713" y="11656"/>
                </a:lnTo>
                <a:lnTo>
                  <a:pt x="7421" y="11632"/>
                </a:lnTo>
                <a:lnTo>
                  <a:pt x="7129" y="11559"/>
                </a:lnTo>
                <a:lnTo>
                  <a:pt x="6862" y="11461"/>
                </a:lnTo>
                <a:lnTo>
                  <a:pt x="6740" y="11388"/>
                </a:lnTo>
                <a:lnTo>
                  <a:pt x="6618" y="11291"/>
                </a:lnTo>
                <a:lnTo>
                  <a:pt x="6594" y="11242"/>
                </a:lnTo>
                <a:lnTo>
                  <a:pt x="6667" y="11194"/>
                </a:lnTo>
                <a:lnTo>
                  <a:pt x="6716" y="11121"/>
                </a:lnTo>
                <a:lnTo>
                  <a:pt x="6716" y="11023"/>
                </a:lnTo>
                <a:lnTo>
                  <a:pt x="6716" y="10950"/>
                </a:lnTo>
                <a:lnTo>
                  <a:pt x="6667" y="10804"/>
                </a:lnTo>
                <a:lnTo>
                  <a:pt x="6618" y="10610"/>
                </a:lnTo>
                <a:lnTo>
                  <a:pt x="6594" y="10415"/>
                </a:lnTo>
                <a:lnTo>
                  <a:pt x="6594" y="10245"/>
                </a:lnTo>
                <a:lnTo>
                  <a:pt x="6618" y="10074"/>
                </a:lnTo>
                <a:lnTo>
                  <a:pt x="6643" y="9977"/>
                </a:lnTo>
                <a:lnTo>
                  <a:pt x="6643" y="9953"/>
                </a:lnTo>
                <a:lnTo>
                  <a:pt x="6618" y="10001"/>
                </a:lnTo>
                <a:lnTo>
                  <a:pt x="6618" y="9928"/>
                </a:lnTo>
                <a:close/>
                <a:moveTo>
                  <a:pt x="9636" y="11218"/>
                </a:moveTo>
                <a:lnTo>
                  <a:pt x="9782" y="11291"/>
                </a:lnTo>
                <a:lnTo>
                  <a:pt x="9928" y="11364"/>
                </a:lnTo>
                <a:lnTo>
                  <a:pt x="9855" y="11510"/>
                </a:lnTo>
                <a:lnTo>
                  <a:pt x="9757" y="11632"/>
                </a:lnTo>
                <a:lnTo>
                  <a:pt x="9636" y="11778"/>
                </a:lnTo>
                <a:lnTo>
                  <a:pt x="9514" y="11875"/>
                </a:lnTo>
                <a:lnTo>
                  <a:pt x="9246" y="12070"/>
                </a:lnTo>
                <a:lnTo>
                  <a:pt x="8930" y="12240"/>
                </a:lnTo>
                <a:lnTo>
                  <a:pt x="8589" y="12362"/>
                </a:lnTo>
                <a:lnTo>
                  <a:pt x="8249" y="12435"/>
                </a:lnTo>
                <a:lnTo>
                  <a:pt x="7908" y="12483"/>
                </a:lnTo>
                <a:lnTo>
                  <a:pt x="7592" y="12508"/>
                </a:lnTo>
                <a:lnTo>
                  <a:pt x="7227" y="12508"/>
                </a:lnTo>
                <a:lnTo>
                  <a:pt x="6886" y="12459"/>
                </a:lnTo>
                <a:lnTo>
                  <a:pt x="6521" y="12362"/>
                </a:lnTo>
                <a:lnTo>
                  <a:pt x="6375" y="12289"/>
                </a:lnTo>
                <a:lnTo>
                  <a:pt x="6205" y="12216"/>
                </a:lnTo>
                <a:lnTo>
                  <a:pt x="6083" y="12118"/>
                </a:lnTo>
                <a:lnTo>
                  <a:pt x="5986" y="12021"/>
                </a:lnTo>
                <a:lnTo>
                  <a:pt x="5888" y="11924"/>
                </a:lnTo>
                <a:lnTo>
                  <a:pt x="5815" y="11826"/>
                </a:lnTo>
                <a:lnTo>
                  <a:pt x="5694" y="11583"/>
                </a:lnTo>
                <a:lnTo>
                  <a:pt x="5572" y="11315"/>
                </a:lnTo>
                <a:lnTo>
                  <a:pt x="5645" y="11291"/>
                </a:lnTo>
                <a:lnTo>
                  <a:pt x="5840" y="11267"/>
                </a:lnTo>
                <a:lnTo>
                  <a:pt x="6107" y="11242"/>
                </a:lnTo>
                <a:lnTo>
                  <a:pt x="6180" y="11364"/>
                </a:lnTo>
                <a:lnTo>
                  <a:pt x="6278" y="11486"/>
                </a:lnTo>
                <a:lnTo>
                  <a:pt x="6448" y="11656"/>
                </a:lnTo>
                <a:lnTo>
                  <a:pt x="6594" y="11753"/>
                </a:lnTo>
                <a:lnTo>
                  <a:pt x="6764" y="11851"/>
                </a:lnTo>
                <a:lnTo>
                  <a:pt x="7105" y="11972"/>
                </a:lnTo>
                <a:lnTo>
                  <a:pt x="7446" y="12045"/>
                </a:lnTo>
                <a:lnTo>
                  <a:pt x="7811" y="12094"/>
                </a:lnTo>
                <a:lnTo>
                  <a:pt x="8151" y="12094"/>
                </a:lnTo>
                <a:lnTo>
                  <a:pt x="8492" y="12070"/>
                </a:lnTo>
                <a:lnTo>
                  <a:pt x="8833" y="11972"/>
                </a:lnTo>
                <a:lnTo>
                  <a:pt x="9003" y="11924"/>
                </a:lnTo>
                <a:lnTo>
                  <a:pt x="9173" y="11851"/>
                </a:lnTo>
                <a:lnTo>
                  <a:pt x="9295" y="11753"/>
                </a:lnTo>
                <a:lnTo>
                  <a:pt x="9441" y="11607"/>
                </a:lnTo>
                <a:lnTo>
                  <a:pt x="9563" y="11461"/>
                </a:lnTo>
                <a:lnTo>
                  <a:pt x="9587" y="11364"/>
                </a:lnTo>
                <a:lnTo>
                  <a:pt x="9611" y="11291"/>
                </a:lnTo>
                <a:lnTo>
                  <a:pt x="9636" y="11218"/>
                </a:lnTo>
                <a:close/>
                <a:moveTo>
                  <a:pt x="5231" y="11437"/>
                </a:moveTo>
                <a:lnTo>
                  <a:pt x="5231" y="11583"/>
                </a:lnTo>
                <a:lnTo>
                  <a:pt x="5280" y="11729"/>
                </a:lnTo>
                <a:lnTo>
                  <a:pt x="5329" y="11875"/>
                </a:lnTo>
                <a:lnTo>
                  <a:pt x="5402" y="12021"/>
                </a:lnTo>
                <a:lnTo>
                  <a:pt x="5596" y="12264"/>
                </a:lnTo>
                <a:lnTo>
                  <a:pt x="5815" y="12459"/>
                </a:lnTo>
                <a:lnTo>
                  <a:pt x="6010" y="12581"/>
                </a:lnTo>
                <a:lnTo>
                  <a:pt x="6205" y="12702"/>
                </a:lnTo>
                <a:lnTo>
                  <a:pt x="6399" y="12775"/>
                </a:lnTo>
                <a:lnTo>
                  <a:pt x="6618" y="12848"/>
                </a:lnTo>
                <a:lnTo>
                  <a:pt x="6837" y="12897"/>
                </a:lnTo>
                <a:lnTo>
                  <a:pt x="7056" y="12946"/>
                </a:lnTo>
                <a:lnTo>
                  <a:pt x="7494" y="12970"/>
                </a:lnTo>
                <a:lnTo>
                  <a:pt x="7908" y="12946"/>
                </a:lnTo>
                <a:lnTo>
                  <a:pt x="8322" y="12897"/>
                </a:lnTo>
                <a:lnTo>
                  <a:pt x="8760" y="12775"/>
                </a:lnTo>
                <a:lnTo>
                  <a:pt x="9149" y="12629"/>
                </a:lnTo>
                <a:lnTo>
                  <a:pt x="9344" y="12532"/>
                </a:lnTo>
                <a:lnTo>
                  <a:pt x="9538" y="12410"/>
                </a:lnTo>
                <a:lnTo>
                  <a:pt x="9709" y="12289"/>
                </a:lnTo>
                <a:lnTo>
                  <a:pt x="9879" y="12143"/>
                </a:lnTo>
                <a:lnTo>
                  <a:pt x="10025" y="11997"/>
                </a:lnTo>
                <a:lnTo>
                  <a:pt x="10147" y="11851"/>
                </a:lnTo>
                <a:lnTo>
                  <a:pt x="10268" y="11656"/>
                </a:lnTo>
                <a:lnTo>
                  <a:pt x="10366" y="11486"/>
                </a:lnTo>
                <a:lnTo>
                  <a:pt x="10950" y="11583"/>
                </a:lnTo>
                <a:lnTo>
                  <a:pt x="10974" y="11583"/>
                </a:lnTo>
                <a:lnTo>
                  <a:pt x="10828" y="11680"/>
                </a:lnTo>
                <a:lnTo>
                  <a:pt x="10658" y="11778"/>
                </a:lnTo>
                <a:lnTo>
                  <a:pt x="10512" y="11899"/>
                </a:lnTo>
                <a:lnTo>
                  <a:pt x="10366" y="12045"/>
                </a:lnTo>
                <a:lnTo>
                  <a:pt x="10317" y="12118"/>
                </a:lnTo>
                <a:lnTo>
                  <a:pt x="10293" y="12216"/>
                </a:lnTo>
                <a:lnTo>
                  <a:pt x="10439" y="12167"/>
                </a:lnTo>
                <a:lnTo>
                  <a:pt x="10585" y="12094"/>
                </a:lnTo>
                <a:lnTo>
                  <a:pt x="10852" y="11924"/>
                </a:lnTo>
                <a:lnTo>
                  <a:pt x="11193" y="11778"/>
                </a:lnTo>
                <a:lnTo>
                  <a:pt x="11315" y="11753"/>
                </a:lnTo>
                <a:lnTo>
                  <a:pt x="11436" y="11705"/>
                </a:lnTo>
                <a:lnTo>
                  <a:pt x="11461" y="11680"/>
                </a:lnTo>
                <a:lnTo>
                  <a:pt x="12020" y="11851"/>
                </a:lnTo>
                <a:lnTo>
                  <a:pt x="11728" y="11948"/>
                </a:lnTo>
                <a:lnTo>
                  <a:pt x="11436" y="12070"/>
                </a:lnTo>
                <a:lnTo>
                  <a:pt x="11144" y="12191"/>
                </a:lnTo>
                <a:lnTo>
                  <a:pt x="10877" y="12362"/>
                </a:lnTo>
                <a:lnTo>
                  <a:pt x="10633" y="12532"/>
                </a:lnTo>
                <a:lnTo>
                  <a:pt x="10609" y="12556"/>
                </a:lnTo>
                <a:lnTo>
                  <a:pt x="10633" y="12581"/>
                </a:lnTo>
                <a:lnTo>
                  <a:pt x="11144" y="12386"/>
                </a:lnTo>
                <a:lnTo>
                  <a:pt x="11655" y="12216"/>
                </a:lnTo>
                <a:lnTo>
                  <a:pt x="11874" y="12167"/>
                </a:lnTo>
                <a:lnTo>
                  <a:pt x="12093" y="12118"/>
                </a:lnTo>
                <a:lnTo>
                  <a:pt x="12312" y="12094"/>
                </a:lnTo>
                <a:lnTo>
                  <a:pt x="12531" y="12021"/>
                </a:lnTo>
                <a:lnTo>
                  <a:pt x="12969" y="12216"/>
                </a:lnTo>
                <a:lnTo>
                  <a:pt x="12726" y="12289"/>
                </a:lnTo>
                <a:lnTo>
                  <a:pt x="12507" y="12386"/>
                </a:lnTo>
                <a:lnTo>
                  <a:pt x="11874" y="12654"/>
                </a:lnTo>
                <a:lnTo>
                  <a:pt x="11582" y="12800"/>
                </a:lnTo>
                <a:lnTo>
                  <a:pt x="11266" y="12897"/>
                </a:lnTo>
                <a:lnTo>
                  <a:pt x="11242" y="12921"/>
                </a:lnTo>
                <a:lnTo>
                  <a:pt x="11217" y="12946"/>
                </a:lnTo>
                <a:lnTo>
                  <a:pt x="11242" y="12970"/>
                </a:lnTo>
                <a:lnTo>
                  <a:pt x="11266" y="12994"/>
                </a:lnTo>
                <a:lnTo>
                  <a:pt x="11850" y="12873"/>
                </a:lnTo>
                <a:lnTo>
                  <a:pt x="12458" y="12727"/>
                </a:lnTo>
                <a:lnTo>
                  <a:pt x="12677" y="12678"/>
                </a:lnTo>
                <a:lnTo>
                  <a:pt x="12920" y="12629"/>
                </a:lnTo>
                <a:lnTo>
                  <a:pt x="13164" y="12556"/>
                </a:lnTo>
                <a:lnTo>
                  <a:pt x="13285" y="12508"/>
                </a:lnTo>
                <a:lnTo>
                  <a:pt x="13383" y="12459"/>
                </a:lnTo>
                <a:lnTo>
                  <a:pt x="13626" y="12629"/>
                </a:lnTo>
                <a:lnTo>
                  <a:pt x="13869" y="12824"/>
                </a:lnTo>
                <a:lnTo>
                  <a:pt x="13602" y="12873"/>
                </a:lnTo>
                <a:lnTo>
                  <a:pt x="12847" y="13067"/>
                </a:lnTo>
                <a:lnTo>
                  <a:pt x="12482" y="13165"/>
                </a:lnTo>
                <a:lnTo>
                  <a:pt x="12142" y="13286"/>
                </a:lnTo>
                <a:lnTo>
                  <a:pt x="12093" y="13335"/>
                </a:lnTo>
                <a:lnTo>
                  <a:pt x="12117" y="13359"/>
                </a:lnTo>
                <a:lnTo>
                  <a:pt x="12263" y="13408"/>
                </a:lnTo>
                <a:lnTo>
                  <a:pt x="12409" y="13432"/>
                </a:lnTo>
                <a:lnTo>
                  <a:pt x="12531" y="13457"/>
                </a:lnTo>
                <a:lnTo>
                  <a:pt x="12677" y="13432"/>
                </a:lnTo>
                <a:lnTo>
                  <a:pt x="12969" y="13408"/>
                </a:lnTo>
                <a:lnTo>
                  <a:pt x="13237" y="13335"/>
                </a:lnTo>
                <a:lnTo>
                  <a:pt x="13675" y="13238"/>
                </a:lnTo>
                <a:lnTo>
                  <a:pt x="13869" y="13189"/>
                </a:lnTo>
                <a:lnTo>
                  <a:pt x="14088" y="13165"/>
                </a:lnTo>
                <a:lnTo>
                  <a:pt x="14186" y="13140"/>
                </a:lnTo>
                <a:lnTo>
                  <a:pt x="14356" y="13335"/>
                </a:lnTo>
                <a:lnTo>
                  <a:pt x="14502" y="13530"/>
                </a:lnTo>
                <a:lnTo>
                  <a:pt x="14186" y="13554"/>
                </a:lnTo>
                <a:lnTo>
                  <a:pt x="13845" y="13578"/>
                </a:lnTo>
                <a:lnTo>
                  <a:pt x="13529" y="13627"/>
                </a:lnTo>
                <a:lnTo>
                  <a:pt x="13212" y="13676"/>
                </a:lnTo>
                <a:lnTo>
                  <a:pt x="13042" y="13724"/>
                </a:lnTo>
                <a:lnTo>
                  <a:pt x="12896" y="13773"/>
                </a:lnTo>
                <a:lnTo>
                  <a:pt x="12872" y="13797"/>
                </a:lnTo>
                <a:lnTo>
                  <a:pt x="12872" y="13822"/>
                </a:lnTo>
                <a:lnTo>
                  <a:pt x="12896" y="13846"/>
                </a:lnTo>
                <a:lnTo>
                  <a:pt x="12896" y="13870"/>
                </a:lnTo>
                <a:lnTo>
                  <a:pt x="13188" y="13919"/>
                </a:lnTo>
                <a:lnTo>
                  <a:pt x="13456" y="13943"/>
                </a:lnTo>
                <a:lnTo>
                  <a:pt x="13991" y="13919"/>
                </a:lnTo>
                <a:lnTo>
                  <a:pt x="14745" y="13919"/>
                </a:lnTo>
                <a:lnTo>
                  <a:pt x="14916" y="14284"/>
                </a:lnTo>
                <a:lnTo>
                  <a:pt x="14405" y="14308"/>
                </a:lnTo>
                <a:lnTo>
                  <a:pt x="13821" y="14308"/>
                </a:lnTo>
                <a:lnTo>
                  <a:pt x="13529" y="14333"/>
                </a:lnTo>
                <a:lnTo>
                  <a:pt x="13383" y="14357"/>
                </a:lnTo>
                <a:lnTo>
                  <a:pt x="13237" y="14381"/>
                </a:lnTo>
                <a:lnTo>
                  <a:pt x="13212" y="14406"/>
                </a:lnTo>
                <a:lnTo>
                  <a:pt x="13188" y="14454"/>
                </a:lnTo>
                <a:lnTo>
                  <a:pt x="13212" y="14503"/>
                </a:lnTo>
                <a:lnTo>
                  <a:pt x="13237" y="14527"/>
                </a:lnTo>
                <a:lnTo>
                  <a:pt x="13529" y="14600"/>
                </a:lnTo>
                <a:lnTo>
                  <a:pt x="13821" y="14625"/>
                </a:lnTo>
                <a:lnTo>
                  <a:pt x="14721" y="14625"/>
                </a:lnTo>
                <a:lnTo>
                  <a:pt x="15037" y="14600"/>
                </a:lnTo>
                <a:lnTo>
                  <a:pt x="15110" y="14868"/>
                </a:lnTo>
                <a:lnTo>
                  <a:pt x="15159" y="15136"/>
                </a:lnTo>
                <a:lnTo>
                  <a:pt x="14989" y="15087"/>
                </a:lnTo>
                <a:lnTo>
                  <a:pt x="14818" y="15087"/>
                </a:lnTo>
                <a:lnTo>
                  <a:pt x="14453" y="15063"/>
                </a:lnTo>
                <a:lnTo>
                  <a:pt x="14234" y="15063"/>
                </a:lnTo>
                <a:lnTo>
                  <a:pt x="13991" y="15087"/>
                </a:lnTo>
                <a:lnTo>
                  <a:pt x="13772" y="15111"/>
                </a:lnTo>
                <a:lnTo>
                  <a:pt x="13529" y="15184"/>
                </a:lnTo>
                <a:lnTo>
                  <a:pt x="13504" y="15209"/>
                </a:lnTo>
                <a:lnTo>
                  <a:pt x="13504" y="15233"/>
                </a:lnTo>
                <a:lnTo>
                  <a:pt x="13504" y="15282"/>
                </a:lnTo>
                <a:lnTo>
                  <a:pt x="13553" y="15282"/>
                </a:lnTo>
                <a:lnTo>
                  <a:pt x="14015" y="15306"/>
                </a:lnTo>
                <a:lnTo>
                  <a:pt x="14453" y="15330"/>
                </a:lnTo>
                <a:lnTo>
                  <a:pt x="14843" y="15355"/>
                </a:lnTo>
                <a:lnTo>
                  <a:pt x="15013" y="15355"/>
                </a:lnTo>
                <a:lnTo>
                  <a:pt x="15183" y="15330"/>
                </a:lnTo>
                <a:lnTo>
                  <a:pt x="15183" y="15330"/>
                </a:lnTo>
                <a:lnTo>
                  <a:pt x="15086" y="15355"/>
                </a:lnTo>
                <a:lnTo>
                  <a:pt x="14794" y="15452"/>
                </a:lnTo>
                <a:lnTo>
                  <a:pt x="14502" y="15549"/>
                </a:lnTo>
                <a:lnTo>
                  <a:pt x="13918" y="15671"/>
                </a:lnTo>
                <a:lnTo>
                  <a:pt x="13310" y="15768"/>
                </a:lnTo>
                <a:lnTo>
                  <a:pt x="12701" y="15841"/>
                </a:lnTo>
                <a:lnTo>
                  <a:pt x="12677" y="15720"/>
                </a:lnTo>
                <a:lnTo>
                  <a:pt x="12653" y="15525"/>
                </a:lnTo>
                <a:lnTo>
                  <a:pt x="12628" y="15428"/>
                </a:lnTo>
                <a:lnTo>
                  <a:pt x="12555" y="15330"/>
                </a:lnTo>
                <a:lnTo>
                  <a:pt x="12482" y="15257"/>
                </a:lnTo>
                <a:lnTo>
                  <a:pt x="12385" y="15233"/>
                </a:lnTo>
                <a:lnTo>
                  <a:pt x="12288" y="15257"/>
                </a:lnTo>
                <a:lnTo>
                  <a:pt x="12215" y="15330"/>
                </a:lnTo>
                <a:lnTo>
                  <a:pt x="12166" y="15428"/>
                </a:lnTo>
                <a:lnTo>
                  <a:pt x="12142" y="15525"/>
                </a:lnTo>
                <a:lnTo>
                  <a:pt x="12142" y="15720"/>
                </a:lnTo>
                <a:lnTo>
                  <a:pt x="12142" y="15890"/>
                </a:lnTo>
                <a:lnTo>
                  <a:pt x="11801" y="15939"/>
                </a:lnTo>
                <a:lnTo>
                  <a:pt x="11290" y="15987"/>
                </a:lnTo>
                <a:lnTo>
                  <a:pt x="10755" y="16036"/>
                </a:lnTo>
                <a:lnTo>
                  <a:pt x="9709" y="16085"/>
                </a:lnTo>
                <a:lnTo>
                  <a:pt x="7592" y="16085"/>
                </a:lnTo>
                <a:lnTo>
                  <a:pt x="6521" y="16060"/>
                </a:lnTo>
                <a:lnTo>
                  <a:pt x="5475" y="16012"/>
                </a:lnTo>
                <a:lnTo>
                  <a:pt x="4428" y="15939"/>
                </a:lnTo>
                <a:lnTo>
                  <a:pt x="3382" y="15841"/>
                </a:lnTo>
                <a:lnTo>
                  <a:pt x="3236" y="15817"/>
                </a:lnTo>
                <a:lnTo>
                  <a:pt x="3236" y="15768"/>
                </a:lnTo>
                <a:lnTo>
                  <a:pt x="3236" y="15671"/>
                </a:lnTo>
                <a:lnTo>
                  <a:pt x="3212" y="15622"/>
                </a:lnTo>
                <a:lnTo>
                  <a:pt x="3212" y="15574"/>
                </a:lnTo>
                <a:lnTo>
                  <a:pt x="3236" y="15403"/>
                </a:lnTo>
                <a:lnTo>
                  <a:pt x="3236" y="15306"/>
                </a:lnTo>
                <a:lnTo>
                  <a:pt x="3212" y="15209"/>
                </a:lnTo>
                <a:lnTo>
                  <a:pt x="3163" y="15136"/>
                </a:lnTo>
                <a:lnTo>
                  <a:pt x="3090" y="15087"/>
                </a:lnTo>
                <a:lnTo>
                  <a:pt x="3017" y="15087"/>
                </a:lnTo>
                <a:lnTo>
                  <a:pt x="2920" y="15111"/>
                </a:lnTo>
                <a:lnTo>
                  <a:pt x="2823" y="15209"/>
                </a:lnTo>
                <a:lnTo>
                  <a:pt x="2750" y="15330"/>
                </a:lnTo>
                <a:lnTo>
                  <a:pt x="2725" y="15452"/>
                </a:lnTo>
                <a:lnTo>
                  <a:pt x="2701" y="15598"/>
                </a:lnTo>
                <a:lnTo>
                  <a:pt x="2701" y="15695"/>
                </a:lnTo>
                <a:lnTo>
                  <a:pt x="2141" y="15525"/>
                </a:lnTo>
                <a:lnTo>
                  <a:pt x="1582" y="15355"/>
                </a:lnTo>
                <a:lnTo>
                  <a:pt x="1314" y="15282"/>
                </a:lnTo>
                <a:lnTo>
                  <a:pt x="1046" y="15257"/>
                </a:lnTo>
                <a:lnTo>
                  <a:pt x="754" y="15233"/>
                </a:lnTo>
                <a:lnTo>
                  <a:pt x="487" y="15257"/>
                </a:lnTo>
                <a:lnTo>
                  <a:pt x="462" y="15038"/>
                </a:lnTo>
                <a:lnTo>
                  <a:pt x="487" y="14844"/>
                </a:lnTo>
                <a:lnTo>
                  <a:pt x="511" y="14625"/>
                </a:lnTo>
                <a:lnTo>
                  <a:pt x="584" y="14430"/>
                </a:lnTo>
                <a:lnTo>
                  <a:pt x="657" y="14235"/>
                </a:lnTo>
                <a:lnTo>
                  <a:pt x="754" y="14041"/>
                </a:lnTo>
                <a:lnTo>
                  <a:pt x="852" y="13870"/>
                </a:lnTo>
                <a:lnTo>
                  <a:pt x="973" y="13676"/>
                </a:lnTo>
                <a:lnTo>
                  <a:pt x="1241" y="13359"/>
                </a:lnTo>
                <a:lnTo>
                  <a:pt x="1557" y="13043"/>
                </a:lnTo>
                <a:lnTo>
                  <a:pt x="1874" y="12775"/>
                </a:lnTo>
                <a:lnTo>
                  <a:pt x="2190" y="12532"/>
                </a:lnTo>
                <a:lnTo>
                  <a:pt x="2409" y="12386"/>
                </a:lnTo>
                <a:lnTo>
                  <a:pt x="2604" y="12289"/>
                </a:lnTo>
                <a:lnTo>
                  <a:pt x="3042" y="12070"/>
                </a:lnTo>
                <a:lnTo>
                  <a:pt x="3480" y="11924"/>
                </a:lnTo>
                <a:lnTo>
                  <a:pt x="3942" y="11778"/>
                </a:lnTo>
                <a:lnTo>
                  <a:pt x="4234" y="11680"/>
                </a:lnTo>
                <a:lnTo>
                  <a:pt x="4574" y="11607"/>
                </a:lnTo>
                <a:lnTo>
                  <a:pt x="5231" y="11437"/>
                </a:lnTo>
                <a:close/>
                <a:moveTo>
                  <a:pt x="8200" y="1"/>
                </a:moveTo>
                <a:lnTo>
                  <a:pt x="7811" y="50"/>
                </a:lnTo>
                <a:lnTo>
                  <a:pt x="7470" y="123"/>
                </a:lnTo>
                <a:lnTo>
                  <a:pt x="7154" y="244"/>
                </a:lnTo>
                <a:lnTo>
                  <a:pt x="6667" y="463"/>
                </a:lnTo>
                <a:lnTo>
                  <a:pt x="6424" y="609"/>
                </a:lnTo>
                <a:lnTo>
                  <a:pt x="6278" y="731"/>
                </a:lnTo>
                <a:lnTo>
                  <a:pt x="6205" y="804"/>
                </a:lnTo>
                <a:lnTo>
                  <a:pt x="6180" y="853"/>
                </a:lnTo>
                <a:lnTo>
                  <a:pt x="6205" y="926"/>
                </a:lnTo>
                <a:lnTo>
                  <a:pt x="6253" y="974"/>
                </a:lnTo>
                <a:lnTo>
                  <a:pt x="6302" y="999"/>
                </a:lnTo>
                <a:lnTo>
                  <a:pt x="6472" y="999"/>
                </a:lnTo>
                <a:lnTo>
                  <a:pt x="6594" y="950"/>
                </a:lnTo>
                <a:lnTo>
                  <a:pt x="6716" y="877"/>
                </a:lnTo>
                <a:lnTo>
                  <a:pt x="7178" y="682"/>
                </a:lnTo>
                <a:lnTo>
                  <a:pt x="7421" y="585"/>
                </a:lnTo>
                <a:lnTo>
                  <a:pt x="7665" y="488"/>
                </a:lnTo>
                <a:lnTo>
                  <a:pt x="8005" y="439"/>
                </a:lnTo>
                <a:lnTo>
                  <a:pt x="8346" y="415"/>
                </a:lnTo>
                <a:lnTo>
                  <a:pt x="8735" y="439"/>
                </a:lnTo>
                <a:lnTo>
                  <a:pt x="9125" y="488"/>
                </a:lnTo>
                <a:lnTo>
                  <a:pt x="9490" y="585"/>
                </a:lnTo>
                <a:lnTo>
                  <a:pt x="9855" y="707"/>
                </a:lnTo>
                <a:lnTo>
                  <a:pt x="10195" y="828"/>
                </a:lnTo>
                <a:lnTo>
                  <a:pt x="10487" y="974"/>
                </a:lnTo>
                <a:lnTo>
                  <a:pt x="10706" y="1096"/>
                </a:lnTo>
                <a:lnTo>
                  <a:pt x="10877" y="1242"/>
                </a:lnTo>
                <a:lnTo>
                  <a:pt x="11023" y="1412"/>
                </a:lnTo>
                <a:lnTo>
                  <a:pt x="11169" y="1583"/>
                </a:lnTo>
                <a:lnTo>
                  <a:pt x="11290" y="1801"/>
                </a:lnTo>
                <a:lnTo>
                  <a:pt x="11388" y="1996"/>
                </a:lnTo>
                <a:lnTo>
                  <a:pt x="11485" y="2215"/>
                </a:lnTo>
                <a:lnTo>
                  <a:pt x="11558" y="2458"/>
                </a:lnTo>
                <a:lnTo>
                  <a:pt x="11655" y="2921"/>
                </a:lnTo>
                <a:lnTo>
                  <a:pt x="11728" y="3407"/>
                </a:lnTo>
                <a:lnTo>
                  <a:pt x="11753" y="3894"/>
                </a:lnTo>
                <a:lnTo>
                  <a:pt x="11753" y="4356"/>
                </a:lnTo>
                <a:lnTo>
                  <a:pt x="11217" y="4356"/>
                </a:lnTo>
                <a:lnTo>
                  <a:pt x="10974" y="4332"/>
                </a:lnTo>
                <a:lnTo>
                  <a:pt x="10731" y="4259"/>
                </a:lnTo>
                <a:lnTo>
                  <a:pt x="10487" y="4210"/>
                </a:lnTo>
                <a:lnTo>
                  <a:pt x="10244" y="4113"/>
                </a:lnTo>
                <a:lnTo>
                  <a:pt x="9782" y="3918"/>
                </a:lnTo>
                <a:lnTo>
                  <a:pt x="9319" y="3675"/>
                </a:lnTo>
                <a:lnTo>
                  <a:pt x="8881" y="3432"/>
                </a:lnTo>
                <a:lnTo>
                  <a:pt x="8419" y="3164"/>
                </a:lnTo>
                <a:lnTo>
                  <a:pt x="7981" y="2921"/>
                </a:lnTo>
                <a:lnTo>
                  <a:pt x="7908" y="2896"/>
                </a:lnTo>
                <a:lnTo>
                  <a:pt x="7835" y="2896"/>
                </a:lnTo>
                <a:lnTo>
                  <a:pt x="7786" y="2921"/>
                </a:lnTo>
                <a:lnTo>
                  <a:pt x="7738" y="2945"/>
                </a:lnTo>
                <a:lnTo>
                  <a:pt x="7689" y="2994"/>
                </a:lnTo>
                <a:lnTo>
                  <a:pt x="7665" y="3042"/>
                </a:lnTo>
                <a:lnTo>
                  <a:pt x="7640" y="3115"/>
                </a:lnTo>
                <a:lnTo>
                  <a:pt x="7640" y="3164"/>
                </a:lnTo>
                <a:lnTo>
                  <a:pt x="7713" y="3529"/>
                </a:lnTo>
                <a:lnTo>
                  <a:pt x="7786" y="3894"/>
                </a:lnTo>
                <a:lnTo>
                  <a:pt x="7640" y="3797"/>
                </a:lnTo>
                <a:lnTo>
                  <a:pt x="7494" y="3699"/>
                </a:lnTo>
                <a:lnTo>
                  <a:pt x="7202" y="3432"/>
                </a:lnTo>
                <a:lnTo>
                  <a:pt x="6959" y="3140"/>
                </a:lnTo>
                <a:lnTo>
                  <a:pt x="6740" y="2799"/>
                </a:lnTo>
                <a:lnTo>
                  <a:pt x="6545" y="2458"/>
                </a:lnTo>
                <a:lnTo>
                  <a:pt x="6424" y="2118"/>
                </a:lnTo>
                <a:lnTo>
                  <a:pt x="6399" y="1947"/>
                </a:lnTo>
                <a:lnTo>
                  <a:pt x="6375" y="1777"/>
                </a:lnTo>
                <a:lnTo>
                  <a:pt x="6375" y="1607"/>
                </a:lnTo>
                <a:lnTo>
                  <a:pt x="6399" y="1461"/>
                </a:lnTo>
                <a:lnTo>
                  <a:pt x="6399" y="1388"/>
                </a:lnTo>
                <a:lnTo>
                  <a:pt x="6399" y="1339"/>
                </a:lnTo>
                <a:lnTo>
                  <a:pt x="6351" y="1291"/>
                </a:lnTo>
                <a:lnTo>
                  <a:pt x="6302" y="1266"/>
                </a:lnTo>
                <a:lnTo>
                  <a:pt x="6205" y="1266"/>
                </a:lnTo>
                <a:lnTo>
                  <a:pt x="6156" y="1291"/>
                </a:lnTo>
                <a:lnTo>
                  <a:pt x="6107" y="1339"/>
                </a:lnTo>
                <a:lnTo>
                  <a:pt x="6034" y="1485"/>
                </a:lnTo>
                <a:lnTo>
                  <a:pt x="6010" y="1655"/>
                </a:lnTo>
                <a:lnTo>
                  <a:pt x="5815" y="1680"/>
                </a:lnTo>
                <a:lnTo>
                  <a:pt x="5645" y="1728"/>
                </a:lnTo>
                <a:lnTo>
                  <a:pt x="5475" y="1826"/>
                </a:lnTo>
                <a:lnTo>
                  <a:pt x="5304" y="1923"/>
                </a:lnTo>
                <a:lnTo>
                  <a:pt x="5085" y="2069"/>
                </a:lnTo>
                <a:lnTo>
                  <a:pt x="4891" y="2215"/>
                </a:lnTo>
                <a:lnTo>
                  <a:pt x="4720" y="2337"/>
                </a:lnTo>
                <a:lnTo>
                  <a:pt x="4647" y="2410"/>
                </a:lnTo>
                <a:lnTo>
                  <a:pt x="4599" y="2507"/>
                </a:lnTo>
                <a:lnTo>
                  <a:pt x="4574" y="2531"/>
                </a:lnTo>
                <a:lnTo>
                  <a:pt x="4599" y="2556"/>
                </a:lnTo>
                <a:lnTo>
                  <a:pt x="4623" y="2580"/>
                </a:lnTo>
                <a:lnTo>
                  <a:pt x="4647" y="2604"/>
                </a:lnTo>
                <a:lnTo>
                  <a:pt x="4745" y="2580"/>
                </a:lnTo>
                <a:lnTo>
                  <a:pt x="4818" y="2556"/>
                </a:lnTo>
                <a:lnTo>
                  <a:pt x="4988" y="2458"/>
                </a:lnTo>
                <a:lnTo>
                  <a:pt x="5280" y="2239"/>
                </a:lnTo>
                <a:lnTo>
                  <a:pt x="5621" y="1996"/>
                </a:lnTo>
                <a:lnTo>
                  <a:pt x="5986" y="1801"/>
                </a:lnTo>
                <a:lnTo>
                  <a:pt x="5986" y="1996"/>
                </a:lnTo>
                <a:lnTo>
                  <a:pt x="6034" y="2166"/>
                </a:lnTo>
                <a:lnTo>
                  <a:pt x="6083" y="2337"/>
                </a:lnTo>
                <a:lnTo>
                  <a:pt x="6156" y="2531"/>
                </a:lnTo>
                <a:lnTo>
                  <a:pt x="6302" y="2872"/>
                </a:lnTo>
                <a:lnTo>
                  <a:pt x="6472" y="3164"/>
                </a:lnTo>
                <a:lnTo>
                  <a:pt x="6618" y="3359"/>
                </a:lnTo>
                <a:lnTo>
                  <a:pt x="6764" y="3578"/>
                </a:lnTo>
                <a:lnTo>
                  <a:pt x="6959" y="3772"/>
                </a:lnTo>
                <a:lnTo>
                  <a:pt x="7129" y="3967"/>
                </a:lnTo>
                <a:lnTo>
                  <a:pt x="7348" y="4137"/>
                </a:lnTo>
                <a:lnTo>
                  <a:pt x="7567" y="4283"/>
                </a:lnTo>
                <a:lnTo>
                  <a:pt x="7811" y="4381"/>
                </a:lnTo>
                <a:lnTo>
                  <a:pt x="8054" y="4454"/>
                </a:lnTo>
                <a:lnTo>
                  <a:pt x="8151" y="4454"/>
                </a:lnTo>
                <a:lnTo>
                  <a:pt x="8249" y="4381"/>
                </a:lnTo>
                <a:lnTo>
                  <a:pt x="8297" y="4356"/>
                </a:lnTo>
                <a:lnTo>
                  <a:pt x="8322" y="4308"/>
                </a:lnTo>
                <a:lnTo>
                  <a:pt x="8322" y="4235"/>
                </a:lnTo>
                <a:lnTo>
                  <a:pt x="8322" y="4186"/>
                </a:lnTo>
                <a:lnTo>
                  <a:pt x="8151" y="3505"/>
                </a:lnTo>
                <a:lnTo>
                  <a:pt x="8151" y="3505"/>
                </a:lnTo>
                <a:lnTo>
                  <a:pt x="8881" y="3918"/>
                </a:lnTo>
                <a:lnTo>
                  <a:pt x="9587" y="4283"/>
                </a:lnTo>
                <a:lnTo>
                  <a:pt x="9952" y="4429"/>
                </a:lnTo>
                <a:lnTo>
                  <a:pt x="10317" y="4575"/>
                </a:lnTo>
                <a:lnTo>
                  <a:pt x="10682" y="4697"/>
                </a:lnTo>
                <a:lnTo>
                  <a:pt x="11071" y="4746"/>
                </a:lnTo>
                <a:lnTo>
                  <a:pt x="11169" y="4940"/>
                </a:lnTo>
                <a:lnTo>
                  <a:pt x="11242" y="5111"/>
                </a:lnTo>
                <a:lnTo>
                  <a:pt x="11266" y="5281"/>
                </a:lnTo>
                <a:lnTo>
                  <a:pt x="11266" y="5451"/>
                </a:lnTo>
                <a:lnTo>
                  <a:pt x="11242" y="5792"/>
                </a:lnTo>
                <a:lnTo>
                  <a:pt x="11266" y="5865"/>
                </a:lnTo>
                <a:lnTo>
                  <a:pt x="11315" y="5938"/>
                </a:lnTo>
                <a:lnTo>
                  <a:pt x="11363" y="5987"/>
                </a:lnTo>
                <a:lnTo>
                  <a:pt x="11509" y="5987"/>
                </a:lnTo>
                <a:lnTo>
                  <a:pt x="11582" y="5962"/>
                </a:lnTo>
                <a:lnTo>
                  <a:pt x="11631" y="5914"/>
                </a:lnTo>
                <a:lnTo>
                  <a:pt x="11655" y="5841"/>
                </a:lnTo>
                <a:lnTo>
                  <a:pt x="11704" y="5622"/>
                </a:lnTo>
                <a:lnTo>
                  <a:pt x="11704" y="5354"/>
                </a:lnTo>
                <a:lnTo>
                  <a:pt x="11680" y="5135"/>
                </a:lnTo>
                <a:lnTo>
                  <a:pt x="11607" y="4892"/>
                </a:lnTo>
                <a:lnTo>
                  <a:pt x="11558" y="4794"/>
                </a:lnTo>
                <a:lnTo>
                  <a:pt x="11680" y="4770"/>
                </a:lnTo>
                <a:lnTo>
                  <a:pt x="11801" y="4940"/>
                </a:lnTo>
                <a:lnTo>
                  <a:pt x="11923" y="5111"/>
                </a:lnTo>
                <a:lnTo>
                  <a:pt x="11996" y="5305"/>
                </a:lnTo>
                <a:lnTo>
                  <a:pt x="12044" y="5500"/>
                </a:lnTo>
                <a:lnTo>
                  <a:pt x="12069" y="5695"/>
                </a:lnTo>
                <a:lnTo>
                  <a:pt x="12093" y="5889"/>
                </a:lnTo>
                <a:lnTo>
                  <a:pt x="12069" y="6108"/>
                </a:lnTo>
                <a:lnTo>
                  <a:pt x="12044" y="6303"/>
                </a:lnTo>
                <a:lnTo>
                  <a:pt x="11996" y="6522"/>
                </a:lnTo>
                <a:lnTo>
                  <a:pt x="11899" y="6692"/>
                </a:lnTo>
                <a:lnTo>
                  <a:pt x="11801" y="6887"/>
                </a:lnTo>
                <a:lnTo>
                  <a:pt x="11655" y="7033"/>
                </a:lnTo>
                <a:lnTo>
                  <a:pt x="11631" y="7082"/>
                </a:lnTo>
                <a:lnTo>
                  <a:pt x="11631" y="6936"/>
                </a:lnTo>
                <a:lnTo>
                  <a:pt x="11631" y="6814"/>
                </a:lnTo>
                <a:lnTo>
                  <a:pt x="11582" y="6717"/>
                </a:lnTo>
                <a:lnTo>
                  <a:pt x="11509" y="6619"/>
                </a:lnTo>
                <a:lnTo>
                  <a:pt x="11436" y="6571"/>
                </a:lnTo>
                <a:lnTo>
                  <a:pt x="11290" y="6571"/>
                </a:lnTo>
                <a:lnTo>
                  <a:pt x="11242" y="6619"/>
                </a:lnTo>
                <a:lnTo>
                  <a:pt x="11193" y="6668"/>
                </a:lnTo>
                <a:lnTo>
                  <a:pt x="11169" y="6717"/>
                </a:lnTo>
                <a:lnTo>
                  <a:pt x="11169" y="6790"/>
                </a:lnTo>
                <a:lnTo>
                  <a:pt x="11193" y="6863"/>
                </a:lnTo>
                <a:lnTo>
                  <a:pt x="11169" y="6838"/>
                </a:lnTo>
                <a:lnTo>
                  <a:pt x="11144" y="6863"/>
                </a:lnTo>
                <a:lnTo>
                  <a:pt x="11144" y="6984"/>
                </a:lnTo>
                <a:lnTo>
                  <a:pt x="11071" y="7228"/>
                </a:lnTo>
                <a:lnTo>
                  <a:pt x="10974" y="7447"/>
                </a:lnTo>
                <a:lnTo>
                  <a:pt x="10755" y="7933"/>
                </a:lnTo>
                <a:lnTo>
                  <a:pt x="10487" y="8396"/>
                </a:lnTo>
                <a:lnTo>
                  <a:pt x="10317" y="8663"/>
                </a:lnTo>
                <a:lnTo>
                  <a:pt x="10098" y="8907"/>
                </a:lnTo>
                <a:lnTo>
                  <a:pt x="9879" y="9126"/>
                </a:lnTo>
                <a:lnTo>
                  <a:pt x="9611" y="9320"/>
                </a:lnTo>
                <a:lnTo>
                  <a:pt x="9344" y="9491"/>
                </a:lnTo>
                <a:lnTo>
                  <a:pt x="9052" y="9637"/>
                </a:lnTo>
                <a:lnTo>
                  <a:pt x="8735" y="9734"/>
                </a:lnTo>
                <a:lnTo>
                  <a:pt x="8419" y="9782"/>
                </a:lnTo>
                <a:lnTo>
                  <a:pt x="8078" y="9807"/>
                </a:lnTo>
                <a:lnTo>
                  <a:pt x="7738" y="9782"/>
                </a:lnTo>
                <a:lnTo>
                  <a:pt x="7397" y="9709"/>
                </a:lnTo>
                <a:lnTo>
                  <a:pt x="7056" y="9612"/>
                </a:lnTo>
                <a:lnTo>
                  <a:pt x="6716" y="9466"/>
                </a:lnTo>
                <a:lnTo>
                  <a:pt x="6424" y="9296"/>
                </a:lnTo>
                <a:lnTo>
                  <a:pt x="6107" y="9126"/>
                </a:lnTo>
                <a:lnTo>
                  <a:pt x="5840" y="8907"/>
                </a:lnTo>
                <a:lnTo>
                  <a:pt x="5596" y="8712"/>
                </a:lnTo>
                <a:lnTo>
                  <a:pt x="5377" y="8469"/>
                </a:lnTo>
                <a:lnTo>
                  <a:pt x="5158" y="8225"/>
                </a:lnTo>
                <a:lnTo>
                  <a:pt x="4988" y="7958"/>
                </a:lnTo>
                <a:lnTo>
                  <a:pt x="4891" y="7787"/>
                </a:lnTo>
                <a:lnTo>
                  <a:pt x="4818" y="7641"/>
                </a:lnTo>
                <a:lnTo>
                  <a:pt x="4696" y="7301"/>
                </a:lnTo>
                <a:lnTo>
                  <a:pt x="4599" y="6960"/>
                </a:lnTo>
                <a:lnTo>
                  <a:pt x="4477" y="6644"/>
                </a:lnTo>
                <a:lnTo>
                  <a:pt x="4428" y="6571"/>
                </a:lnTo>
                <a:lnTo>
                  <a:pt x="4355" y="6546"/>
                </a:lnTo>
                <a:lnTo>
                  <a:pt x="4282" y="6571"/>
                </a:lnTo>
                <a:lnTo>
                  <a:pt x="4258" y="6595"/>
                </a:lnTo>
                <a:lnTo>
                  <a:pt x="4234" y="6644"/>
                </a:lnTo>
                <a:lnTo>
                  <a:pt x="4209" y="6936"/>
                </a:lnTo>
                <a:lnTo>
                  <a:pt x="4234" y="7228"/>
                </a:lnTo>
                <a:lnTo>
                  <a:pt x="4088" y="7130"/>
                </a:lnTo>
                <a:lnTo>
                  <a:pt x="3966" y="7033"/>
                </a:lnTo>
                <a:lnTo>
                  <a:pt x="3845" y="6911"/>
                </a:lnTo>
                <a:lnTo>
                  <a:pt x="3772" y="6790"/>
                </a:lnTo>
                <a:lnTo>
                  <a:pt x="3699" y="6644"/>
                </a:lnTo>
                <a:lnTo>
                  <a:pt x="3650" y="6473"/>
                </a:lnTo>
                <a:lnTo>
                  <a:pt x="3577" y="6133"/>
                </a:lnTo>
                <a:lnTo>
                  <a:pt x="3553" y="5816"/>
                </a:lnTo>
                <a:lnTo>
                  <a:pt x="3577" y="5670"/>
                </a:lnTo>
                <a:lnTo>
                  <a:pt x="3601" y="5524"/>
                </a:lnTo>
                <a:lnTo>
                  <a:pt x="3650" y="5378"/>
                </a:lnTo>
                <a:lnTo>
                  <a:pt x="3699" y="5232"/>
                </a:lnTo>
                <a:lnTo>
                  <a:pt x="3772" y="5111"/>
                </a:lnTo>
                <a:lnTo>
                  <a:pt x="3893" y="5013"/>
                </a:lnTo>
                <a:lnTo>
                  <a:pt x="3942" y="5013"/>
                </a:lnTo>
                <a:lnTo>
                  <a:pt x="3918" y="5208"/>
                </a:lnTo>
                <a:lnTo>
                  <a:pt x="3942" y="5403"/>
                </a:lnTo>
                <a:lnTo>
                  <a:pt x="3966" y="5476"/>
                </a:lnTo>
                <a:lnTo>
                  <a:pt x="4015" y="5549"/>
                </a:lnTo>
                <a:lnTo>
                  <a:pt x="4063" y="5622"/>
                </a:lnTo>
                <a:lnTo>
                  <a:pt x="4136" y="5670"/>
                </a:lnTo>
                <a:lnTo>
                  <a:pt x="4209" y="5695"/>
                </a:lnTo>
                <a:lnTo>
                  <a:pt x="4258" y="5670"/>
                </a:lnTo>
                <a:lnTo>
                  <a:pt x="4307" y="5646"/>
                </a:lnTo>
                <a:lnTo>
                  <a:pt x="4355" y="5597"/>
                </a:lnTo>
                <a:lnTo>
                  <a:pt x="4355" y="5476"/>
                </a:lnTo>
                <a:lnTo>
                  <a:pt x="4355" y="5403"/>
                </a:lnTo>
                <a:lnTo>
                  <a:pt x="4307" y="5208"/>
                </a:lnTo>
                <a:lnTo>
                  <a:pt x="4331" y="5086"/>
                </a:lnTo>
                <a:lnTo>
                  <a:pt x="4355" y="4965"/>
                </a:lnTo>
                <a:lnTo>
                  <a:pt x="4453" y="4746"/>
                </a:lnTo>
                <a:lnTo>
                  <a:pt x="4550" y="4575"/>
                </a:lnTo>
                <a:lnTo>
                  <a:pt x="4647" y="4405"/>
                </a:lnTo>
                <a:lnTo>
                  <a:pt x="5085" y="4016"/>
                </a:lnTo>
                <a:lnTo>
                  <a:pt x="5377" y="3748"/>
                </a:lnTo>
                <a:lnTo>
                  <a:pt x="5669" y="3432"/>
                </a:lnTo>
                <a:lnTo>
                  <a:pt x="5791" y="3237"/>
                </a:lnTo>
                <a:lnTo>
                  <a:pt x="5888" y="3067"/>
                </a:lnTo>
                <a:lnTo>
                  <a:pt x="5961" y="2872"/>
                </a:lnTo>
                <a:lnTo>
                  <a:pt x="6010" y="2677"/>
                </a:lnTo>
                <a:lnTo>
                  <a:pt x="5986" y="2629"/>
                </a:lnTo>
                <a:lnTo>
                  <a:pt x="5937" y="2604"/>
                </a:lnTo>
                <a:lnTo>
                  <a:pt x="5888" y="2604"/>
                </a:lnTo>
                <a:lnTo>
                  <a:pt x="5864" y="2629"/>
                </a:lnTo>
                <a:lnTo>
                  <a:pt x="5718" y="2750"/>
                </a:lnTo>
                <a:lnTo>
                  <a:pt x="5596" y="2921"/>
                </a:lnTo>
                <a:lnTo>
                  <a:pt x="5377" y="3237"/>
                </a:lnTo>
                <a:lnTo>
                  <a:pt x="5110" y="3505"/>
                </a:lnTo>
                <a:lnTo>
                  <a:pt x="4818" y="3772"/>
                </a:lnTo>
                <a:lnTo>
                  <a:pt x="4647" y="3894"/>
                </a:lnTo>
                <a:lnTo>
                  <a:pt x="4453" y="4040"/>
                </a:lnTo>
                <a:lnTo>
                  <a:pt x="4063" y="4332"/>
                </a:lnTo>
                <a:lnTo>
                  <a:pt x="4112" y="3894"/>
                </a:lnTo>
                <a:lnTo>
                  <a:pt x="4209" y="3456"/>
                </a:lnTo>
                <a:lnTo>
                  <a:pt x="4331" y="3042"/>
                </a:lnTo>
                <a:lnTo>
                  <a:pt x="4477" y="2629"/>
                </a:lnTo>
                <a:lnTo>
                  <a:pt x="4599" y="2337"/>
                </a:lnTo>
                <a:lnTo>
                  <a:pt x="4769" y="2045"/>
                </a:lnTo>
                <a:lnTo>
                  <a:pt x="4939" y="1777"/>
                </a:lnTo>
                <a:lnTo>
                  <a:pt x="5158" y="1558"/>
                </a:lnTo>
                <a:lnTo>
                  <a:pt x="5256" y="1485"/>
                </a:lnTo>
                <a:lnTo>
                  <a:pt x="5377" y="1412"/>
                </a:lnTo>
                <a:lnTo>
                  <a:pt x="5596" y="1364"/>
                </a:lnTo>
                <a:lnTo>
                  <a:pt x="5815" y="1315"/>
                </a:lnTo>
                <a:lnTo>
                  <a:pt x="5913" y="1291"/>
                </a:lnTo>
                <a:lnTo>
                  <a:pt x="6034" y="1242"/>
                </a:lnTo>
                <a:lnTo>
                  <a:pt x="6034" y="1218"/>
                </a:lnTo>
                <a:lnTo>
                  <a:pt x="6034" y="1193"/>
                </a:lnTo>
                <a:lnTo>
                  <a:pt x="5961" y="1096"/>
                </a:lnTo>
                <a:lnTo>
                  <a:pt x="5888" y="1023"/>
                </a:lnTo>
                <a:lnTo>
                  <a:pt x="5767" y="974"/>
                </a:lnTo>
                <a:lnTo>
                  <a:pt x="5523" y="974"/>
                </a:lnTo>
                <a:lnTo>
                  <a:pt x="5402" y="999"/>
                </a:lnTo>
                <a:lnTo>
                  <a:pt x="5183" y="1072"/>
                </a:lnTo>
                <a:lnTo>
                  <a:pt x="5037" y="1145"/>
                </a:lnTo>
                <a:lnTo>
                  <a:pt x="4915" y="1242"/>
                </a:lnTo>
                <a:lnTo>
                  <a:pt x="4793" y="1364"/>
                </a:lnTo>
                <a:lnTo>
                  <a:pt x="4672" y="1485"/>
                </a:lnTo>
                <a:lnTo>
                  <a:pt x="4477" y="1728"/>
                </a:lnTo>
                <a:lnTo>
                  <a:pt x="4307" y="2020"/>
                </a:lnTo>
                <a:lnTo>
                  <a:pt x="4161" y="2312"/>
                </a:lnTo>
                <a:lnTo>
                  <a:pt x="4015" y="2653"/>
                </a:lnTo>
                <a:lnTo>
                  <a:pt x="3893" y="3018"/>
                </a:lnTo>
                <a:lnTo>
                  <a:pt x="3772" y="3359"/>
                </a:lnTo>
                <a:lnTo>
                  <a:pt x="3699" y="3724"/>
                </a:lnTo>
                <a:lnTo>
                  <a:pt x="3650" y="4113"/>
                </a:lnTo>
                <a:lnTo>
                  <a:pt x="3650" y="4454"/>
                </a:lnTo>
                <a:lnTo>
                  <a:pt x="3674" y="4819"/>
                </a:lnTo>
                <a:lnTo>
                  <a:pt x="3553" y="4892"/>
                </a:lnTo>
                <a:lnTo>
                  <a:pt x="3455" y="5038"/>
                </a:lnTo>
                <a:lnTo>
                  <a:pt x="3382" y="5184"/>
                </a:lnTo>
                <a:lnTo>
                  <a:pt x="3334" y="5378"/>
                </a:lnTo>
                <a:lnTo>
                  <a:pt x="3236" y="5719"/>
                </a:lnTo>
                <a:lnTo>
                  <a:pt x="3212" y="5962"/>
                </a:lnTo>
                <a:lnTo>
                  <a:pt x="3236" y="6230"/>
                </a:lnTo>
                <a:lnTo>
                  <a:pt x="3285" y="6522"/>
                </a:lnTo>
                <a:lnTo>
                  <a:pt x="3358" y="6814"/>
                </a:lnTo>
                <a:lnTo>
                  <a:pt x="3480" y="7082"/>
                </a:lnTo>
                <a:lnTo>
                  <a:pt x="3626" y="7325"/>
                </a:lnTo>
                <a:lnTo>
                  <a:pt x="3723" y="7422"/>
                </a:lnTo>
                <a:lnTo>
                  <a:pt x="3845" y="7520"/>
                </a:lnTo>
                <a:lnTo>
                  <a:pt x="3942" y="7593"/>
                </a:lnTo>
                <a:lnTo>
                  <a:pt x="4063" y="7641"/>
                </a:lnTo>
                <a:lnTo>
                  <a:pt x="4209" y="7690"/>
                </a:lnTo>
                <a:lnTo>
                  <a:pt x="4355" y="7690"/>
                </a:lnTo>
                <a:lnTo>
                  <a:pt x="4477" y="7933"/>
                </a:lnTo>
                <a:lnTo>
                  <a:pt x="4599" y="8177"/>
                </a:lnTo>
                <a:lnTo>
                  <a:pt x="4745" y="8396"/>
                </a:lnTo>
                <a:lnTo>
                  <a:pt x="4915" y="8615"/>
                </a:lnTo>
                <a:lnTo>
                  <a:pt x="5085" y="8809"/>
                </a:lnTo>
                <a:lnTo>
                  <a:pt x="5256" y="8980"/>
                </a:lnTo>
                <a:lnTo>
                  <a:pt x="5645" y="9320"/>
                </a:lnTo>
                <a:lnTo>
                  <a:pt x="6010" y="9588"/>
                </a:lnTo>
                <a:lnTo>
                  <a:pt x="6424" y="9831"/>
                </a:lnTo>
                <a:lnTo>
                  <a:pt x="6351" y="9855"/>
                </a:lnTo>
                <a:lnTo>
                  <a:pt x="6278" y="9928"/>
                </a:lnTo>
                <a:lnTo>
                  <a:pt x="6253" y="10001"/>
                </a:lnTo>
                <a:lnTo>
                  <a:pt x="6205" y="10074"/>
                </a:lnTo>
                <a:lnTo>
                  <a:pt x="6180" y="10269"/>
                </a:lnTo>
                <a:lnTo>
                  <a:pt x="6156" y="10464"/>
                </a:lnTo>
                <a:lnTo>
                  <a:pt x="6156" y="10610"/>
                </a:lnTo>
                <a:lnTo>
                  <a:pt x="6180" y="10804"/>
                </a:lnTo>
                <a:lnTo>
                  <a:pt x="6010" y="10829"/>
                </a:lnTo>
                <a:lnTo>
                  <a:pt x="5864" y="10853"/>
                </a:lnTo>
                <a:lnTo>
                  <a:pt x="5596" y="10902"/>
                </a:lnTo>
                <a:lnTo>
                  <a:pt x="5231" y="10975"/>
                </a:lnTo>
                <a:lnTo>
                  <a:pt x="4866" y="11072"/>
                </a:lnTo>
                <a:lnTo>
                  <a:pt x="4161" y="11242"/>
                </a:lnTo>
                <a:lnTo>
                  <a:pt x="3480" y="11437"/>
                </a:lnTo>
                <a:lnTo>
                  <a:pt x="2993" y="11632"/>
                </a:lnTo>
                <a:lnTo>
                  <a:pt x="2531" y="11826"/>
                </a:lnTo>
                <a:lnTo>
                  <a:pt x="2068" y="12070"/>
                </a:lnTo>
                <a:lnTo>
                  <a:pt x="1655" y="12362"/>
                </a:lnTo>
                <a:lnTo>
                  <a:pt x="1314" y="12654"/>
                </a:lnTo>
                <a:lnTo>
                  <a:pt x="973" y="12970"/>
                </a:lnTo>
                <a:lnTo>
                  <a:pt x="681" y="13335"/>
                </a:lnTo>
                <a:lnTo>
                  <a:pt x="414" y="13700"/>
                </a:lnTo>
                <a:lnTo>
                  <a:pt x="316" y="13919"/>
                </a:lnTo>
                <a:lnTo>
                  <a:pt x="219" y="14114"/>
                </a:lnTo>
                <a:lnTo>
                  <a:pt x="122" y="14333"/>
                </a:lnTo>
                <a:lnTo>
                  <a:pt x="73" y="14552"/>
                </a:lnTo>
                <a:lnTo>
                  <a:pt x="24" y="14771"/>
                </a:lnTo>
                <a:lnTo>
                  <a:pt x="0" y="14990"/>
                </a:lnTo>
                <a:lnTo>
                  <a:pt x="24" y="15209"/>
                </a:lnTo>
                <a:lnTo>
                  <a:pt x="49" y="15428"/>
                </a:lnTo>
                <a:lnTo>
                  <a:pt x="73" y="15525"/>
                </a:lnTo>
                <a:lnTo>
                  <a:pt x="122" y="15574"/>
                </a:lnTo>
                <a:lnTo>
                  <a:pt x="170" y="15598"/>
                </a:lnTo>
                <a:lnTo>
                  <a:pt x="243" y="15598"/>
                </a:lnTo>
                <a:lnTo>
                  <a:pt x="316" y="15671"/>
                </a:lnTo>
                <a:lnTo>
                  <a:pt x="414" y="15695"/>
                </a:lnTo>
                <a:lnTo>
                  <a:pt x="803" y="15720"/>
                </a:lnTo>
                <a:lnTo>
                  <a:pt x="1217" y="15793"/>
                </a:lnTo>
                <a:lnTo>
                  <a:pt x="1606" y="15890"/>
                </a:lnTo>
                <a:lnTo>
                  <a:pt x="1995" y="15987"/>
                </a:lnTo>
                <a:lnTo>
                  <a:pt x="2774" y="16231"/>
                </a:lnTo>
                <a:lnTo>
                  <a:pt x="3163" y="16328"/>
                </a:lnTo>
                <a:lnTo>
                  <a:pt x="3553" y="16401"/>
                </a:lnTo>
                <a:lnTo>
                  <a:pt x="4599" y="16498"/>
                </a:lnTo>
                <a:lnTo>
                  <a:pt x="5669" y="16547"/>
                </a:lnTo>
                <a:lnTo>
                  <a:pt x="6716" y="16596"/>
                </a:lnTo>
                <a:lnTo>
                  <a:pt x="7762" y="16620"/>
                </a:lnTo>
                <a:lnTo>
                  <a:pt x="9879" y="16620"/>
                </a:lnTo>
                <a:lnTo>
                  <a:pt x="10950" y="16547"/>
                </a:lnTo>
                <a:lnTo>
                  <a:pt x="11996" y="16450"/>
                </a:lnTo>
                <a:lnTo>
                  <a:pt x="12823" y="16352"/>
                </a:lnTo>
                <a:lnTo>
                  <a:pt x="13626" y="16255"/>
                </a:lnTo>
                <a:lnTo>
                  <a:pt x="14040" y="16206"/>
                </a:lnTo>
                <a:lnTo>
                  <a:pt x="14453" y="16109"/>
                </a:lnTo>
                <a:lnTo>
                  <a:pt x="14843" y="16012"/>
                </a:lnTo>
                <a:lnTo>
                  <a:pt x="15232" y="15890"/>
                </a:lnTo>
                <a:lnTo>
                  <a:pt x="15305" y="15841"/>
                </a:lnTo>
                <a:lnTo>
                  <a:pt x="15378" y="15768"/>
                </a:lnTo>
                <a:lnTo>
                  <a:pt x="15402" y="15695"/>
                </a:lnTo>
                <a:lnTo>
                  <a:pt x="15427" y="15622"/>
                </a:lnTo>
                <a:lnTo>
                  <a:pt x="15524" y="15622"/>
                </a:lnTo>
                <a:lnTo>
                  <a:pt x="15621" y="15574"/>
                </a:lnTo>
                <a:lnTo>
                  <a:pt x="15670" y="15549"/>
                </a:lnTo>
                <a:lnTo>
                  <a:pt x="15694" y="15501"/>
                </a:lnTo>
                <a:lnTo>
                  <a:pt x="15694" y="15452"/>
                </a:lnTo>
                <a:lnTo>
                  <a:pt x="15694" y="15379"/>
                </a:lnTo>
                <a:lnTo>
                  <a:pt x="15646" y="14965"/>
                </a:lnTo>
                <a:lnTo>
                  <a:pt x="15548" y="14576"/>
                </a:lnTo>
                <a:lnTo>
                  <a:pt x="15427" y="14187"/>
                </a:lnTo>
                <a:lnTo>
                  <a:pt x="15256" y="13822"/>
                </a:lnTo>
                <a:lnTo>
                  <a:pt x="15281" y="13822"/>
                </a:lnTo>
                <a:lnTo>
                  <a:pt x="15329" y="13797"/>
                </a:lnTo>
                <a:lnTo>
                  <a:pt x="15354" y="13724"/>
                </a:lnTo>
                <a:lnTo>
                  <a:pt x="15354" y="13676"/>
                </a:lnTo>
                <a:lnTo>
                  <a:pt x="15305" y="13627"/>
                </a:lnTo>
                <a:lnTo>
                  <a:pt x="15110" y="13554"/>
                </a:lnTo>
                <a:lnTo>
                  <a:pt x="14989" y="13359"/>
                </a:lnTo>
                <a:lnTo>
                  <a:pt x="14843" y="13140"/>
                </a:lnTo>
                <a:lnTo>
                  <a:pt x="14502" y="12751"/>
                </a:lnTo>
                <a:lnTo>
                  <a:pt x="14113" y="12386"/>
                </a:lnTo>
                <a:lnTo>
                  <a:pt x="13699" y="12070"/>
                </a:lnTo>
                <a:lnTo>
                  <a:pt x="13456" y="11924"/>
                </a:lnTo>
                <a:lnTo>
                  <a:pt x="13237" y="11778"/>
                </a:lnTo>
                <a:lnTo>
                  <a:pt x="12726" y="11559"/>
                </a:lnTo>
                <a:lnTo>
                  <a:pt x="12215" y="11388"/>
                </a:lnTo>
                <a:lnTo>
                  <a:pt x="11680" y="11242"/>
                </a:lnTo>
                <a:lnTo>
                  <a:pt x="11071" y="11121"/>
                </a:lnTo>
                <a:lnTo>
                  <a:pt x="10463" y="11023"/>
                </a:lnTo>
                <a:lnTo>
                  <a:pt x="10341" y="10999"/>
                </a:lnTo>
                <a:lnTo>
                  <a:pt x="10244" y="10975"/>
                </a:lnTo>
                <a:lnTo>
                  <a:pt x="9879" y="10902"/>
                </a:lnTo>
                <a:lnTo>
                  <a:pt x="9684" y="10877"/>
                </a:lnTo>
                <a:lnTo>
                  <a:pt x="9490" y="10877"/>
                </a:lnTo>
                <a:lnTo>
                  <a:pt x="9490" y="10780"/>
                </a:lnTo>
                <a:lnTo>
                  <a:pt x="9490" y="10658"/>
                </a:lnTo>
                <a:lnTo>
                  <a:pt x="9490" y="10415"/>
                </a:lnTo>
                <a:lnTo>
                  <a:pt x="9490" y="10172"/>
                </a:lnTo>
                <a:lnTo>
                  <a:pt x="9465" y="10050"/>
                </a:lnTo>
                <a:lnTo>
                  <a:pt x="9441" y="9977"/>
                </a:lnTo>
                <a:lnTo>
                  <a:pt x="9660" y="9831"/>
                </a:lnTo>
                <a:lnTo>
                  <a:pt x="9879" y="9709"/>
                </a:lnTo>
                <a:lnTo>
                  <a:pt x="10098" y="9539"/>
                </a:lnTo>
                <a:lnTo>
                  <a:pt x="10293" y="9369"/>
                </a:lnTo>
                <a:lnTo>
                  <a:pt x="10463" y="9174"/>
                </a:lnTo>
                <a:lnTo>
                  <a:pt x="10633" y="8980"/>
                </a:lnTo>
                <a:lnTo>
                  <a:pt x="10804" y="8761"/>
                </a:lnTo>
                <a:lnTo>
                  <a:pt x="10950" y="8542"/>
                </a:lnTo>
                <a:lnTo>
                  <a:pt x="11193" y="8128"/>
                </a:lnTo>
                <a:lnTo>
                  <a:pt x="11363" y="7812"/>
                </a:lnTo>
                <a:lnTo>
                  <a:pt x="11509" y="7495"/>
                </a:lnTo>
                <a:lnTo>
                  <a:pt x="11582" y="7495"/>
                </a:lnTo>
                <a:lnTo>
                  <a:pt x="11655" y="7471"/>
                </a:lnTo>
                <a:lnTo>
                  <a:pt x="11801" y="7398"/>
                </a:lnTo>
                <a:lnTo>
                  <a:pt x="11947" y="7252"/>
                </a:lnTo>
                <a:lnTo>
                  <a:pt x="12093" y="7082"/>
                </a:lnTo>
                <a:lnTo>
                  <a:pt x="12215" y="6887"/>
                </a:lnTo>
                <a:lnTo>
                  <a:pt x="12288" y="6717"/>
                </a:lnTo>
                <a:lnTo>
                  <a:pt x="12409" y="6425"/>
                </a:lnTo>
                <a:lnTo>
                  <a:pt x="12458" y="6206"/>
                </a:lnTo>
                <a:lnTo>
                  <a:pt x="12482" y="5987"/>
                </a:lnTo>
                <a:lnTo>
                  <a:pt x="12482" y="5768"/>
                </a:lnTo>
                <a:lnTo>
                  <a:pt x="12458" y="5549"/>
                </a:lnTo>
                <a:lnTo>
                  <a:pt x="12434" y="5330"/>
                </a:lnTo>
                <a:lnTo>
                  <a:pt x="12361" y="5111"/>
                </a:lnTo>
                <a:lnTo>
                  <a:pt x="12263" y="4916"/>
                </a:lnTo>
                <a:lnTo>
                  <a:pt x="12142" y="4721"/>
                </a:lnTo>
                <a:lnTo>
                  <a:pt x="12190" y="4697"/>
                </a:lnTo>
                <a:lnTo>
                  <a:pt x="12239" y="4648"/>
                </a:lnTo>
                <a:lnTo>
                  <a:pt x="12263" y="4551"/>
                </a:lnTo>
                <a:lnTo>
                  <a:pt x="12239" y="4454"/>
                </a:lnTo>
                <a:lnTo>
                  <a:pt x="12166" y="4356"/>
                </a:lnTo>
                <a:lnTo>
                  <a:pt x="12166" y="3797"/>
                </a:lnTo>
                <a:lnTo>
                  <a:pt x="12142" y="3237"/>
                </a:lnTo>
                <a:lnTo>
                  <a:pt x="12093" y="2969"/>
                </a:lnTo>
                <a:lnTo>
                  <a:pt x="12044" y="2677"/>
                </a:lnTo>
                <a:lnTo>
                  <a:pt x="11971" y="2410"/>
                </a:lnTo>
                <a:lnTo>
                  <a:pt x="11899" y="2142"/>
                </a:lnTo>
                <a:lnTo>
                  <a:pt x="11801" y="1874"/>
                </a:lnTo>
                <a:lnTo>
                  <a:pt x="11680" y="1631"/>
                </a:lnTo>
                <a:lnTo>
                  <a:pt x="11534" y="1412"/>
                </a:lnTo>
                <a:lnTo>
                  <a:pt x="11363" y="1193"/>
                </a:lnTo>
                <a:lnTo>
                  <a:pt x="11193" y="974"/>
                </a:lnTo>
                <a:lnTo>
                  <a:pt x="10974" y="804"/>
                </a:lnTo>
                <a:lnTo>
                  <a:pt x="10755" y="634"/>
                </a:lnTo>
                <a:lnTo>
                  <a:pt x="10487" y="488"/>
                </a:lnTo>
                <a:lnTo>
                  <a:pt x="10171" y="342"/>
                </a:lnTo>
                <a:lnTo>
                  <a:pt x="9782" y="220"/>
                </a:lnTo>
                <a:lnTo>
                  <a:pt x="9417" y="123"/>
                </a:lnTo>
                <a:lnTo>
                  <a:pt x="9003" y="50"/>
                </a:lnTo>
                <a:lnTo>
                  <a:pt x="8589" y="25"/>
                </a:lnTo>
                <a:lnTo>
                  <a:pt x="8200"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grpSp>
        <p:nvGrpSpPr>
          <p:cNvPr id="7" name="Group 6">
            <a:extLst>
              <a:ext uri="{FF2B5EF4-FFF2-40B4-BE49-F238E27FC236}">
                <a16:creationId xmlns:a16="http://schemas.microsoft.com/office/drawing/2014/main" id="{A0A8E0AF-D145-4F4F-9B17-EAA05C15EDEC}"/>
              </a:ext>
            </a:extLst>
          </p:cNvPr>
          <p:cNvGrpSpPr/>
          <p:nvPr/>
        </p:nvGrpSpPr>
        <p:grpSpPr>
          <a:xfrm>
            <a:off x="7984272" y="753098"/>
            <a:ext cx="3511029" cy="4120303"/>
            <a:chOff x="3660387" y="2266403"/>
            <a:chExt cx="3164379" cy="3090227"/>
          </a:xfrm>
          <a:scene3d>
            <a:camera prst="orthographicFront"/>
            <a:lightRig rig="flat" dir="t"/>
          </a:scene3d>
        </p:grpSpPr>
        <p:sp>
          <p:nvSpPr>
            <p:cNvPr id="10" name="Oval 9">
              <a:extLst>
                <a:ext uri="{FF2B5EF4-FFF2-40B4-BE49-F238E27FC236}">
                  <a16:creationId xmlns:a16="http://schemas.microsoft.com/office/drawing/2014/main" id="{D9855C87-0465-3043-B8C9-EE56B4403DAF}"/>
                </a:ext>
              </a:extLst>
            </p:cNvPr>
            <p:cNvSpPr/>
            <p:nvPr/>
          </p:nvSpPr>
          <p:spPr>
            <a:xfrm>
              <a:off x="3660387" y="2266403"/>
              <a:ext cx="3164379" cy="3090227"/>
            </a:xfrm>
            <a:prstGeom prst="ellipse">
              <a:avLst/>
            </a:prstGeom>
            <a:blipFill rotWithShape="0">
              <a:blip r:embed="rId3"/>
              <a:stretch>
                <a:fillRect/>
              </a:stretch>
            </a:blipFill>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11" name="Oval 4">
              <a:extLst>
                <a:ext uri="{FF2B5EF4-FFF2-40B4-BE49-F238E27FC236}">
                  <a16:creationId xmlns:a16="http://schemas.microsoft.com/office/drawing/2014/main" id="{9393AB33-93AD-D142-9896-FD946150439C}"/>
                </a:ext>
              </a:extLst>
            </p:cNvPr>
            <p:cNvSpPr/>
            <p:nvPr/>
          </p:nvSpPr>
          <p:spPr>
            <a:xfrm>
              <a:off x="4123800" y="2718956"/>
              <a:ext cx="2237553" cy="218512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7573" tIns="57573" rIns="57573" bIns="57573" numCol="1" spcCol="1270" anchor="ctr" anchorCtr="0">
              <a:noAutofit/>
            </a:bodyPr>
            <a:lstStyle/>
            <a:p>
              <a:pPr algn="ctr" defTabSz="2015016">
                <a:lnSpc>
                  <a:spcPct val="90000"/>
                </a:lnSpc>
                <a:spcBef>
                  <a:spcPct val="0"/>
                </a:spcBef>
                <a:spcAft>
                  <a:spcPct val="35000"/>
                </a:spcAft>
              </a:pPr>
              <a:r>
                <a:rPr lang="en-US" sz="4533" b="1" dirty="0">
                  <a:latin typeface="Georgia" panose="02040502050405020303" pitchFamily="18" charset="0"/>
                </a:rPr>
                <a:t> </a:t>
              </a:r>
              <a:endParaRPr lang="en-US" sz="4533" dirty="0">
                <a:latin typeface="Georgia" panose="02040502050405020303" pitchFamily="18" charset="0"/>
              </a:endParaRPr>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9920" y="753098"/>
            <a:ext cx="7325528" cy="3337600"/>
          </a:xfrm>
        </p:spPr>
        <p:txBody>
          <a:bodyPr/>
          <a:lstStyle/>
          <a:p>
            <a:pPr algn="just">
              <a:buFont typeface="Wingdings" panose="05000000000000000000" pitchFamily="2" charset="2"/>
              <a:buChar char="q"/>
            </a:pPr>
            <a:r>
              <a:rPr lang="en-US" sz="3733" dirty="0"/>
              <a:t>Assist in budgetary and other proposals for the needs of the Department to the Dean and operates the budget approved for the Department; </a:t>
            </a:r>
          </a:p>
          <a:p>
            <a:pPr algn="just">
              <a:buFont typeface="Wingdings" panose="05000000000000000000" pitchFamily="2" charset="2"/>
              <a:buChar char="q"/>
            </a:pPr>
            <a:r>
              <a:rPr lang="en-US" sz="3733" dirty="0"/>
              <a:t>Ensure the proper assessment of all publications of colleagues who did not publish together</a:t>
            </a:r>
          </a:p>
          <a:p>
            <a:pPr algn="just">
              <a:buFont typeface="Wingdings" panose="05000000000000000000" pitchFamily="2" charset="2"/>
              <a:buChar char="q"/>
            </a:pPr>
            <a:endParaRPr lang="en-US" sz="3733" dirty="0"/>
          </a:p>
        </p:txBody>
      </p:sp>
      <p:sp>
        <p:nvSpPr>
          <p:cNvPr id="4" name="Slide Number Placeholder 3"/>
          <p:cNvSpPr>
            <a:spLocks noGrp="1"/>
          </p:cNvSpPr>
          <p:nvPr>
            <p:ph type="sldNum" idx="12"/>
          </p:nvPr>
        </p:nvSpPr>
        <p:spPr/>
        <p:txBody>
          <a:bodyPr/>
          <a:lstStyle/>
          <a:p>
            <a:pPr algn="ctr"/>
            <a:fld id="{00000000-1234-1234-1234-123412341234}" type="slidenum">
              <a:rPr lang="en-GB" smtClean="0"/>
              <a:pPr algn="ctr"/>
              <a:t>23</a:t>
            </a:fld>
            <a:endParaRPr lang="en-GB"/>
          </a:p>
        </p:txBody>
      </p:sp>
      <p:grpSp>
        <p:nvGrpSpPr>
          <p:cNvPr id="8" name="Group 7">
            <a:extLst>
              <a:ext uri="{FF2B5EF4-FFF2-40B4-BE49-F238E27FC236}">
                <a16:creationId xmlns:a16="http://schemas.microsoft.com/office/drawing/2014/main" id="{F5CEA6F8-85AA-434D-9451-20DBBB076E76}"/>
              </a:ext>
            </a:extLst>
          </p:cNvPr>
          <p:cNvGrpSpPr/>
          <p:nvPr/>
        </p:nvGrpSpPr>
        <p:grpSpPr>
          <a:xfrm>
            <a:off x="7984272" y="753098"/>
            <a:ext cx="3511029" cy="4120303"/>
            <a:chOff x="3660387" y="2266403"/>
            <a:chExt cx="3164379" cy="3090227"/>
          </a:xfrm>
          <a:scene3d>
            <a:camera prst="orthographicFront"/>
            <a:lightRig rig="flat" dir="t"/>
          </a:scene3d>
        </p:grpSpPr>
        <p:sp>
          <p:nvSpPr>
            <p:cNvPr id="9" name="Oval 8">
              <a:extLst>
                <a:ext uri="{FF2B5EF4-FFF2-40B4-BE49-F238E27FC236}">
                  <a16:creationId xmlns:a16="http://schemas.microsoft.com/office/drawing/2014/main" id="{769920B0-A277-B243-A413-EC90587860E1}"/>
                </a:ext>
              </a:extLst>
            </p:cNvPr>
            <p:cNvSpPr/>
            <p:nvPr/>
          </p:nvSpPr>
          <p:spPr>
            <a:xfrm>
              <a:off x="3660387" y="2266403"/>
              <a:ext cx="3164379" cy="3090227"/>
            </a:xfrm>
            <a:prstGeom prst="ellipse">
              <a:avLst/>
            </a:prstGeom>
            <a:blipFill rotWithShape="0">
              <a:blip r:embed="rId2"/>
              <a:stretch>
                <a:fillRect/>
              </a:stretch>
            </a:blipFill>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10" name="Oval 4">
              <a:extLst>
                <a:ext uri="{FF2B5EF4-FFF2-40B4-BE49-F238E27FC236}">
                  <a16:creationId xmlns:a16="http://schemas.microsoft.com/office/drawing/2014/main" id="{2F418055-F276-BA4B-AF68-39C9EE2836B9}"/>
                </a:ext>
              </a:extLst>
            </p:cNvPr>
            <p:cNvSpPr/>
            <p:nvPr/>
          </p:nvSpPr>
          <p:spPr>
            <a:xfrm>
              <a:off x="4123800" y="2718956"/>
              <a:ext cx="2237553" cy="218512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7573" tIns="57573" rIns="57573" bIns="57573" numCol="1" spcCol="1270" anchor="ctr" anchorCtr="0">
              <a:noAutofit/>
            </a:bodyPr>
            <a:lstStyle/>
            <a:p>
              <a:pPr algn="ctr" defTabSz="2015016">
                <a:lnSpc>
                  <a:spcPct val="90000"/>
                </a:lnSpc>
                <a:spcBef>
                  <a:spcPct val="0"/>
                </a:spcBef>
                <a:spcAft>
                  <a:spcPct val="35000"/>
                </a:spcAft>
              </a:pPr>
              <a:r>
                <a:rPr lang="en-US" sz="4533" b="1" dirty="0">
                  <a:latin typeface="Georgia" panose="02040502050405020303" pitchFamily="18" charset="0"/>
                </a:rPr>
                <a:t> </a:t>
              </a:r>
              <a:endParaRPr lang="en-US" sz="4533" dirty="0">
                <a:latin typeface="Georgia" panose="02040502050405020303" pitchFamily="18" charset="0"/>
              </a:endParaRPr>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2753" y="937074"/>
            <a:ext cx="6200644" cy="3337600"/>
          </a:xfrm>
        </p:spPr>
        <p:txBody>
          <a:bodyPr/>
          <a:lstStyle/>
          <a:p>
            <a:pPr>
              <a:buFont typeface="Wingdings" pitchFamily="2" charset="2"/>
              <a:buChar char="q"/>
            </a:pPr>
            <a:r>
              <a:rPr lang="en-US" sz="3733" dirty="0"/>
              <a:t>Preparation of Panel of Examiners and schedules of duties including appointment of external examiners every three years</a:t>
            </a:r>
          </a:p>
          <a:p>
            <a:pPr>
              <a:buFont typeface="Wingdings" pitchFamily="2" charset="2"/>
              <a:buChar char="q"/>
            </a:pPr>
            <a:r>
              <a:rPr lang="en-US" sz="3733" dirty="0"/>
              <a:t>Ensure conduct of seminars and Viva for final year students</a:t>
            </a:r>
          </a:p>
          <a:p>
            <a:endParaRPr lang="en-US" dirty="0"/>
          </a:p>
        </p:txBody>
      </p:sp>
      <p:sp>
        <p:nvSpPr>
          <p:cNvPr id="4" name="Slide Number Placeholder 3"/>
          <p:cNvSpPr>
            <a:spLocks noGrp="1"/>
          </p:cNvSpPr>
          <p:nvPr>
            <p:ph type="sldNum" idx="12"/>
          </p:nvPr>
        </p:nvSpPr>
        <p:spPr/>
        <p:txBody>
          <a:bodyPr/>
          <a:lstStyle/>
          <a:p>
            <a:pPr algn="ctr"/>
            <a:fld id="{00000000-1234-1234-1234-123412341234}" type="slidenum">
              <a:rPr lang="en-GB" smtClean="0"/>
              <a:pPr algn="ctr"/>
              <a:t>24</a:t>
            </a:fld>
            <a:endParaRPr lang="en-GB"/>
          </a:p>
        </p:txBody>
      </p:sp>
      <p:grpSp>
        <p:nvGrpSpPr>
          <p:cNvPr id="5" name="Group 4">
            <a:extLst>
              <a:ext uri="{FF2B5EF4-FFF2-40B4-BE49-F238E27FC236}">
                <a16:creationId xmlns:a16="http://schemas.microsoft.com/office/drawing/2014/main" id="{8D64EC5A-C9FF-B442-B6B0-CFE040CB1269}"/>
              </a:ext>
            </a:extLst>
          </p:cNvPr>
          <p:cNvGrpSpPr/>
          <p:nvPr/>
        </p:nvGrpSpPr>
        <p:grpSpPr>
          <a:xfrm>
            <a:off x="6595906" y="937074"/>
            <a:ext cx="4219172" cy="4120303"/>
            <a:chOff x="3660387" y="2266403"/>
            <a:chExt cx="3164379" cy="3090227"/>
          </a:xfrm>
          <a:scene3d>
            <a:camera prst="orthographicFront"/>
            <a:lightRig rig="flat" dir="t"/>
          </a:scene3d>
        </p:grpSpPr>
        <p:sp>
          <p:nvSpPr>
            <p:cNvPr id="6" name="Oval 5">
              <a:extLst>
                <a:ext uri="{FF2B5EF4-FFF2-40B4-BE49-F238E27FC236}">
                  <a16:creationId xmlns:a16="http://schemas.microsoft.com/office/drawing/2014/main" id="{E1151023-F5C5-A646-8C95-8C9F75E418A4}"/>
                </a:ext>
              </a:extLst>
            </p:cNvPr>
            <p:cNvSpPr/>
            <p:nvPr/>
          </p:nvSpPr>
          <p:spPr>
            <a:xfrm>
              <a:off x="3660387" y="2266403"/>
              <a:ext cx="3164379" cy="3090227"/>
            </a:xfrm>
            <a:prstGeom prst="ellipse">
              <a:avLst/>
            </a:prstGeom>
            <a:blipFill rotWithShape="0">
              <a:blip r:embed="rId2"/>
              <a:stretch>
                <a:fillRect/>
              </a:stretch>
            </a:blipFill>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7" name="Oval 4">
              <a:extLst>
                <a:ext uri="{FF2B5EF4-FFF2-40B4-BE49-F238E27FC236}">
                  <a16:creationId xmlns:a16="http://schemas.microsoft.com/office/drawing/2014/main" id="{2CC57B71-3A5D-F144-8961-DB715EB0A822}"/>
                </a:ext>
              </a:extLst>
            </p:cNvPr>
            <p:cNvSpPr/>
            <p:nvPr/>
          </p:nvSpPr>
          <p:spPr>
            <a:xfrm>
              <a:off x="4123800" y="2718956"/>
              <a:ext cx="2237553" cy="218512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7573" tIns="57573" rIns="57573" bIns="57573" numCol="1" spcCol="1270" anchor="ctr" anchorCtr="0">
              <a:noAutofit/>
            </a:bodyPr>
            <a:lstStyle/>
            <a:p>
              <a:pPr algn="ctr" defTabSz="2015016">
                <a:lnSpc>
                  <a:spcPct val="90000"/>
                </a:lnSpc>
                <a:spcBef>
                  <a:spcPct val="0"/>
                </a:spcBef>
                <a:spcAft>
                  <a:spcPct val="35000"/>
                </a:spcAft>
              </a:pPr>
              <a:r>
                <a:rPr lang="en-US" sz="4533" b="1" dirty="0">
                  <a:latin typeface="Georgia" panose="02040502050405020303" pitchFamily="18" charset="0"/>
                </a:rPr>
                <a:t> </a:t>
              </a:r>
              <a:endParaRPr lang="en-US" sz="4533" dirty="0">
                <a:latin typeface="Georgia" panose="02040502050405020303" pitchFamily="18" charset="0"/>
              </a:endParaRPr>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751848"/>
            <a:ext cx="6170341" cy="3337600"/>
          </a:xfrm>
        </p:spPr>
        <p:txBody>
          <a:bodyPr/>
          <a:lstStyle/>
          <a:p>
            <a:pPr>
              <a:buFont typeface="Wingdings" pitchFamily="2" charset="2"/>
              <a:buChar char="q"/>
            </a:pPr>
            <a:r>
              <a:rPr lang="en-US" sz="3733" dirty="0"/>
              <a:t>Carry Staff members along with University Policies</a:t>
            </a:r>
          </a:p>
          <a:p>
            <a:pPr>
              <a:buFont typeface="Wingdings" pitchFamily="2" charset="2"/>
              <a:buChar char="q"/>
            </a:pPr>
            <a:endParaRPr lang="en-US" sz="3733" dirty="0"/>
          </a:p>
          <a:p>
            <a:pPr>
              <a:buFont typeface="Wingdings" pitchFamily="2" charset="2"/>
              <a:buChar char="q"/>
            </a:pPr>
            <a:r>
              <a:rPr lang="en-US" sz="3733" dirty="0"/>
              <a:t>Any other duties assigned by the Dean of the Faculty</a:t>
            </a:r>
          </a:p>
          <a:p>
            <a:endParaRPr lang="en-US" sz="3733" dirty="0"/>
          </a:p>
          <a:p>
            <a:endParaRPr lang="en-US" dirty="0"/>
          </a:p>
        </p:txBody>
      </p:sp>
      <p:sp>
        <p:nvSpPr>
          <p:cNvPr id="4" name="Slide Number Placeholder 3"/>
          <p:cNvSpPr>
            <a:spLocks noGrp="1"/>
          </p:cNvSpPr>
          <p:nvPr>
            <p:ph type="sldNum" idx="12"/>
          </p:nvPr>
        </p:nvSpPr>
        <p:spPr/>
        <p:txBody>
          <a:bodyPr/>
          <a:lstStyle/>
          <a:p>
            <a:pPr algn="ctr"/>
            <a:fld id="{00000000-1234-1234-1234-123412341234}" type="slidenum">
              <a:rPr lang="en-GB" smtClean="0"/>
              <a:pPr algn="ctr"/>
              <a:t>25</a:t>
            </a:fld>
            <a:endParaRPr lang="en-GB"/>
          </a:p>
        </p:txBody>
      </p:sp>
      <p:grpSp>
        <p:nvGrpSpPr>
          <p:cNvPr id="5" name="Group 4">
            <a:extLst>
              <a:ext uri="{FF2B5EF4-FFF2-40B4-BE49-F238E27FC236}">
                <a16:creationId xmlns:a16="http://schemas.microsoft.com/office/drawing/2014/main" id="{500E6256-01C1-5B4F-94C8-BE9781DAD62C}"/>
              </a:ext>
            </a:extLst>
          </p:cNvPr>
          <p:cNvGrpSpPr/>
          <p:nvPr/>
        </p:nvGrpSpPr>
        <p:grpSpPr>
          <a:xfrm>
            <a:off x="6963896" y="751848"/>
            <a:ext cx="4219172" cy="4120303"/>
            <a:chOff x="3660387" y="2266403"/>
            <a:chExt cx="3164379" cy="3090227"/>
          </a:xfrm>
          <a:scene3d>
            <a:camera prst="orthographicFront"/>
            <a:lightRig rig="flat" dir="t"/>
          </a:scene3d>
        </p:grpSpPr>
        <p:sp>
          <p:nvSpPr>
            <p:cNvPr id="6" name="Oval 5">
              <a:extLst>
                <a:ext uri="{FF2B5EF4-FFF2-40B4-BE49-F238E27FC236}">
                  <a16:creationId xmlns:a16="http://schemas.microsoft.com/office/drawing/2014/main" id="{70F3D2A2-8373-8F4F-B71D-36366BA32219}"/>
                </a:ext>
              </a:extLst>
            </p:cNvPr>
            <p:cNvSpPr/>
            <p:nvPr/>
          </p:nvSpPr>
          <p:spPr>
            <a:xfrm>
              <a:off x="3660387" y="2266403"/>
              <a:ext cx="3164379" cy="3090227"/>
            </a:xfrm>
            <a:prstGeom prst="ellipse">
              <a:avLst/>
            </a:prstGeom>
            <a:blipFill rotWithShape="0">
              <a:blip r:embed="rId2"/>
              <a:stretch>
                <a:fillRect/>
              </a:stretch>
            </a:blipFill>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7" name="Oval 4">
              <a:extLst>
                <a:ext uri="{FF2B5EF4-FFF2-40B4-BE49-F238E27FC236}">
                  <a16:creationId xmlns:a16="http://schemas.microsoft.com/office/drawing/2014/main" id="{475D4190-8242-B24A-99C5-216C1F05644A}"/>
                </a:ext>
              </a:extLst>
            </p:cNvPr>
            <p:cNvSpPr/>
            <p:nvPr/>
          </p:nvSpPr>
          <p:spPr>
            <a:xfrm>
              <a:off x="4123800" y="2718956"/>
              <a:ext cx="2237553" cy="218512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7573" tIns="57573" rIns="57573" bIns="57573" numCol="1" spcCol="1270" anchor="ctr" anchorCtr="0">
              <a:noAutofit/>
            </a:bodyPr>
            <a:lstStyle/>
            <a:p>
              <a:pPr algn="ctr" defTabSz="2015016">
                <a:lnSpc>
                  <a:spcPct val="90000"/>
                </a:lnSpc>
                <a:spcBef>
                  <a:spcPct val="0"/>
                </a:spcBef>
                <a:spcAft>
                  <a:spcPct val="35000"/>
                </a:spcAft>
              </a:pPr>
              <a:r>
                <a:rPr lang="en-US" sz="4533" b="1" dirty="0">
                  <a:latin typeface="Georgia" panose="02040502050405020303" pitchFamily="18" charset="0"/>
                </a:rPr>
                <a:t> </a:t>
              </a:r>
              <a:endParaRPr lang="en-US" sz="4533" dirty="0">
                <a:latin typeface="Georgia" panose="02040502050405020303" pitchFamily="18" charset="0"/>
              </a:endParaRPr>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C901D-F6BC-AE4D-AE86-5D45B1ADAF8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6679D08-2A64-0F4C-BB6D-E1A3A216F9E3}"/>
              </a:ext>
            </a:extLst>
          </p:cNvPr>
          <p:cNvSpPr>
            <a:spLocks noGrp="1"/>
          </p:cNvSpPr>
          <p:nvPr>
            <p:ph idx="1"/>
          </p:nvPr>
        </p:nvSpPr>
        <p:spPr>
          <a:xfrm>
            <a:off x="581192" y="2180496"/>
            <a:ext cx="11222881" cy="3678303"/>
          </a:xfrm>
        </p:spPr>
        <p:txBody>
          <a:bodyPr>
            <a:normAutofit/>
          </a:bodyPr>
          <a:lstStyle/>
          <a:p>
            <a:pPr marL="0" indent="0" algn="ctr">
              <a:buNone/>
            </a:pPr>
            <a:r>
              <a:rPr lang="en-GB" sz="8800" b="1" dirty="0">
                <a:solidFill>
                  <a:schemeClr val="tx1"/>
                </a:solidFill>
              </a:rPr>
              <a:t>DTLC</a:t>
            </a:r>
          </a:p>
          <a:p>
            <a:pPr marL="0" indent="0" algn="ctr">
              <a:buNone/>
            </a:pPr>
            <a:r>
              <a:rPr lang="en-US" sz="3600" b="1" dirty="0">
                <a:solidFill>
                  <a:schemeClr val="tx1"/>
                </a:solidFill>
                <a:ea typeface="Calibri" panose="020F0502020204030204" pitchFamily="34" charset="0"/>
                <a:cs typeface="Times New Roman" panose="02020603050405020304" pitchFamily="18" charset="0"/>
              </a:rPr>
              <a:t>(DIRECT TEACHING AND LABORATORY COST)</a:t>
            </a:r>
            <a:endParaRPr lang="en-GB" sz="3600" dirty="0">
              <a:solidFill>
                <a:schemeClr val="tx1"/>
              </a:solidFill>
            </a:endParaRPr>
          </a:p>
        </p:txBody>
      </p:sp>
      <p:sp>
        <p:nvSpPr>
          <p:cNvPr id="4" name="Slide Number Placeholder 3">
            <a:extLst>
              <a:ext uri="{FF2B5EF4-FFF2-40B4-BE49-F238E27FC236}">
                <a16:creationId xmlns:a16="http://schemas.microsoft.com/office/drawing/2014/main" id="{CA0C1BFF-AC92-8940-8AD2-4B0D7A6D4EB7}"/>
              </a:ext>
            </a:extLst>
          </p:cNvPr>
          <p:cNvSpPr>
            <a:spLocks noGrp="1"/>
          </p:cNvSpPr>
          <p:nvPr>
            <p:ph type="sldNum" sz="quarter" idx="12"/>
          </p:nvPr>
        </p:nvSpPr>
        <p:spPr/>
        <p:txBody>
          <a:bodyPr/>
          <a:lstStyle/>
          <a:p>
            <a:fld id="{8B8E0D01-F01F-F544-90C3-2CD50D20B481}" type="slidenum">
              <a:rPr lang="en-GB" smtClean="0"/>
              <a:t>26</a:t>
            </a:fld>
            <a:endParaRPr lang="en-GB"/>
          </a:p>
        </p:txBody>
      </p:sp>
    </p:spTree>
    <p:extLst>
      <p:ext uri="{BB962C8B-B14F-4D97-AF65-F5344CB8AC3E}">
        <p14:creationId xmlns:p14="http://schemas.microsoft.com/office/powerpoint/2010/main" val="80289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C968-D95D-924B-8669-8F95480392C1}"/>
              </a:ext>
            </a:extLst>
          </p:cNvPr>
          <p:cNvSpPr>
            <a:spLocks noGrp="1"/>
          </p:cNvSpPr>
          <p:nvPr>
            <p:ph type="title"/>
          </p:nvPr>
        </p:nvSpPr>
        <p:spPr/>
        <p:txBody>
          <a:bodyPr/>
          <a:lstStyle/>
          <a:p>
            <a:r>
              <a:rPr lang="en-GB" sz="4400" b="1" dirty="0"/>
              <a:t>DTLC </a:t>
            </a:r>
            <a:endParaRPr lang="en-GB" dirty="0"/>
          </a:p>
        </p:txBody>
      </p:sp>
      <p:sp>
        <p:nvSpPr>
          <p:cNvPr id="3" name="Content Placeholder 2">
            <a:extLst>
              <a:ext uri="{FF2B5EF4-FFF2-40B4-BE49-F238E27FC236}">
                <a16:creationId xmlns:a16="http://schemas.microsoft.com/office/drawing/2014/main" id="{761286E6-2EC3-804C-9AC0-A2E67FEC5F80}"/>
              </a:ext>
            </a:extLst>
          </p:cNvPr>
          <p:cNvSpPr>
            <a:spLocks noGrp="1"/>
          </p:cNvSpPr>
          <p:nvPr>
            <p:ph idx="1"/>
          </p:nvPr>
        </p:nvSpPr>
        <p:spPr>
          <a:xfrm>
            <a:off x="581192" y="2180496"/>
            <a:ext cx="11029615" cy="4309514"/>
          </a:xfrm>
        </p:spPr>
        <p:txBody>
          <a:bodyPr anchor="t">
            <a:normAutofit lnSpcReduction="10000"/>
          </a:bodyPr>
          <a:lstStyle/>
          <a:p>
            <a:pPr>
              <a:buFont typeface="Wingdings" pitchFamily="2" charset="2"/>
              <a:buChar char="q"/>
            </a:pPr>
            <a:r>
              <a:rPr lang="en-GB" sz="2800" dirty="0"/>
              <a:t> Approved uses – from DVC</a:t>
            </a:r>
          </a:p>
          <a:p>
            <a:pPr>
              <a:buFont typeface="Wingdings" pitchFamily="2" charset="2"/>
              <a:buChar char="q"/>
            </a:pPr>
            <a:r>
              <a:rPr lang="en-GB" sz="2800" dirty="0"/>
              <a:t> However, idea is going forward should not be for stationaries for teaching/lab/field trips/ </a:t>
            </a:r>
          </a:p>
          <a:p>
            <a:pPr>
              <a:buFont typeface="Wingdings" pitchFamily="2" charset="2"/>
              <a:buChar char="q"/>
            </a:pPr>
            <a:r>
              <a:rPr lang="en-GB" sz="2800" dirty="0"/>
              <a:t> Expansion expenses- from centre</a:t>
            </a:r>
          </a:p>
          <a:p>
            <a:pPr>
              <a:buFont typeface="Wingdings" pitchFamily="2" charset="2"/>
              <a:buChar char="q"/>
            </a:pPr>
            <a:r>
              <a:rPr lang="en-GB" sz="2800" dirty="0"/>
              <a:t> Equipment in lab/workshop/staff offices maintenance</a:t>
            </a:r>
          </a:p>
          <a:p>
            <a:pPr>
              <a:buFont typeface="Wingdings" pitchFamily="2" charset="2"/>
              <a:buChar char="q"/>
            </a:pPr>
            <a:r>
              <a:rPr lang="en-GB" sz="2800" dirty="0"/>
              <a:t> Consumables for lab/studies/workshop/classroom/clinics/forms &amp; maintenance of equipment in such places</a:t>
            </a:r>
          </a:p>
          <a:p>
            <a:pPr>
              <a:buFont typeface="Wingdings" pitchFamily="2" charset="2"/>
              <a:buChar char="q"/>
            </a:pPr>
            <a:r>
              <a:rPr lang="en-GB" sz="2800" dirty="0"/>
              <a:t>15% of cost of electricity/water etc in academics units</a:t>
            </a:r>
          </a:p>
        </p:txBody>
      </p:sp>
      <p:sp>
        <p:nvSpPr>
          <p:cNvPr id="4" name="Slide Number Placeholder 3">
            <a:extLst>
              <a:ext uri="{FF2B5EF4-FFF2-40B4-BE49-F238E27FC236}">
                <a16:creationId xmlns:a16="http://schemas.microsoft.com/office/drawing/2014/main" id="{59C2ACF9-8EC2-B14D-8DF8-2ECA63EA170A}"/>
              </a:ext>
            </a:extLst>
          </p:cNvPr>
          <p:cNvSpPr>
            <a:spLocks noGrp="1"/>
          </p:cNvSpPr>
          <p:nvPr>
            <p:ph type="sldNum" sz="quarter" idx="12"/>
          </p:nvPr>
        </p:nvSpPr>
        <p:spPr/>
        <p:txBody>
          <a:bodyPr/>
          <a:lstStyle/>
          <a:p>
            <a:fld id="{8B8E0D01-F01F-F544-90C3-2CD50D20B481}" type="slidenum">
              <a:rPr lang="en-GB" smtClean="0"/>
              <a:t>27</a:t>
            </a:fld>
            <a:endParaRPr lang="en-GB"/>
          </a:p>
        </p:txBody>
      </p:sp>
    </p:spTree>
    <p:extLst>
      <p:ext uri="{BB962C8B-B14F-4D97-AF65-F5344CB8AC3E}">
        <p14:creationId xmlns:p14="http://schemas.microsoft.com/office/powerpoint/2010/main" val="825880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51541" y="1127194"/>
            <a:ext cx="9757318" cy="3337600"/>
          </a:xfrm>
        </p:spPr>
        <p:txBody>
          <a:bodyPr/>
          <a:lstStyle/>
          <a:p>
            <a:pPr marL="457200" indent="-457200">
              <a:lnSpc>
                <a:spcPct val="115000"/>
              </a:lnSpc>
              <a:buFont typeface="Wingdings" pitchFamily="2" charset="2"/>
              <a:buChar char="q"/>
            </a:pPr>
            <a:r>
              <a:rPr lang="en-US" sz="3200" dirty="0">
                <a:ea typeface="Calibri" panose="020F0502020204030204" pitchFamily="34" charset="0"/>
                <a:cs typeface="Times New Roman" panose="02020603050405020304" pitchFamily="18" charset="0"/>
              </a:rPr>
              <a:t>purchase of consumables for laboratories, studios, classrooms and workshops</a:t>
            </a:r>
          </a:p>
          <a:p>
            <a:pPr marL="457200" indent="-457200">
              <a:lnSpc>
                <a:spcPct val="115000"/>
              </a:lnSpc>
              <a:buFont typeface="Wingdings" pitchFamily="2" charset="2"/>
              <a:buChar char="q"/>
            </a:pPr>
            <a:r>
              <a:rPr lang="en-US" sz="3200" dirty="0">
                <a:ea typeface="Calibri" panose="020F0502020204030204" pitchFamily="34" charset="0"/>
                <a:cs typeface="Times New Roman" panose="02020603050405020304" pitchFamily="18" charset="0"/>
              </a:rPr>
              <a:t>stationery for teaching and laboratory work e.g. photocopies/duplication of paper for teaching, learning and research</a:t>
            </a:r>
          </a:p>
          <a:p>
            <a:pPr marL="457200" indent="-457200">
              <a:lnSpc>
                <a:spcPct val="115000"/>
              </a:lnSpc>
              <a:buFont typeface="Wingdings" pitchFamily="2" charset="2"/>
              <a:buChar char="q"/>
            </a:pPr>
            <a:r>
              <a:rPr lang="en-US" sz="3200" dirty="0">
                <a:ea typeface="Calibri" panose="020F0502020204030204" pitchFamily="34" charset="0"/>
                <a:cs typeface="Times New Roman" panose="02020603050405020304" pitchFamily="18" charset="0"/>
              </a:rPr>
              <a:t>printing of students files, registration forms, printing of examination scripts, mark sheets, printing of laboratory manuals, computer/photocopying paper, toners/ink</a:t>
            </a:r>
            <a:r>
              <a:rPr lang="en-US" sz="3733" dirty="0">
                <a:ea typeface="Calibri" panose="020F0502020204030204" pitchFamily="34" charset="0"/>
                <a:cs typeface="Times New Roman" panose="02020603050405020304" pitchFamily="18" charset="0"/>
              </a:rPr>
              <a:t>,</a:t>
            </a:r>
          </a:p>
          <a:p>
            <a:pPr marL="457189" indent="-457189">
              <a:lnSpc>
                <a:spcPct val="115000"/>
              </a:lnSpc>
              <a:buFont typeface="Symbol" panose="05050102010706020507" pitchFamily="18" charset="2"/>
              <a:buChar char=""/>
            </a:pPr>
            <a:endParaRPr lang="en-US" dirty="0"/>
          </a:p>
        </p:txBody>
      </p:sp>
      <p:sp>
        <p:nvSpPr>
          <p:cNvPr id="4" name="Slide Number Placeholder 3"/>
          <p:cNvSpPr>
            <a:spLocks noGrp="1"/>
          </p:cNvSpPr>
          <p:nvPr>
            <p:ph type="sldNum" idx="12"/>
          </p:nvPr>
        </p:nvSpPr>
        <p:spPr/>
        <p:txBody>
          <a:bodyPr/>
          <a:lstStyle/>
          <a:p>
            <a:pPr algn="ctr"/>
            <a:fld id="{00000000-1234-1234-1234-123412341234}" type="slidenum">
              <a:rPr lang="en-GB" smtClean="0"/>
              <a:pPr algn="ctr"/>
              <a:t>28</a:t>
            </a:fld>
            <a:endParaRPr lang="en-GB"/>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5A241-2473-CE48-9BA0-2BB9A728708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0089710-6D3F-5449-B578-76ACD7B1F968}"/>
              </a:ext>
            </a:extLst>
          </p:cNvPr>
          <p:cNvSpPr>
            <a:spLocks noGrp="1"/>
          </p:cNvSpPr>
          <p:nvPr>
            <p:ph idx="1"/>
          </p:nvPr>
        </p:nvSpPr>
        <p:spPr/>
        <p:txBody>
          <a:bodyPr>
            <a:normAutofit/>
          </a:bodyPr>
          <a:lstStyle/>
          <a:p>
            <a:pPr marL="0" indent="0" algn="ctr">
              <a:buNone/>
            </a:pPr>
            <a:r>
              <a:rPr lang="en-GB" sz="6000" b="1" dirty="0"/>
              <a:t>FINANCE</a:t>
            </a:r>
          </a:p>
        </p:txBody>
      </p:sp>
      <p:sp>
        <p:nvSpPr>
          <p:cNvPr id="4" name="Slide Number Placeholder 3">
            <a:extLst>
              <a:ext uri="{FF2B5EF4-FFF2-40B4-BE49-F238E27FC236}">
                <a16:creationId xmlns:a16="http://schemas.microsoft.com/office/drawing/2014/main" id="{E7CFC773-4328-314B-9653-94CD7467CF4A}"/>
              </a:ext>
            </a:extLst>
          </p:cNvPr>
          <p:cNvSpPr>
            <a:spLocks noGrp="1"/>
          </p:cNvSpPr>
          <p:nvPr>
            <p:ph type="sldNum" sz="quarter" idx="12"/>
          </p:nvPr>
        </p:nvSpPr>
        <p:spPr/>
        <p:txBody>
          <a:bodyPr/>
          <a:lstStyle/>
          <a:p>
            <a:fld id="{8B8E0D01-F01F-F544-90C3-2CD50D20B481}" type="slidenum">
              <a:rPr lang="en-GB" smtClean="0"/>
              <a:t>29</a:t>
            </a:fld>
            <a:endParaRPr lang="en-GB"/>
          </a:p>
        </p:txBody>
      </p:sp>
    </p:spTree>
    <p:extLst>
      <p:ext uri="{BB962C8B-B14F-4D97-AF65-F5344CB8AC3E}">
        <p14:creationId xmlns:p14="http://schemas.microsoft.com/office/powerpoint/2010/main" val="170087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96A5B-395A-6A40-A8AC-CCB92740080C}"/>
              </a:ext>
            </a:extLst>
          </p:cNvPr>
          <p:cNvSpPr>
            <a:spLocks noGrp="1"/>
          </p:cNvSpPr>
          <p:nvPr>
            <p:ph type="title"/>
          </p:nvPr>
        </p:nvSpPr>
        <p:spPr/>
        <p:txBody>
          <a:bodyPr/>
          <a:lstStyle/>
          <a:p>
            <a:r>
              <a:rPr lang="en-GB" sz="4400" dirty="0"/>
              <a:t>Introduction Cont’d</a:t>
            </a:r>
            <a:endParaRPr lang="en-GB" dirty="0"/>
          </a:p>
        </p:txBody>
      </p:sp>
      <p:sp>
        <p:nvSpPr>
          <p:cNvPr id="3" name="Content Placeholder 2">
            <a:extLst>
              <a:ext uri="{FF2B5EF4-FFF2-40B4-BE49-F238E27FC236}">
                <a16:creationId xmlns:a16="http://schemas.microsoft.com/office/drawing/2014/main" id="{5F9AD520-D77F-0444-9E8E-683814F0B93E}"/>
              </a:ext>
            </a:extLst>
          </p:cNvPr>
          <p:cNvSpPr>
            <a:spLocks noGrp="1"/>
          </p:cNvSpPr>
          <p:nvPr>
            <p:ph idx="1"/>
          </p:nvPr>
        </p:nvSpPr>
        <p:spPr/>
        <p:txBody>
          <a:bodyPr/>
          <a:lstStyle/>
          <a:p>
            <a:pPr marL="0" lvl="0" indent="0" algn="just" rtl="0">
              <a:spcBef>
                <a:spcPts val="600"/>
              </a:spcBef>
              <a:spcAft>
                <a:spcPts val="0"/>
              </a:spcAft>
              <a:buNone/>
            </a:pPr>
            <a:r>
              <a:rPr lang="en-GB" sz="2800" dirty="0"/>
              <a:t>It therefore behoves the leaders in the University to uphold the Vision/Mission Statements as well as the core values to ensure the progress of the University .</a:t>
            </a:r>
          </a:p>
          <a:p>
            <a:pPr marL="0" lvl="0" indent="0" algn="just" rtl="0">
              <a:spcBef>
                <a:spcPts val="600"/>
              </a:spcBef>
              <a:spcAft>
                <a:spcPts val="0"/>
              </a:spcAft>
              <a:buNone/>
            </a:pPr>
            <a:endParaRPr lang="en-GB" sz="2800" dirty="0"/>
          </a:p>
          <a:p>
            <a:endParaRPr lang="en-GB" dirty="0"/>
          </a:p>
        </p:txBody>
      </p:sp>
      <p:sp>
        <p:nvSpPr>
          <p:cNvPr id="4" name="Slide Number Placeholder 3">
            <a:extLst>
              <a:ext uri="{FF2B5EF4-FFF2-40B4-BE49-F238E27FC236}">
                <a16:creationId xmlns:a16="http://schemas.microsoft.com/office/drawing/2014/main" id="{09A0806E-C4A2-414C-84ED-FE383664FCD0}"/>
              </a:ext>
            </a:extLst>
          </p:cNvPr>
          <p:cNvSpPr>
            <a:spLocks noGrp="1"/>
          </p:cNvSpPr>
          <p:nvPr>
            <p:ph type="sldNum" sz="quarter" idx="12"/>
          </p:nvPr>
        </p:nvSpPr>
        <p:spPr/>
        <p:txBody>
          <a:bodyPr/>
          <a:lstStyle/>
          <a:p>
            <a:fld id="{8B8E0D01-F01F-F544-90C3-2CD50D20B481}" type="slidenum">
              <a:rPr lang="en-GB" smtClean="0"/>
              <a:t>3</a:t>
            </a:fld>
            <a:endParaRPr lang="en-GB"/>
          </a:p>
        </p:txBody>
      </p:sp>
    </p:spTree>
    <p:extLst>
      <p:ext uri="{BB962C8B-B14F-4D97-AF65-F5344CB8AC3E}">
        <p14:creationId xmlns:p14="http://schemas.microsoft.com/office/powerpoint/2010/main" val="865804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D4DD-892A-0245-ADED-F0A728D11CA5}"/>
              </a:ext>
            </a:extLst>
          </p:cNvPr>
          <p:cNvSpPr>
            <a:spLocks noGrp="1"/>
          </p:cNvSpPr>
          <p:nvPr>
            <p:ph type="title"/>
          </p:nvPr>
        </p:nvSpPr>
        <p:spPr/>
        <p:txBody>
          <a:bodyPr/>
          <a:lstStyle/>
          <a:p>
            <a:r>
              <a:rPr lang="en-GB" sz="4400" b="1" dirty="0"/>
              <a:t>Finance </a:t>
            </a:r>
            <a:endParaRPr lang="en-GB" dirty="0"/>
          </a:p>
        </p:txBody>
      </p:sp>
      <p:sp>
        <p:nvSpPr>
          <p:cNvPr id="3" name="Content Placeholder 2">
            <a:extLst>
              <a:ext uri="{FF2B5EF4-FFF2-40B4-BE49-F238E27FC236}">
                <a16:creationId xmlns:a16="http://schemas.microsoft.com/office/drawing/2014/main" id="{FF84A402-000E-FF4B-8184-CE8431556837}"/>
              </a:ext>
            </a:extLst>
          </p:cNvPr>
          <p:cNvSpPr>
            <a:spLocks noGrp="1"/>
          </p:cNvSpPr>
          <p:nvPr>
            <p:ph idx="1"/>
          </p:nvPr>
        </p:nvSpPr>
        <p:spPr>
          <a:xfrm>
            <a:off x="3012157" y="2269705"/>
            <a:ext cx="8440145" cy="3678303"/>
          </a:xfrm>
        </p:spPr>
        <p:txBody>
          <a:bodyPr>
            <a:normAutofit/>
          </a:bodyPr>
          <a:lstStyle/>
          <a:p>
            <a:pPr marL="0" indent="0">
              <a:buNone/>
            </a:pPr>
            <a:r>
              <a:rPr lang="en-GB" sz="3200" dirty="0"/>
              <a:t>Each Faculty/Department must have a financial committee – </a:t>
            </a:r>
          </a:p>
          <a:p>
            <a:pPr marL="0" indent="0">
              <a:buNone/>
            </a:pPr>
            <a:r>
              <a:rPr lang="en-GB" sz="3200" dirty="0"/>
              <a:t>DTLC expenses etc must first be considered </a:t>
            </a:r>
          </a:p>
          <a:p>
            <a:pPr>
              <a:buFont typeface="Wingdings" pitchFamily="2" charset="2"/>
              <a:buChar char="ü"/>
            </a:pPr>
            <a:r>
              <a:rPr lang="en-GB" sz="3200" dirty="0"/>
              <a:t>by committee, then </a:t>
            </a:r>
          </a:p>
          <a:p>
            <a:pPr>
              <a:buFont typeface="Wingdings" pitchFamily="2" charset="2"/>
              <a:buChar char="ü"/>
            </a:pPr>
            <a:r>
              <a:rPr lang="en-GB" sz="3200" dirty="0"/>
              <a:t>HOD reviews</a:t>
            </a:r>
          </a:p>
        </p:txBody>
      </p:sp>
      <p:sp>
        <p:nvSpPr>
          <p:cNvPr id="4" name="Slide Number Placeholder 3">
            <a:extLst>
              <a:ext uri="{FF2B5EF4-FFF2-40B4-BE49-F238E27FC236}">
                <a16:creationId xmlns:a16="http://schemas.microsoft.com/office/drawing/2014/main" id="{7FA19DAD-FE82-3241-B6BF-7A65B3518B58}"/>
              </a:ext>
            </a:extLst>
          </p:cNvPr>
          <p:cNvSpPr>
            <a:spLocks noGrp="1"/>
          </p:cNvSpPr>
          <p:nvPr>
            <p:ph type="sldNum" sz="quarter" idx="12"/>
          </p:nvPr>
        </p:nvSpPr>
        <p:spPr/>
        <p:txBody>
          <a:bodyPr/>
          <a:lstStyle/>
          <a:p>
            <a:fld id="{8B8E0D01-F01F-F544-90C3-2CD50D20B481}" type="slidenum">
              <a:rPr lang="en-GB" smtClean="0"/>
              <a:t>30</a:t>
            </a:fld>
            <a:endParaRPr lang="en-GB"/>
          </a:p>
        </p:txBody>
      </p:sp>
      <p:pic>
        <p:nvPicPr>
          <p:cNvPr id="5" name="Picture 2">
            <a:extLst>
              <a:ext uri="{FF2B5EF4-FFF2-40B4-BE49-F238E27FC236}">
                <a16:creationId xmlns:a16="http://schemas.microsoft.com/office/drawing/2014/main" id="{4DD5AB62-5664-CE4B-A256-5AB1A561594E}"/>
              </a:ext>
            </a:extLst>
          </p:cNvPr>
          <p:cNvPicPr>
            <a:picLocks noChangeAspect="1" noChangeArrowheads="1"/>
          </p:cNvPicPr>
          <p:nvPr/>
        </p:nvPicPr>
        <p:blipFill>
          <a:blip r:embed="rId2" cstate="print"/>
          <a:srcRect/>
          <a:stretch>
            <a:fillRect/>
          </a:stretch>
        </p:blipFill>
        <p:spPr bwMode="auto">
          <a:xfrm>
            <a:off x="143339" y="2214967"/>
            <a:ext cx="2923187" cy="3744416"/>
          </a:xfrm>
          <a:prstGeom prst="rect">
            <a:avLst/>
          </a:prstGeom>
          <a:noFill/>
          <a:ln w="9525">
            <a:noFill/>
            <a:miter lim="800000"/>
            <a:headEnd/>
            <a:tailEnd/>
          </a:ln>
          <a:effectLst/>
        </p:spPr>
      </p:pic>
    </p:spTree>
    <p:extLst>
      <p:ext uri="{BB962C8B-B14F-4D97-AF65-F5344CB8AC3E}">
        <p14:creationId xmlns:p14="http://schemas.microsoft.com/office/powerpoint/2010/main" val="3281294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9E0E3-B4E8-164C-B959-45D3AD285F3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1BF7654-8594-8945-93AC-8271CEA0FE50}"/>
              </a:ext>
            </a:extLst>
          </p:cNvPr>
          <p:cNvSpPr>
            <a:spLocks noGrp="1"/>
          </p:cNvSpPr>
          <p:nvPr>
            <p:ph idx="1"/>
          </p:nvPr>
        </p:nvSpPr>
        <p:spPr>
          <a:xfrm>
            <a:off x="581193" y="2180496"/>
            <a:ext cx="10417008" cy="3678303"/>
          </a:xfrm>
        </p:spPr>
        <p:txBody>
          <a:bodyPr>
            <a:normAutofit/>
          </a:bodyPr>
          <a:lstStyle/>
          <a:p>
            <a:pPr marL="0" indent="0" algn="ctr">
              <a:buNone/>
            </a:pPr>
            <a:r>
              <a:rPr lang="en-GB" sz="9600" b="1" dirty="0"/>
              <a:t>Leaves</a:t>
            </a:r>
            <a:endParaRPr lang="en-GB" sz="9600" dirty="0"/>
          </a:p>
        </p:txBody>
      </p:sp>
      <p:sp>
        <p:nvSpPr>
          <p:cNvPr id="4" name="Slide Number Placeholder 3">
            <a:extLst>
              <a:ext uri="{FF2B5EF4-FFF2-40B4-BE49-F238E27FC236}">
                <a16:creationId xmlns:a16="http://schemas.microsoft.com/office/drawing/2014/main" id="{74C1CF8E-2221-AC4F-A437-A64EF9212141}"/>
              </a:ext>
            </a:extLst>
          </p:cNvPr>
          <p:cNvSpPr>
            <a:spLocks noGrp="1"/>
          </p:cNvSpPr>
          <p:nvPr>
            <p:ph type="sldNum" sz="quarter" idx="12"/>
          </p:nvPr>
        </p:nvSpPr>
        <p:spPr/>
        <p:txBody>
          <a:bodyPr/>
          <a:lstStyle/>
          <a:p>
            <a:fld id="{8B8E0D01-F01F-F544-90C3-2CD50D20B481}" type="slidenum">
              <a:rPr lang="en-GB" smtClean="0"/>
              <a:t>31</a:t>
            </a:fld>
            <a:endParaRPr lang="en-GB"/>
          </a:p>
        </p:txBody>
      </p:sp>
    </p:spTree>
    <p:extLst>
      <p:ext uri="{BB962C8B-B14F-4D97-AF65-F5344CB8AC3E}">
        <p14:creationId xmlns:p14="http://schemas.microsoft.com/office/powerpoint/2010/main" val="3956640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659932-DECD-DC4C-B963-1D597F6225CD}"/>
              </a:ext>
            </a:extLst>
          </p:cNvPr>
          <p:cNvSpPr>
            <a:spLocks noGrp="1"/>
          </p:cNvSpPr>
          <p:nvPr>
            <p:ph type="title"/>
          </p:nvPr>
        </p:nvSpPr>
        <p:spPr>
          <a:xfrm>
            <a:off x="664334" y="631132"/>
            <a:ext cx="10515600" cy="858739"/>
          </a:xfrm>
        </p:spPr>
        <p:txBody>
          <a:bodyPr>
            <a:normAutofit/>
          </a:bodyPr>
          <a:lstStyle/>
          <a:p>
            <a:r>
              <a:rPr lang="en-GB" sz="4400" b="1" dirty="0"/>
              <a:t>TYPES OF Leaves </a:t>
            </a:r>
            <a:endParaRPr lang="en-GB" dirty="0"/>
          </a:p>
        </p:txBody>
      </p:sp>
      <p:graphicFrame>
        <p:nvGraphicFramePr>
          <p:cNvPr id="4" name="Content Placeholder 3">
            <a:extLst>
              <a:ext uri="{FF2B5EF4-FFF2-40B4-BE49-F238E27FC236}">
                <a16:creationId xmlns:a16="http://schemas.microsoft.com/office/drawing/2014/main" id="{F3E706F3-1045-3E42-9D37-6B5E8FD571F3}"/>
              </a:ext>
            </a:extLst>
          </p:cNvPr>
          <p:cNvGraphicFramePr>
            <a:graphicFrameLocks noGrp="1"/>
          </p:cNvGraphicFramePr>
          <p:nvPr>
            <p:ph idx="1"/>
            <p:extLst>
              <p:ext uri="{D42A27DB-BD31-4B8C-83A1-F6EECF244321}">
                <p14:modId xmlns:p14="http://schemas.microsoft.com/office/powerpoint/2010/main" val="1503537396"/>
              </p:ext>
            </p:extLst>
          </p:nvPr>
        </p:nvGraphicFramePr>
        <p:xfrm>
          <a:off x="664334" y="1849400"/>
          <a:ext cx="10689466" cy="4197399"/>
        </p:xfrm>
        <a:graphic>
          <a:graphicData uri="http://schemas.openxmlformats.org/drawingml/2006/table">
            <a:tbl>
              <a:tblPr>
                <a:tableStyleId>{2D5ABB26-0587-4C30-8999-92F81FD0307C}</a:tableStyleId>
              </a:tblPr>
              <a:tblGrid>
                <a:gridCol w="2515170">
                  <a:extLst>
                    <a:ext uri="{9D8B030D-6E8A-4147-A177-3AD203B41FA5}">
                      <a16:colId xmlns:a16="http://schemas.microsoft.com/office/drawing/2014/main" val="4251078180"/>
                    </a:ext>
                  </a:extLst>
                </a:gridCol>
                <a:gridCol w="4817340">
                  <a:extLst>
                    <a:ext uri="{9D8B030D-6E8A-4147-A177-3AD203B41FA5}">
                      <a16:colId xmlns:a16="http://schemas.microsoft.com/office/drawing/2014/main" val="177050834"/>
                    </a:ext>
                  </a:extLst>
                </a:gridCol>
                <a:gridCol w="3356956">
                  <a:extLst>
                    <a:ext uri="{9D8B030D-6E8A-4147-A177-3AD203B41FA5}">
                      <a16:colId xmlns:a16="http://schemas.microsoft.com/office/drawing/2014/main" val="1661443113"/>
                    </a:ext>
                  </a:extLst>
                </a:gridCol>
              </a:tblGrid>
              <a:tr h="399018">
                <a:tc>
                  <a:txBody>
                    <a:bodyPr/>
                    <a:lstStyle/>
                    <a:p>
                      <a:pPr algn="l" fontAlgn="b">
                        <a:lnSpc>
                          <a:spcPct val="150000"/>
                        </a:lnSpc>
                      </a:pPr>
                      <a:r>
                        <a:rPr lang="en-GB" sz="1700" b="1" u="none" strike="noStrike" dirty="0">
                          <a:effectLst/>
                          <a:latin typeface="+mn-lt"/>
                        </a:rPr>
                        <a:t>Category</a:t>
                      </a:r>
                      <a:endParaRPr lang="en-GB" sz="1700" b="1"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1700" b="1" u="none" strike="noStrike" dirty="0">
                          <a:effectLst/>
                          <a:latin typeface="+mn-lt"/>
                        </a:rPr>
                        <a:t>Duration</a:t>
                      </a:r>
                      <a:endParaRPr lang="en-GB" sz="1700" b="1"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1700" b="1" u="none" strike="noStrike" dirty="0">
                          <a:effectLst/>
                          <a:latin typeface="+mn-lt"/>
                        </a:rPr>
                        <a:t>Eligible Staff</a:t>
                      </a:r>
                      <a:endParaRPr lang="en-GB" sz="1700" b="1"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206674"/>
                  </a:ext>
                </a:extLst>
              </a:tr>
              <a:tr h="399018">
                <a:tc>
                  <a:txBody>
                    <a:bodyPr/>
                    <a:lstStyle/>
                    <a:p>
                      <a:pPr algn="l" fontAlgn="b">
                        <a:lnSpc>
                          <a:spcPct val="150000"/>
                        </a:lnSpc>
                      </a:pPr>
                      <a:r>
                        <a:rPr lang="en-GB" sz="1700" b="0" u="none" strike="noStrike" dirty="0">
                          <a:effectLst/>
                          <a:latin typeface="+mn-lt"/>
                        </a:rPr>
                        <a:t>Vacation/Annual leave</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1700" b="0" u="none" strike="noStrike">
                          <a:effectLst/>
                          <a:latin typeface="+mn-lt"/>
                        </a:rPr>
                        <a:t>30 working days</a:t>
                      </a:r>
                      <a:endParaRPr lang="en-GB" sz="1700" b="0" i="0" u="none" strike="noStrike">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1700" b="0" u="none" strike="noStrike" dirty="0">
                          <a:effectLst/>
                          <a:latin typeface="+mn-lt"/>
                        </a:rPr>
                        <a:t>All staff</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778596"/>
                  </a:ext>
                </a:extLst>
              </a:tr>
              <a:tr h="705725">
                <a:tc>
                  <a:txBody>
                    <a:bodyPr/>
                    <a:lstStyle/>
                    <a:p>
                      <a:pPr algn="l" fontAlgn="b">
                        <a:lnSpc>
                          <a:spcPct val="150000"/>
                        </a:lnSpc>
                      </a:pPr>
                      <a:r>
                        <a:rPr lang="en-GB" sz="1700" b="0" u="none" strike="noStrike" dirty="0">
                          <a:effectLst/>
                          <a:latin typeface="+mn-lt"/>
                        </a:rPr>
                        <a:t>Maternity Leave</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lnSpc>
                          <a:spcPct val="100000"/>
                        </a:lnSpc>
                      </a:pPr>
                      <a:r>
                        <a:rPr lang="en-GB" sz="1700" b="0" u="none" strike="noStrike" dirty="0">
                          <a:effectLst/>
                          <a:latin typeface="+mn-lt"/>
                        </a:rPr>
                        <a:t>4 months (to commence 4 weeks before her expected delivery data)</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1700" b="0" u="none" strike="noStrike" dirty="0">
                          <a:effectLst/>
                          <a:latin typeface="+mn-lt"/>
                        </a:rPr>
                        <a:t>     Female employee</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316212796"/>
                  </a:ext>
                </a:extLst>
              </a:tr>
              <a:tr h="645583">
                <a:tc>
                  <a:txBody>
                    <a:bodyPr/>
                    <a:lstStyle/>
                    <a:p>
                      <a:pPr algn="l" fontAlgn="b">
                        <a:lnSpc>
                          <a:spcPct val="150000"/>
                        </a:lnSpc>
                      </a:pPr>
                      <a:endParaRPr lang="en-GB" sz="1700" b="0" i="0" u="none" strike="noStrike" dirty="0">
                        <a:solidFill>
                          <a:srgbClr val="000000"/>
                        </a:solidFill>
                        <a:effectLst/>
                        <a:latin typeface="+mn-lt"/>
                      </a:endParaRPr>
                    </a:p>
                  </a:txBody>
                  <a:tcPr marL="7117" marR="7117" marT="7117"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00000"/>
                        </a:lnSpc>
                      </a:pPr>
                      <a:r>
                        <a:rPr lang="en-GB" sz="1700" b="0" u="none" strike="noStrike" dirty="0">
                          <a:effectLst/>
                          <a:latin typeface="+mn-lt"/>
                        </a:rPr>
                        <a:t>2 hours off duty for 6 weeks for nursing mothers on resumption</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endParaRPr lang="en-GB" sz="1700" b="0" i="0" u="none" strike="noStrike" dirty="0">
                        <a:solidFill>
                          <a:srgbClr val="000000"/>
                        </a:solidFill>
                        <a:effectLst/>
                        <a:latin typeface="+mn-lt"/>
                      </a:endParaRPr>
                    </a:p>
                  </a:txBody>
                  <a:tcPr marL="7117" marR="7117" marT="7117"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872016"/>
                  </a:ext>
                </a:extLst>
              </a:tr>
              <a:tr h="662583">
                <a:tc>
                  <a:txBody>
                    <a:bodyPr/>
                    <a:lstStyle/>
                    <a:p>
                      <a:pPr algn="l" fontAlgn="b">
                        <a:lnSpc>
                          <a:spcPct val="150000"/>
                        </a:lnSpc>
                      </a:pPr>
                      <a:r>
                        <a:rPr lang="en-GB" sz="1700" b="0" u="none" strike="noStrike" dirty="0">
                          <a:effectLst/>
                          <a:latin typeface="+mn-lt"/>
                        </a:rPr>
                        <a:t>Sick Leave</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00000"/>
                        </a:lnSpc>
                      </a:pPr>
                      <a:r>
                        <a:rPr lang="en-GB" sz="1700" b="0" u="none" strike="noStrike" dirty="0">
                          <a:effectLst/>
                          <a:latin typeface="+mn-lt"/>
                        </a:rPr>
                        <a:t>2 days (provided its emergency &amp; certificate issued by the Director, Medical Centre</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1700" b="0" u="none" strike="noStrike" dirty="0">
                          <a:effectLst/>
                          <a:latin typeface="+mn-lt"/>
                        </a:rPr>
                        <a:t>    All staff</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3905879"/>
                  </a:ext>
                </a:extLst>
              </a:tr>
              <a:tr h="420960">
                <a:tc>
                  <a:txBody>
                    <a:bodyPr/>
                    <a:lstStyle/>
                    <a:p>
                      <a:pPr algn="l" fontAlgn="b">
                        <a:lnSpc>
                          <a:spcPct val="150000"/>
                        </a:lnSpc>
                      </a:pPr>
                      <a:r>
                        <a:rPr lang="en-GB" sz="1700" b="0" u="none" strike="noStrike" dirty="0">
                          <a:effectLst/>
                          <a:latin typeface="+mn-lt"/>
                        </a:rPr>
                        <a:t>Causal Leave</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1700" b="0" u="none" strike="noStrike">
                          <a:effectLst/>
                          <a:latin typeface="+mn-lt"/>
                        </a:rPr>
                        <a:t>Not more than 5 days in year granted by HOD</a:t>
                      </a:r>
                      <a:endParaRPr lang="en-GB" sz="1700" b="0" i="0" u="none" strike="noStrike">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1700" b="0" u="none" strike="noStrike" dirty="0">
                          <a:effectLst/>
                          <a:latin typeface="+mn-lt"/>
                        </a:rPr>
                        <a:t>    All staff</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1826199"/>
                  </a:ext>
                </a:extLst>
              </a:tr>
              <a:tr h="419353">
                <a:tc>
                  <a:txBody>
                    <a:bodyPr/>
                    <a:lstStyle/>
                    <a:p>
                      <a:pPr algn="l" fontAlgn="b">
                        <a:lnSpc>
                          <a:spcPct val="150000"/>
                        </a:lnSpc>
                      </a:pPr>
                      <a:r>
                        <a:rPr lang="en-GB" sz="1700" b="0" u="none" strike="noStrike" dirty="0">
                          <a:effectLst/>
                          <a:latin typeface="+mn-lt"/>
                        </a:rPr>
                        <a:t>Short term study Leave</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1700" b="0" u="none" strike="noStrike" dirty="0">
                          <a:effectLst/>
                          <a:latin typeface="+mn-lt"/>
                        </a:rPr>
                        <a:t>Not exceeding 1 semester / 6 months</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1700" b="0" u="none" strike="noStrike" dirty="0">
                          <a:effectLst/>
                          <a:latin typeface="+mn-lt"/>
                        </a:rPr>
                        <a:t>    All staff</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313368"/>
                  </a:ext>
                </a:extLst>
              </a:tr>
              <a:tr h="545159">
                <a:tc>
                  <a:txBody>
                    <a:bodyPr/>
                    <a:lstStyle/>
                    <a:p>
                      <a:pPr algn="l" fontAlgn="b">
                        <a:lnSpc>
                          <a:spcPct val="150000"/>
                        </a:lnSpc>
                      </a:pPr>
                      <a:r>
                        <a:rPr lang="en-GB" sz="1700" b="0" u="none" strike="noStrike" dirty="0">
                          <a:effectLst/>
                          <a:latin typeface="+mn-lt"/>
                        </a:rPr>
                        <a:t>Long term Study Leave</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00000"/>
                        </a:lnSpc>
                      </a:pPr>
                      <a:r>
                        <a:rPr lang="en-GB" sz="1700" b="0" u="none" strike="noStrike" dirty="0">
                          <a:effectLst/>
                          <a:latin typeface="+mn-lt"/>
                        </a:rPr>
                        <a:t>Not exceeding 8 semesters / 4 years</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1700" b="0" u="none" strike="noStrike" dirty="0">
                          <a:effectLst/>
                          <a:latin typeface="+mn-lt"/>
                        </a:rPr>
                        <a:t>   Assistant Lecturer &amp; Lecturer II</a:t>
                      </a:r>
                      <a:endParaRPr lang="en-GB" sz="17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4478913"/>
                  </a:ext>
                </a:extLst>
              </a:tr>
            </a:tbl>
          </a:graphicData>
        </a:graphic>
      </p:graphicFrame>
      <p:sp>
        <p:nvSpPr>
          <p:cNvPr id="2" name="Slide Number Placeholder 1">
            <a:extLst>
              <a:ext uri="{FF2B5EF4-FFF2-40B4-BE49-F238E27FC236}">
                <a16:creationId xmlns:a16="http://schemas.microsoft.com/office/drawing/2014/main" id="{0C78CD48-788B-8344-9BFB-66A319C7A4AA}"/>
              </a:ext>
            </a:extLst>
          </p:cNvPr>
          <p:cNvSpPr>
            <a:spLocks noGrp="1"/>
          </p:cNvSpPr>
          <p:nvPr>
            <p:ph type="sldNum" sz="quarter" idx="12"/>
          </p:nvPr>
        </p:nvSpPr>
        <p:spPr/>
        <p:txBody>
          <a:bodyPr/>
          <a:lstStyle/>
          <a:p>
            <a:fld id="{8B8E0D01-F01F-F544-90C3-2CD50D20B481}" type="slidenum">
              <a:rPr lang="en-GB" smtClean="0"/>
              <a:t>32</a:t>
            </a:fld>
            <a:endParaRPr lang="en-GB"/>
          </a:p>
        </p:txBody>
      </p:sp>
    </p:spTree>
    <p:extLst>
      <p:ext uri="{BB962C8B-B14F-4D97-AF65-F5344CB8AC3E}">
        <p14:creationId xmlns:p14="http://schemas.microsoft.com/office/powerpoint/2010/main" val="23114734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659932-DECD-DC4C-B963-1D597F6225CD}"/>
              </a:ext>
            </a:extLst>
          </p:cNvPr>
          <p:cNvSpPr>
            <a:spLocks noGrp="1"/>
          </p:cNvSpPr>
          <p:nvPr>
            <p:ph type="title"/>
          </p:nvPr>
        </p:nvSpPr>
        <p:spPr>
          <a:xfrm>
            <a:off x="838200" y="780761"/>
            <a:ext cx="10515600" cy="858739"/>
          </a:xfrm>
        </p:spPr>
        <p:txBody>
          <a:bodyPr>
            <a:normAutofit/>
          </a:bodyPr>
          <a:lstStyle/>
          <a:p>
            <a:r>
              <a:rPr lang="en-GB" sz="4400" b="1" dirty="0"/>
              <a:t>Leaves </a:t>
            </a:r>
            <a:endParaRPr lang="en-GB" dirty="0"/>
          </a:p>
        </p:txBody>
      </p:sp>
      <p:graphicFrame>
        <p:nvGraphicFramePr>
          <p:cNvPr id="4" name="Content Placeholder 3">
            <a:extLst>
              <a:ext uri="{FF2B5EF4-FFF2-40B4-BE49-F238E27FC236}">
                <a16:creationId xmlns:a16="http://schemas.microsoft.com/office/drawing/2014/main" id="{F3E706F3-1045-3E42-9D37-6B5E8FD571F3}"/>
              </a:ext>
            </a:extLst>
          </p:cNvPr>
          <p:cNvGraphicFramePr>
            <a:graphicFrameLocks noGrp="1"/>
          </p:cNvGraphicFramePr>
          <p:nvPr>
            <p:ph idx="1"/>
            <p:extLst>
              <p:ext uri="{D42A27DB-BD31-4B8C-83A1-F6EECF244321}">
                <p14:modId xmlns:p14="http://schemas.microsoft.com/office/powerpoint/2010/main" val="446601846"/>
              </p:ext>
            </p:extLst>
          </p:nvPr>
        </p:nvGraphicFramePr>
        <p:xfrm>
          <a:off x="697585" y="2151042"/>
          <a:ext cx="10221237" cy="3268857"/>
        </p:xfrm>
        <a:graphic>
          <a:graphicData uri="http://schemas.openxmlformats.org/drawingml/2006/table">
            <a:tbl>
              <a:tblPr>
                <a:tableStyleId>{2D5ABB26-0587-4C30-8999-92F81FD0307C}</a:tableStyleId>
              </a:tblPr>
              <a:tblGrid>
                <a:gridCol w="2404998">
                  <a:extLst>
                    <a:ext uri="{9D8B030D-6E8A-4147-A177-3AD203B41FA5}">
                      <a16:colId xmlns:a16="http://schemas.microsoft.com/office/drawing/2014/main" val="4251078180"/>
                    </a:ext>
                  </a:extLst>
                </a:gridCol>
                <a:gridCol w="4803666">
                  <a:extLst>
                    <a:ext uri="{9D8B030D-6E8A-4147-A177-3AD203B41FA5}">
                      <a16:colId xmlns:a16="http://schemas.microsoft.com/office/drawing/2014/main" val="177050834"/>
                    </a:ext>
                  </a:extLst>
                </a:gridCol>
                <a:gridCol w="3012573">
                  <a:extLst>
                    <a:ext uri="{9D8B030D-6E8A-4147-A177-3AD203B41FA5}">
                      <a16:colId xmlns:a16="http://schemas.microsoft.com/office/drawing/2014/main" val="1661443113"/>
                    </a:ext>
                  </a:extLst>
                </a:gridCol>
              </a:tblGrid>
              <a:tr h="417884">
                <a:tc>
                  <a:txBody>
                    <a:bodyPr/>
                    <a:lstStyle/>
                    <a:p>
                      <a:pPr algn="l" fontAlgn="b">
                        <a:lnSpc>
                          <a:spcPct val="150000"/>
                        </a:lnSpc>
                      </a:pPr>
                      <a:r>
                        <a:rPr lang="en-GB" sz="2000" b="1" u="none" strike="noStrike" dirty="0">
                          <a:effectLst/>
                          <a:latin typeface="+mn-lt"/>
                        </a:rPr>
                        <a:t>Category</a:t>
                      </a:r>
                      <a:endParaRPr lang="en-GB" sz="2000" b="1"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2000" b="1" u="none" strike="noStrike" dirty="0">
                          <a:effectLst/>
                          <a:latin typeface="+mn-lt"/>
                        </a:rPr>
                        <a:t>Duration</a:t>
                      </a:r>
                      <a:endParaRPr lang="en-GB" sz="2000" b="1"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2000" b="1" u="none" strike="noStrike" dirty="0">
                          <a:effectLst/>
                          <a:latin typeface="+mn-lt"/>
                        </a:rPr>
                        <a:t>Eligible Staff</a:t>
                      </a:r>
                      <a:endParaRPr lang="en-GB" sz="2000" b="1"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206674"/>
                  </a:ext>
                </a:extLst>
              </a:tr>
              <a:tr h="920007">
                <a:tc>
                  <a:txBody>
                    <a:bodyPr/>
                    <a:lstStyle/>
                    <a:p>
                      <a:pPr algn="l" fontAlgn="b">
                        <a:lnSpc>
                          <a:spcPct val="100000"/>
                        </a:lnSpc>
                      </a:pPr>
                      <a:r>
                        <a:rPr lang="en-GB" sz="2000" b="0" u="none" strike="noStrike" dirty="0">
                          <a:effectLst/>
                          <a:latin typeface="+mn-lt"/>
                        </a:rPr>
                        <a:t>Post-doctoral Study Leave</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2000" b="0" u="none" strike="noStrike" dirty="0">
                          <a:effectLst/>
                          <a:latin typeface="+mn-lt"/>
                        </a:rPr>
                        <a:t>1 Calendar year</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00000"/>
                        </a:lnSpc>
                      </a:pPr>
                      <a:r>
                        <a:rPr lang="en-GB" sz="2000" b="0" u="none" strike="noStrike" dirty="0">
                          <a:effectLst/>
                          <a:latin typeface="+mn-lt"/>
                        </a:rPr>
                        <a:t>Lecturer I &amp; II </a:t>
                      </a:r>
                    </a:p>
                    <a:p>
                      <a:pPr algn="l" fontAlgn="b">
                        <a:lnSpc>
                          <a:spcPct val="100000"/>
                        </a:lnSpc>
                      </a:pPr>
                      <a:r>
                        <a:rPr lang="en-GB" sz="2000" b="0" u="none" strike="noStrike" dirty="0">
                          <a:effectLst/>
                          <a:latin typeface="+mn-lt"/>
                        </a:rPr>
                        <a:t>(PhD &lt; 5 years)</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8669736"/>
                  </a:ext>
                </a:extLst>
              </a:tr>
              <a:tr h="677314">
                <a:tc>
                  <a:txBody>
                    <a:bodyPr/>
                    <a:lstStyle/>
                    <a:p>
                      <a:pPr algn="l" fontAlgn="b">
                        <a:lnSpc>
                          <a:spcPct val="150000"/>
                        </a:lnSpc>
                      </a:pPr>
                      <a:r>
                        <a:rPr lang="en-GB" sz="2000" b="0" u="none" strike="noStrike" dirty="0">
                          <a:effectLst/>
                          <a:latin typeface="+mn-lt"/>
                        </a:rPr>
                        <a:t>Sabbatical Leave</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2000" b="0" u="none" strike="noStrike" dirty="0">
                          <a:effectLst/>
                          <a:latin typeface="+mn-lt"/>
                        </a:rPr>
                        <a:t>1 Calendar year</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00000"/>
                        </a:lnSpc>
                      </a:pPr>
                      <a:r>
                        <a:rPr lang="en-GB" sz="2000" b="0" u="none" strike="noStrike" dirty="0">
                          <a:effectLst/>
                          <a:latin typeface="+mn-lt"/>
                        </a:rPr>
                        <a:t>Senior Lecturer / 6th year of continuous service</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7679780"/>
                  </a:ext>
                </a:extLst>
              </a:tr>
              <a:tr h="417884">
                <a:tc>
                  <a:txBody>
                    <a:bodyPr/>
                    <a:lstStyle/>
                    <a:p>
                      <a:pPr algn="l" fontAlgn="b">
                        <a:lnSpc>
                          <a:spcPct val="150000"/>
                        </a:lnSpc>
                      </a:pPr>
                      <a:r>
                        <a:rPr lang="en-GB" sz="2000" b="0" u="none" strike="noStrike" dirty="0">
                          <a:effectLst/>
                          <a:latin typeface="+mn-lt"/>
                        </a:rPr>
                        <a:t>Research Leave</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2000" b="0" u="none" strike="noStrike">
                          <a:effectLst/>
                          <a:latin typeface="+mn-lt"/>
                        </a:rPr>
                        <a:t>26 working days</a:t>
                      </a:r>
                      <a:endParaRPr lang="en-GB" sz="2000" b="0" i="0" u="none" strike="noStrike">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2000" b="0" u="none" strike="noStrike" dirty="0">
                          <a:effectLst/>
                          <a:latin typeface="+mn-lt"/>
                        </a:rPr>
                        <a:t>All staff</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4280004"/>
                  </a:ext>
                </a:extLst>
              </a:tr>
              <a:tr h="417884">
                <a:tc>
                  <a:txBody>
                    <a:bodyPr/>
                    <a:lstStyle/>
                    <a:p>
                      <a:pPr algn="l" fontAlgn="b">
                        <a:lnSpc>
                          <a:spcPct val="150000"/>
                        </a:lnSpc>
                      </a:pPr>
                      <a:r>
                        <a:rPr lang="en-GB" sz="2000" b="0" u="none" strike="noStrike" dirty="0">
                          <a:effectLst/>
                          <a:latin typeface="+mn-lt"/>
                        </a:rPr>
                        <a:t>Training Leave</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2000" b="0" u="none" strike="noStrike" dirty="0">
                          <a:effectLst/>
                          <a:latin typeface="+mn-lt"/>
                        </a:rPr>
                        <a:t>Not exceed 9 month</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2000" b="0" u="none" strike="noStrike" dirty="0">
                          <a:effectLst/>
                          <a:latin typeface="+mn-lt"/>
                        </a:rPr>
                        <a:t>All staff</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0659681"/>
                  </a:ext>
                </a:extLst>
              </a:tr>
              <a:tr h="417884">
                <a:tc>
                  <a:txBody>
                    <a:bodyPr/>
                    <a:lstStyle/>
                    <a:p>
                      <a:pPr algn="l" fontAlgn="b">
                        <a:lnSpc>
                          <a:spcPct val="150000"/>
                        </a:lnSpc>
                      </a:pPr>
                      <a:r>
                        <a:rPr lang="en-GB" sz="2000" b="0" u="none" strike="noStrike" dirty="0">
                          <a:effectLst/>
                          <a:latin typeface="+mn-lt"/>
                        </a:rPr>
                        <a:t>Leave of Absence</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2000" b="0" u="none" strike="noStrike" dirty="0">
                          <a:effectLst/>
                          <a:latin typeface="+mn-lt"/>
                        </a:rPr>
                        <a:t>Not exceed 2 years</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lnSpc>
                          <a:spcPct val="150000"/>
                        </a:lnSpc>
                      </a:pPr>
                      <a:r>
                        <a:rPr lang="en-GB" sz="2000" b="0" u="none" strike="noStrike" dirty="0">
                          <a:effectLst/>
                          <a:latin typeface="+mn-lt"/>
                        </a:rPr>
                        <a:t>All staff</a:t>
                      </a:r>
                      <a:endParaRPr lang="en-GB" sz="2000" b="0" i="0" u="none" strike="noStrike" dirty="0">
                        <a:solidFill>
                          <a:srgbClr val="000000"/>
                        </a:solidFill>
                        <a:effectLst/>
                        <a:latin typeface="+mn-lt"/>
                      </a:endParaRPr>
                    </a:p>
                  </a:txBody>
                  <a:tcPr marL="7117" marR="7117" marT="7117"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6959443"/>
                  </a:ext>
                </a:extLst>
              </a:tr>
            </a:tbl>
          </a:graphicData>
        </a:graphic>
      </p:graphicFrame>
      <p:sp>
        <p:nvSpPr>
          <p:cNvPr id="2" name="Slide Number Placeholder 1">
            <a:extLst>
              <a:ext uri="{FF2B5EF4-FFF2-40B4-BE49-F238E27FC236}">
                <a16:creationId xmlns:a16="http://schemas.microsoft.com/office/drawing/2014/main" id="{32D55CEB-01AB-5D43-B011-9DDC2D31E4F8}"/>
              </a:ext>
            </a:extLst>
          </p:cNvPr>
          <p:cNvSpPr>
            <a:spLocks noGrp="1"/>
          </p:cNvSpPr>
          <p:nvPr>
            <p:ph type="sldNum" sz="quarter" idx="12"/>
          </p:nvPr>
        </p:nvSpPr>
        <p:spPr/>
        <p:txBody>
          <a:bodyPr/>
          <a:lstStyle/>
          <a:p>
            <a:fld id="{8B8E0D01-F01F-F544-90C3-2CD50D20B481}" type="slidenum">
              <a:rPr lang="en-GB" smtClean="0"/>
              <a:t>33</a:t>
            </a:fld>
            <a:endParaRPr lang="en-GB"/>
          </a:p>
        </p:txBody>
      </p:sp>
    </p:spTree>
    <p:extLst>
      <p:ext uri="{BB962C8B-B14F-4D97-AF65-F5344CB8AC3E}">
        <p14:creationId xmlns:p14="http://schemas.microsoft.com/office/powerpoint/2010/main" val="1297877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E0D3B-38C7-AB40-9EF0-2EF86033A95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EA98EAE-30B0-D442-A2FA-EF2103E292F7}"/>
              </a:ext>
            </a:extLst>
          </p:cNvPr>
          <p:cNvSpPr>
            <a:spLocks noGrp="1"/>
          </p:cNvSpPr>
          <p:nvPr>
            <p:ph idx="1"/>
          </p:nvPr>
        </p:nvSpPr>
        <p:spPr>
          <a:xfrm>
            <a:off x="581192" y="2180497"/>
            <a:ext cx="11029615" cy="2092246"/>
          </a:xfrm>
        </p:spPr>
        <p:txBody>
          <a:bodyPr>
            <a:normAutofit/>
          </a:bodyPr>
          <a:lstStyle/>
          <a:p>
            <a:pPr marL="0" indent="0" algn="ctr">
              <a:buNone/>
            </a:pPr>
            <a:r>
              <a:rPr lang="en-GB" sz="7200" b="1" dirty="0"/>
              <a:t>Misconduct </a:t>
            </a:r>
            <a:endParaRPr lang="en-GB" sz="7200" dirty="0"/>
          </a:p>
        </p:txBody>
      </p:sp>
      <p:sp>
        <p:nvSpPr>
          <p:cNvPr id="4" name="Slide Number Placeholder 3">
            <a:extLst>
              <a:ext uri="{FF2B5EF4-FFF2-40B4-BE49-F238E27FC236}">
                <a16:creationId xmlns:a16="http://schemas.microsoft.com/office/drawing/2014/main" id="{DD6041DA-1265-254D-ABB5-6CDD73214D60}"/>
              </a:ext>
            </a:extLst>
          </p:cNvPr>
          <p:cNvSpPr>
            <a:spLocks noGrp="1"/>
          </p:cNvSpPr>
          <p:nvPr>
            <p:ph type="sldNum" sz="quarter" idx="12"/>
          </p:nvPr>
        </p:nvSpPr>
        <p:spPr/>
        <p:txBody>
          <a:bodyPr/>
          <a:lstStyle/>
          <a:p>
            <a:fld id="{8B8E0D01-F01F-F544-90C3-2CD50D20B481}" type="slidenum">
              <a:rPr lang="en-GB" smtClean="0"/>
              <a:t>34</a:t>
            </a:fld>
            <a:endParaRPr lang="en-GB"/>
          </a:p>
        </p:txBody>
      </p:sp>
    </p:spTree>
    <p:extLst>
      <p:ext uri="{BB962C8B-B14F-4D97-AF65-F5344CB8AC3E}">
        <p14:creationId xmlns:p14="http://schemas.microsoft.com/office/powerpoint/2010/main" val="33599025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D6B0A-090C-3A4C-B523-EA274A7C7262}"/>
              </a:ext>
            </a:extLst>
          </p:cNvPr>
          <p:cNvSpPr>
            <a:spLocks noGrp="1"/>
          </p:cNvSpPr>
          <p:nvPr>
            <p:ph type="title"/>
          </p:nvPr>
        </p:nvSpPr>
        <p:spPr/>
        <p:txBody>
          <a:bodyPr/>
          <a:lstStyle/>
          <a:p>
            <a:r>
              <a:rPr lang="en-GB" sz="4400" b="1" dirty="0"/>
              <a:t>Misconduct </a:t>
            </a:r>
            <a:endParaRPr lang="en-GB" dirty="0"/>
          </a:p>
        </p:txBody>
      </p:sp>
      <p:sp>
        <p:nvSpPr>
          <p:cNvPr id="3" name="Content Placeholder 2">
            <a:extLst>
              <a:ext uri="{FF2B5EF4-FFF2-40B4-BE49-F238E27FC236}">
                <a16:creationId xmlns:a16="http://schemas.microsoft.com/office/drawing/2014/main" id="{6C5BCCCB-2168-AA4E-9E5A-DEF216A4D600}"/>
              </a:ext>
            </a:extLst>
          </p:cNvPr>
          <p:cNvSpPr>
            <a:spLocks noGrp="1"/>
          </p:cNvSpPr>
          <p:nvPr>
            <p:ph idx="1"/>
          </p:nvPr>
        </p:nvSpPr>
        <p:spPr>
          <a:xfrm>
            <a:off x="581192" y="2180496"/>
            <a:ext cx="4448008" cy="3678303"/>
          </a:xfrm>
        </p:spPr>
        <p:txBody>
          <a:bodyPr anchor="t">
            <a:normAutofit/>
          </a:bodyPr>
          <a:lstStyle/>
          <a:p>
            <a:pPr>
              <a:buFont typeface="Wingdings" pitchFamily="2" charset="2"/>
              <a:buChar char="q"/>
            </a:pPr>
            <a:r>
              <a:rPr lang="en-GB" sz="2800" dirty="0">
                <a:solidFill>
                  <a:schemeClr val="tx1"/>
                </a:solidFill>
              </a:rPr>
              <a:t>  Conflict of interest – Institutional loyalty</a:t>
            </a:r>
          </a:p>
          <a:p>
            <a:pPr>
              <a:buFont typeface="Wingdings" pitchFamily="2" charset="2"/>
              <a:buChar char="q"/>
            </a:pPr>
            <a:r>
              <a:rPr lang="en-GB" sz="2800" dirty="0">
                <a:solidFill>
                  <a:schemeClr val="tx1"/>
                </a:solidFill>
              </a:rPr>
              <a:t>  Abuse of office</a:t>
            </a:r>
          </a:p>
          <a:p>
            <a:pPr>
              <a:buFont typeface="Wingdings" pitchFamily="2" charset="2"/>
              <a:buChar char="q"/>
            </a:pPr>
            <a:r>
              <a:rPr lang="en-GB" sz="2800" dirty="0">
                <a:solidFill>
                  <a:schemeClr val="tx1"/>
                </a:solidFill>
              </a:rPr>
              <a:t>  Disclosure of confidential matters</a:t>
            </a:r>
          </a:p>
          <a:p>
            <a:pPr>
              <a:buFont typeface="Wingdings" pitchFamily="2" charset="2"/>
              <a:buChar char="q"/>
            </a:pPr>
            <a:r>
              <a:rPr lang="en-GB" sz="2800" dirty="0">
                <a:solidFill>
                  <a:schemeClr val="tx1"/>
                </a:solidFill>
              </a:rPr>
              <a:t>  Immoral consideration</a:t>
            </a:r>
          </a:p>
        </p:txBody>
      </p:sp>
      <p:sp>
        <p:nvSpPr>
          <p:cNvPr id="4" name="Slide Number Placeholder 3">
            <a:extLst>
              <a:ext uri="{FF2B5EF4-FFF2-40B4-BE49-F238E27FC236}">
                <a16:creationId xmlns:a16="http://schemas.microsoft.com/office/drawing/2014/main" id="{5039DB2A-F690-384B-A705-7CAA68376C86}"/>
              </a:ext>
            </a:extLst>
          </p:cNvPr>
          <p:cNvSpPr>
            <a:spLocks noGrp="1"/>
          </p:cNvSpPr>
          <p:nvPr>
            <p:ph type="sldNum" sz="quarter" idx="12"/>
          </p:nvPr>
        </p:nvSpPr>
        <p:spPr/>
        <p:txBody>
          <a:bodyPr/>
          <a:lstStyle/>
          <a:p>
            <a:fld id="{8B8E0D01-F01F-F544-90C3-2CD50D20B481}" type="slidenum">
              <a:rPr lang="en-GB" smtClean="0"/>
              <a:t>35</a:t>
            </a:fld>
            <a:endParaRPr lang="en-GB"/>
          </a:p>
        </p:txBody>
      </p:sp>
      <p:sp>
        <p:nvSpPr>
          <p:cNvPr id="5" name="TextBox 4">
            <a:extLst>
              <a:ext uri="{FF2B5EF4-FFF2-40B4-BE49-F238E27FC236}">
                <a16:creationId xmlns:a16="http://schemas.microsoft.com/office/drawing/2014/main" id="{E9B37A8A-C02B-7D47-B54E-30E1B219AB22}"/>
              </a:ext>
            </a:extLst>
          </p:cNvPr>
          <p:cNvSpPr txBox="1"/>
          <p:nvPr/>
        </p:nvSpPr>
        <p:spPr>
          <a:xfrm>
            <a:off x="5798633" y="2180496"/>
            <a:ext cx="5670395" cy="2562240"/>
          </a:xfrm>
          <a:prstGeom prst="rect">
            <a:avLst/>
          </a:prstGeom>
          <a:noFill/>
        </p:spPr>
        <p:txBody>
          <a:bodyPr wrap="square">
            <a:spAutoFit/>
          </a:bodyPr>
          <a:lstStyle/>
          <a:p>
            <a:pPr marL="306000" indent="-306000">
              <a:spcBef>
                <a:spcPts val="672"/>
              </a:spcBef>
              <a:spcAft>
                <a:spcPts val="600"/>
              </a:spcAft>
              <a:buFont typeface="Wingdings" pitchFamily="2" charset="2"/>
              <a:buChar char="q"/>
            </a:pPr>
            <a:r>
              <a:rPr lang="en-GB" sz="3200" dirty="0"/>
              <a:t>  Trust and dishonesty</a:t>
            </a:r>
          </a:p>
          <a:p>
            <a:pPr marL="306000" indent="-306000">
              <a:spcBef>
                <a:spcPts val="672"/>
              </a:spcBef>
              <a:spcAft>
                <a:spcPts val="600"/>
              </a:spcAft>
              <a:buFont typeface="Wingdings" pitchFamily="2" charset="2"/>
              <a:buChar char="q"/>
            </a:pPr>
            <a:r>
              <a:rPr lang="en-GB" sz="3200" dirty="0"/>
              <a:t>  Plagiarism</a:t>
            </a:r>
          </a:p>
          <a:p>
            <a:pPr marL="306000" indent="-306000">
              <a:spcBef>
                <a:spcPts val="672"/>
              </a:spcBef>
              <a:spcAft>
                <a:spcPts val="600"/>
              </a:spcAft>
              <a:buFont typeface="Wingdings" pitchFamily="2" charset="2"/>
              <a:buChar char="q"/>
            </a:pPr>
            <a:r>
              <a:rPr lang="en-GB" sz="3200" dirty="0"/>
              <a:t>  Relation with fellow students</a:t>
            </a:r>
          </a:p>
          <a:p>
            <a:pPr marL="306000" indent="-306000">
              <a:spcBef>
                <a:spcPts val="672"/>
              </a:spcBef>
              <a:spcAft>
                <a:spcPts val="600"/>
              </a:spcAft>
              <a:buFont typeface="Wingdings" pitchFamily="2" charset="2"/>
              <a:buChar char="q"/>
            </a:pPr>
            <a:r>
              <a:rPr lang="en-GB" sz="3200" dirty="0"/>
              <a:t>  Relation with fellow staffs</a:t>
            </a:r>
          </a:p>
        </p:txBody>
      </p:sp>
    </p:spTree>
    <p:extLst>
      <p:ext uri="{BB962C8B-B14F-4D97-AF65-F5344CB8AC3E}">
        <p14:creationId xmlns:p14="http://schemas.microsoft.com/office/powerpoint/2010/main" val="25275491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B2488-E484-0B41-9ACE-149C5538A00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BF770C8-658C-5546-B6C9-B7D2C90530EA}"/>
              </a:ext>
            </a:extLst>
          </p:cNvPr>
          <p:cNvSpPr>
            <a:spLocks noGrp="1"/>
          </p:cNvSpPr>
          <p:nvPr>
            <p:ph idx="1"/>
          </p:nvPr>
        </p:nvSpPr>
        <p:spPr>
          <a:xfrm>
            <a:off x="581192" y="2180497"/>
            <a:ext cx="11029615" cy="2391504"/>
          </a:xfrm>
        </p:spPr>
        <p:txBody>
          <a:bodyPr>
            <a:normAutofit/>
          </a:bodyPr>
          <a:lstStyle/>
          <a:p>
            <a:pPr marL="0" indent="0" algn="ctr">
              <a:buNone/>
            </a:pPr>
            <a:r>
              <a:rPr lang="en-GB" sz="6600" b="1" dirty="0"/>
              <a:t>Ombudsman</a:t>
            </a:r>
            <a:endParaRPr lang="en-GB" sz="6600" dirty="0"/>
          </a:p>
        </p:txBody>
      </p:sp>
      <p:sp>
        <p:nvSpPr>
          <p:cNvPr id="4" name="Slide Number Placeholder 3">
            <a:extLst>
              <a:ext uri="{FF2B5EF4-FFF2-40B4-BE49-F238E27FC236}">
                <a16:creationId xmlns:a16="http://schemas.microsoft.com/office/drawing/2014/main" id="{C8F20945-4B60-AA4B-B1EF-53235CE4A245}"/>
              </a:ext>
            </a:extLst>
          </p:cNvPr>
          <p:cNvSpPr>
            <a:spLocks noGrp="1"/>
          </p:cNvSpPr>
          <p:nvPr>
            <p:ph type="sldNum" sz="quarter" idx="12"/>
          </p:nvPr>
        </p:nvSpPr>
        <p:spPr/>
        <p:txBody>
          <a:bodyPr/>
          <a:lstStyle/>
          <a:p>
            <a:fld id="{8B8E0D01-F01F-F544-90C3-2CD50D20B481}" type="slidenum">
              <a:rPr lang="en-GB" smtClean="0"/>
              <a:t>36</a:t>
            </a:fld>
            <a:endParaRPr lang="en-GB"/>
          </a:p>
        </p:txBody>
      </p:sp>
    </p:spTree>
    <p:extLst>
      <p:ext uri="{BB962C8B-B14F-4D97-AF65-F5344CB8AC3E}">
        <p14:creationId xmlns:p14="http://schemas.microsoft.com/office/powerpoint/2010/main" val="15992760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A7493-8121-F648-8A66-58C1E190F8C4}"/>
              </a:ext>
            </a:extLst>
          </p:cNvPr>
          <p:cNvSpPr>
            <a:spLocks noGrp="1"/>
          </p:cNvSpPr>
          <p:nvPr>
            <p:ph type="title"/>
          </p:nvPr>
        </p:nvSpPr>
        <p:spPr/>
        <p:txBody>
          <a:bodyPr/>
          <a:lstStyle/>
          <a:p>
            <a:r>
              <a:rPr lang="en-GB" sz="4400" b="1" dirty="0"/>
              <a:t>Ombudsman</a:t>
            </a:r>
            <a:endParaRPr lang="en-GB" dirty="0"/>
          </a:p>
        </p:txBody>
      </p:sp>
      <p:sp>
        <p:nvSpPr>
          <p:cNvPr id="3" name="Content Placeholder 2">
            <a:extLst>
              <a:ext uri="{FF2B5EF4-FFF2-40B4-BE49-F238E27FC236}">
                <a16:creationId xmlns:a16="http://schemas.microsoft.com/office/drawing/2014/main" id="{FD97016C-190D-984D-9473-EC4A34652B6F}"/>
              </a:ext>
            </a:extLst>
          </p:cNvPr>
          <p:cNvSpPr>
            <a:spLocks noGrp="1"/>
          </p:cNvSpPr>
          <p:nvPr>
            <p:ph idx="1"/>
          </p:nvPr>
        </p:nvSpPr>
        <p:spPr/>
        <p:txBody>
          <a:bodyPr>
            <a:normAutofit/>
          </a:bodyPr>
          <a:lstStyle/>
          <a:p>
            <a:pPr>
              <a:buFont typeface="Wingdings" pitchFamily="2" charset="2"/>
              <a:buChar char="q"/>
            </a:pPr>
            <a:r>
              <a:rPr lang="en-GB" sz="4800" dirty="0"/>
              <a:t> Appeals when all avenues fail</a:t>
            </a:r>
          </a:p>
          <a:p>
            <a:pPr>
              <a:buFont typeface="Wingdings" pitchFamily="2" charset="2"/>
              <a:buChar char="q"/>
            </a:pPr>
            <a:r>
              <a:rPr lang="en-GB" sz="4800" dirty="0"/>
              <a:t> Seek redress</a:t>
            </a:r>
          </a:p>
          <a:p>
            <a:pPr>
              <a:buFont typeface="Wingdings" pitchFamily="2" charset="2"/>
              <a:buChar char="q"/>
            </a:pPr>
            <a:r>
              <a:rPr lang="en-GB" sz="4800" dirty="0"/>
              <a:t> Management investigates and report back to VC</a:t>
            </a:r>
          </a:p>
        </p:txBody>
      </p:sp>
      <p:sp>
        <p:nvSpPr>
          <p:cNvPr id="4" name="Slide Number Placeholder 3">
            <a:extLst>
              <a:ext uri="{FF2B5EF4-FFF2-40B4-BE49-F238E27FC236}">
                <a16:creationId xmlns:a16="http://schemas.microsoft.com/office/drawing/2014/main" id="{B3A005E2-D29D-814D-8B36-7977F830BE08}"/>
              </a:ext>
            </a:extLst>
          </p:cNvPr>
          <p:cNvSpPr>
            <a:spLocks noGrp="1"/>
          </p:cNvSpPr>
          <p:nvPr>
            <p:ph type="sldNum" sz="quarter" idx="12"/>
          </p:nvPr>
        </p:nvSpPr>
        <p:spPr/>
        <p:txBody>
          <a:bodyPr/>
          <a:lstStyle/>
          <a:p>
            <a:fld id="{8B8E0D01-F01F-F544-90C3-2CD50D20B481}" type="slidenum">
              <a:rPr lang="en-GB" smtClean="0"/>
              <a:t>37</a:t>
            </a:fld>
            <a:endParaRPr lang="en-GB"/>
          </a:p>
        </p:txBody>
      </p:sp>
    </p:spTree>
    <p:extLst>
      <p:ext uri="{BB962C8B-B14F-4D97-AF65-F5344CB8AC3E}">
        <p14:creationId xmlns:p14="http://schemas.microsoft.com/office/powerpoint/2010/main" val="2557840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lgn="ctr"/>
            <a:fld id="{00000000-1234-1234-1234-123412341234}" type="slidenum">
              <a:rPr lang="en-GB" smtClean="0"/>
              <a:pPr algn="ctr"/>
              <a:t>38</a:t>
            </a:fld>
            <a:endParaRPr lang="en-GB"/>
          </a:p>
        </p:txBody>
      </p:sp>
      <p:sp>
        <p:nvSpPr>
          <p:cNvPr id="6" name="Content Placeholder 2">
            <a:extLst>
              <a:ext uri="{FF2B5EF4-FFF2-40B4-BE49-F238E27FC236}">
                <a16:creationId xmlns:a16="http://schemas.microsoft.com/office/drawing/2014/main" id="{EAA918B2-E8E5-244C-86C0-5697651B0FDF}"/>
              </a:ext>
            </a:extLst>
          </p:cNvPr>
          <p:cNvSpPr txBox="1">
            <a:spLocks/>
          </p:cNvSpPr>
          <p:nvPr/>
        </p:nvSpPr>
        <p:spPr>
          <a:xfrm>
            <a:off x="581192" y="798654"/>
            <a:ext cx="11029615" cy="5060146"/>
          </a:xfrm>
          <a:prstGeom prst="rect">
            <a:avLst/>
          </a:prstGeom>
        </p:spPr>
        <p:txBody>
          <a:bodyPr spcFirstLastPara="1" vert="horz" wrap="square" lIns="91425" tIns="91425" rIns="91425" bIns="91425" rtlCol="0" anchor="t" anchorCtr="0">
            <a:normAutofit/>
          </a:bodyPr>
          <a:lstStyle>
            <a:lvl1pPr marL="609585" lvl="0" indent="-474121" algn="l" defTabSz="457200" rtl="0" eaLnBrk="1" latinLnBrk="0" hangingPunct="1">
              <a:spcBef>
                <a:spcPts val="800"/>
              </a:spcBef>
              <a:spcAft>
                <a:spcPts val="0"/>
              </a:spcAft>
              <a:buClr>
                <a:schemeClr val="accent2"/>
              </a:buClr>
              <a:buSzPts val="2000"/>
              <a:buFont typeface="Wingdings 2" panose="05020102010507070707" pitchFamily="18" charset="2"/>
              <a:buChar char="✘"/>
              <a:defRPr sz="1800" kern="1200">
                <a:solidFill>
                  <a:schemeClr val="tx2"/>
                </a:solidFill>
                <a:latin typeface="+mn-lt"/>
                <a:ea typeface="+mn-ea"/>
                <a:cs typeface="+mn-cs"/>
              </a:defRPr>
            </a:lvl1pPr>
            <a:lvl2pPr marL="1219170" lvl="1" indent="-474121" algn="l" defTabSz="457200" rtl="0" eaLnBrk="1" latinLnBrk="0" hangingPunct="1">
              <a:spcBef>
                <a:spcPts val="0"/>
              </a:spcBef>
              <a:spcAft>
                <a:spcPts val="0"/>
              </a:spcAft>
              <a:buClr>
                <a:schemeClr val="accent2"/>
              </a:buClr>
              <a:buSzPts val="2000"/>
              <a:buFont typeface="Wingdings 2" panose="05020102010507070707" pitchFamily="18" charset="2"/>
              <a:buChar char="○"/>
              <a:defRPr sz="1600" kern="1200">
                <a:solidFill>
                  <a:schemeClr val="tx2"/>
                </a:solidFill>
                <a:latin typeface="+mn-lt"/>
                <a:ea typeface="+mn-ea"/>
                <a:cs typeface="+mn-cs"/>
              </a:defRPr>
            </a:lvl2pPr>
            <a:lvl3pPr marL="1828754" lvl="2" indent="-474121" algn="l" defTabSz="457200" rtl="0" eaLnBrk="1" latinLnBrk="0" hangingPunct="1">
              <a:spcBef>
                <a:spcPts val="0"/>
              </a:spcBef>
              <a:spcAft>
                <a:spcPts val="0"/>
              </a:spcAft>
              <a:buClr>
                <a:schemeClr val="accent2"/>
              </a:buClr>
              <a:buSzPts val="2000"/>
              <a:buFont typeface="Wingdings 2" panose="05020102010507070707" pitchFamily="18" charset="2"/>
              <a:buChar char="■"/>
              <a:defRPr sz="1400" kern="1200">
                <a:solidFill>
                  <a:schemeClr val="tx2"/>
                </a:solidFill>
                <a:latin typeface="+mn-lt"/>
                <a:ea typeface="+mn-ea"/>
                <a:cs typeface="+mn-cs"/>
              </a:defRPr>
            </a:lvl3pPr>
            <a:lvl4pPr marL="2438339" lvl="3" indent="-474121" algn="l" defTabSz="457200" rtl="0" eaLnBrk="1" latinLnBrk="0" hangingPunct="1">
              <a:spcBef>
                <a:spcPts val="0"/>
              </a:spcBef>
              <a:spcAft>
                <a:spcPts val="0"/>
              </a:spcAft>
              <a:buClr>
                <a:schemeClr val="accent2"/>
              </a:buClr>
              <a:buSzPts val="2000"/>
              <a:buFont typeface="Wingdings 2" panose="05020102010507070707" pitchFamily="18" charset="2"/>
              <a:buChar char="●"/>
              <a:defRPr sz="1200" kern="1200">
                <a:solidFill>
                  <a:schemeClr val="tx2"/>
                </a:solidFill>
                <a:latin typeface="+mn-lt"/>
                <a:ea typeface="+mn-ea"/>
                <a:cs typeface="+mn-cs"/>
              </a:defRPr>
            </a:lvl4pPr>
            <a:lvl5pPr marL="3047924" lvl="4" indent="-474121" algn="l" defTabSz="457200" rtl="0" eaLnBrk="1" latinLnBrk="0" hangingPunct="1">
              <a:spcBef>
                <a:spcPts val="0"/>
              </a:spcBef>
              <a:spcAft>
                <a:spcPts val="0"/>
              </a:spcAft>
              <a:buClr>
                <a:schemeClr val="accent2"/>
              </a:buClr>
              <a:buSzPts val="2000"/>
              <a:buFont typeface="Wingdings 2" panose="05020102010507070707" pitchFamily="18" charset="2"/>
              <a:buChar char="○"/>
              <a:defRPr sz="1200" kern="1200">
                <a:solidFill>
                  <a:schemeClr val="tx2"/>
                </a:solidFill>
                <a:latin typeface="+mn-lt"/>
                <a:ea typeface="+mn-ea"/>
                <a:cs typeface="+mn-cs"/>
              </a:defRPr>
            </a:lvl5pPr>
            <a:lvl6pPr marL="3657509" lvl="5" indent="-474121" algn="l" defTabSz="457200" rtl="0" eaLnBrk="1" latinLnBrk="0" hangingPunct="1">
              <a:spcBef>
                <a:spcPts val="0"/>
              </a:spcBef>
              <a:spcAft>
                <a:spcPts val="0"/>
              </a:spcAft>
              <a:buClr>
                <a:schemeClr val="accent2"/>
              </a:buClr>
              <a:buSzPts val="2000"/>
              <a:buFont typeface="Wingdings 2" panose="05020102010507070707" pitchFamily="18" charset="2"/>
              <a:buChar char="■"/>
              <a:defRPr sz="1200" kern="1200">
                <a:solidFill>
                  <a:schemeClr val="tx2"/>
                </a:solidFill>
                <a:latin typeface="+mn-lt"/>
                <a:ea typeface="+mn-ea"/>
                <a:cs typeface="+mn-cs"/>
              </a:defRPr>
            </a:lvl6pPr>
            <a:lvl7pPr marL="4267093" lvl="6" indent="-474121" algn="l" defTabSz="457200" rtl="0" eaLnBrk="1" latinLnBrk="0" hangingPunct="1">
              <a:spcBef>
                <a:spcPts val="0"/>
              </a:spcBef>
              <a:spcAft>
                <a:spcPts val="0"/>
              </a:spcAft>
              <a:buClr>
                <a:schemeClr val="accent2"/>
              </a:buClr>
              <a:buSzPts val="2000"/>
              <a:buFont typeface="Wingdings 2" panose="05020102010507070707" pitchFamily="18" charset="2"/>
              <a:buChar char="●"/>
              <a:defRPr sz="1200" kern="1200">
                <a:solidFill>
                  <a:schemeClr val="tx2"/>
                </a:solidFill>
                <a:latin typeface="+mn-lt"/>
                <a:ea typeface="+mn-ea"/>
                <a:cs typeface="+mn-cs"/>
              </a:defRPr>
            </a:lvl7pPr>
            <a:lvl8pPr marL="4876678" lvl="7" indent="-474121" algn="l" defTabSz="457200" rtl="0" eaLnBrk="1" latinLnBrk="0" hangingPunct="1">
              <a:spcBef>
                <a:spcPts val="0"/>
              </a:spcBef>
              <a:spcAft>
                <a:spcPts val="0"/>
              </a:spcAft>
              <a:buClr>
                <a:schemeClr val="accent2"/>
              </a:buClr>
              <a:buSzPts val="2000"/>
              <a:buFont typeface="Wingdings 2" panose="05020102010507070707" pitchFamily="18" charset="2"/>
              <a:buChar char="○"/>
              <a:defRPr sz="1200" kern="1200">
                <a:solidFill>
                  <a:schemeClr val="tx2"/>
                </a:solidFill>
                <a:latin typeface="+mn-lt"/>
                <a:ea typeface="+mn-ea"/>
                <a:cs typeface="+mn-cs"/>
              </a:defRPr>
            </a:lvl8pPr>
            <a:lvl9pPr marL="5486263" lvl="8" indent="-474121" algn="l" defTabSz="457200" rtl="0" eaLnBrk="1" latinLnBrk="0" hangingPunct="1">
              <a:spcBef>
                <a:spcPts val="0"/>
              </a:spcBef>
              <a:spcAft>
                <a:spcPts val="0"/>
              </a:spcAft>
              <a:buClr>
                <a:schemeClr val="accent2"/>
              </a:buClr>
              <a:buSzPts val="2000"/>
              <a:buFont typeface="Wingdings 2" panose="05020102010507070707" pitchFamily="18" charset="2"/>
              <a:buChar char="■"/>
              <a:defRPr sz="1200" kern="1200">
                <a:solidFill>
                  <a:schemeClr val="tx2"/>
                </a:solidFill>
                <a:latin typeface="+mn-lt"/>
                <a:ea typeface="+mn-ea"/>
                <a:cs typeface="+mn-cs"/>
              </a:defRPr>
            </a:lvl9pPr>
          </a:lstStyle>
          <a:p>
            <a:pPr marL="0" indent="0" algn="ctr">
              <a:buFont typeface="Wingdings 2" panose="05020102010507070707" pitchFamily="18" charset="2"/>
              <a:buNone/>
            </a:pPr>
            <a:r>
              <a:rPr lang="en-GB" sz="9600" dirty="0"/>
              <a:t>Thank you </a:t>
            </a:r>
          </a:p>
          <a:p>
            <a:pPr marL="0" indent="0" algn="ctr">
              <a:buFont typeface="Wingdings 2" panose="05020102010507070707" pitchFamily="18" charset="2"/>
              <a:buNone/>
            </a:pPr>
            <a:r>
              <a:rPr lang="en-GB" sz="9600" dirty="0"/>
              <a:t>for </a:t>
            </a:r>
          </a:p>
          <a:p>
            <a:pPr marL="0" indent="0" algn="ctr">
              <a:buFont typeface="Wingdings 2" panose="05020102010507070707" pitchFamily="18" charset="2"/>
              <a:buNone/>
            </a:pPr>
            <a:r>
              <a:rPr lang="en-GB" sz="9600" dirty="0"/>
              <a:t>Listening</a:t>
            </a:r>
          </a:p>
        </p:txBody>
      </p:sp>
    </p:spTree>
    <p:extLst>
      <p:ext uri="{BB962C8B-B14F-4D97-AF65-F5344CB8AC3E}">
        <p14:creationId xmlns:p14="http://schemas.microsoft.com/office/powerpoint/2010/main" val="39391396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lgn="ctr"/>
            <a:fld id="{00000000-1234-1234-1234-123412341234}" type="slidenum">
              <a:rPr lang="en-GB" smtClean="0"/>
              <a:pPr algn="ctr"/>
              <a:t>39</a:t>
            </a:fld>
            <a:endParaRPr lang="en-GB"/>
          </a:p>
        </p:txBody>
      </p:sp>
      <p:pic>
        <p:nvPicPr>
          <p:cNvPr id="5" name="Picture 4">
            <a:extLst>
              <a:ext uri="{FF2B5EF4-FFF2-40B4-BE49-F238E27FC236}">
                <a16:creationId xmlns:a16="http://schemas.microsoft.com/office/drawing/2014/main" id="{71C91A92-334F-EA4E-8DC3-8F3723544F0F}"/>
              </a:ext>
            </a:extLst>
          </p:cNvPr>
          <p:cNvPicPr>
            <a:picLocks noChangeAspect="1"/>
          </p:cNvPicPr>
          <p:nvPr/>
        </p:nvPicPr>
        <p:blipFill>
          <a:blip r:embed="rId2"/>
          <a:stretch>
            <a:fillRect/>
          </a:stretch>
        </p:blipFill>
        <p:spPr>
          <a:xfrm>
            <a:off x="2529841" y="1889760"/>
            <a:ext cx="5516880" cy="4266084"/>
          </a:xfrm>
          <a:prstGeom prst="rect">
            <a:avLst/>
          </a:prstGeom>
        </p:spPr>
      </p:pic>
    </p:spTree>
    <p:extLst>
      <p:ext uri="{BB962C8B-B14F-4D97-AF65-F5344CB8AC3E}">
        <p14:creationId xmlns:p14="http://schemas.microsoft.com/office/powerpoint/2010/main" val="22632155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E0E54-88C4-BD40-8F02-CCF6C64323E7}"/>
              </a:ext>
            </a:extLst>
          </p:cNvPr>
          <p:cNvSpPr>
            <a:spLocks noGrp="1"/>
          </p:cNvSpPr>
          <p:nvPr>
            <p:ph type="title"/>
          </p:nvPr>
        </p:nvSpPr>
        <p:spPr>
          <a:xfrm>
            <a:off x="581192" y="702156"/>
            <a:ext cx="9859173" cy="1013800"/>
          </a:xfrm>
        </p:spPr>
        <p:txBody>
          <a:bodyPr>
            <a:noAutofit/>
          </a:bodyPr>
          <a:lstStyle/>
          <a:p>
            <a:pPr algn="ctr"/>
            <a:r>
              <a:rPr lang="en-GB" sz="3200" dirty="0"/>
              <a:t>The University Of Lagos Vision, Mission And Core Values</a:t>
            </a:r>
            <a:endParaRPr lang="en-GB" sz="2000" dirty="0"/>
          </a:p>
        </p:txBody>
      </p:sp>
      <p:sp>
        <p:nvSpPr>
          <p:cNvPr id="3" name="Content Placeholder 2">
            <a:extLst>
              <a:ext uri="{FF2B5EF4-FFF2-40B4-BE49-F238E27FC236}">
                <a16:creationId xmlns:a16="http://schemas.microsoft.com/office/drawing/2014/main" id="{A7D48E47-4B06-D242-AD9C-3DA1879BC455}"/>
              </a:ext>
            </a:extLst>
          </p:cNvPr>
          <p:cNvSpPr>
            <a:spLocks noGrp="1"/>
          </p:cNvSpPr>
          <p:nvPr>
            <p:ph idx="1"/>
          </p:nvPr>
        </p:nvSpPr>
        <p:spPr/>
        <p:txBody>
          <a:bodyPr>
            <a:normAutofit fontScale="85000" lnSpcReduction="20000"/>
          </a:bodyPr>
          <a:lstStyle/>
          <a:p>
            <a:pPr marL="0" lvl="0" indent="0" algn="ctr" rtl="0">
              <a:spcBef>
                <a:spcPts val="600"/>
              </a:spcBef>
              <a:spcAft>
                <a:spcPts val="0"/>
              </a:spcAft>
              <a:buNone/>
            </a:pPr>
            <a:r>
              <a:rPr lang="en-GB" sz="2800" b="1" dirty="0">
                <a:latin typeface="Sniglet" panose="04070505030100020000"/>
                <a:ea typeface="Sniglet" panose="04070505030100020000"/>
                <a:cs typeface="Sniglet" panose="04070505030100020000"/>
                <a:sym typeface="Sniglet" panose="04070505030100020000"/>
              </a:rPr>
              <a:t> </a:t>
            </a:r>
            <a:r>
              <a:rPr lang="en-GB" sz="2800" b="1" dirty="0">
                <a:solidFill>
                  <a:srgbClr val="FF0000"/>
                </a:solidFill>
                <a:latin typeface="Sniglet" panose="04070505030100020000"/>
                <a:ea typeface="Sniglet" panose="04070505030100020000"/>
                <a:cs typeface="Sniglet" panose="04070505030100020000"/>
                <a:sym typeface="Sniglet" panose="04070505030100020000"/>
              </a:rPr>
              <a:t>VISION </a:t>
            </a:r>
          </a:p>
          <a:p>
            <a:pPr algn="just"/>
            <a:r>
              <a:rPr lang="en-GB" sz="2800" dirty="0">
                <a:latin typeface="Sniglet" panose="04070505030100020000" charset="0"/>
              </a:rPr>
              <a:t>To be a top class institution for the pursuit of excellence in knowledge, character and service to humanity.</a:t>
            </a:r>
          </a:p>
          <a:p>
            <a:pPr algn="just"/>
            <a:endParaRPr lang="en-GB" sz="2800" dirty="0">
              <a:latin typeface="Sniglet" panose="04070505030100020000" charset="0"/>
            </a:endParaRPr>
          </a:p>
          <a:p>
            <a:pPr algn="just"/>
            <a:endParaRPr lang="en-GB" sz="2800" dirty="0">
              <a:latin typeface="Sniglet" panose="04070505030100020000" charset="0"/>
            </a:endParaRPr>
          </a:p>
          <a:p>
            <a:pPr marL="0" lvl="0" indent="0" algn="ctr">
              <a:spcBef>
                <a:spcPts val="600"/>
              </a:spcBef>
              <a:buNone/>
            </a:pPr>
            <a:r>
              <a:rPr lang="en-US" sz="2800" b="1" dirty="0">
                <a:solidFill>
                  <a:srgbClr val="FF0000"/>
                </a:solidFill>
                <a:latin typeface="Sniglet" panose="04070505030100020000"/>
                <a:ea typeface="Sniglet" panose="04070505030100020000"/>
                <a:cs typeface="Sniglet" panose="04070505030100020000"/>
                <a:sym typeface="Sniglet" panose="04070505030100020000"/>
              </a:rPr>
              <a:t>MISSION </a:t>
            </a:r>
          </a:p>
          <a:p>
            <a:pPr algn="just"/>
            <a:r>
              <a:rPr lang="en-US" sz="2800" dirty="0">
                <a:latin typeface="Sniglet" panose="04070505030100020000" charset="0"/>
              </a:rPr>
              <a:t>To provide a conducive environment for teaching, learning, research and development, where staff and students will interact and compete effectively with other counterparts globally.</a:t>
            </a:r>
          </a:p>
          <a:p>
            <a:endParaRPr lang="en-GB" dirty="0"/>
          </a:p>
        </p:txBody>
      </p:sp>
      <p:sp>
        <p:nvSpPr>
          <p:cNvPr id="4" name="Slide Number Placeholder 3">
            <a:extLst>
              <a:ext uri="{FF2B5EF4-FFF2-40B4-BE49-F238E27FC236}">
                <a16:creationId xmlns:a16="http://schemas.microsoft.com/office/drawing/2014/main" id="{0294E303-23F0-8641-A12E-00F344FA3306}"/>
              </a:ext>
            </a:extLst>
          </p:cNvPr>
          <p:cNvSpPr>
            <a:spLocks noGrp="1"/>
          </p:cNvSpPr>
          <p:nvPr>
            <p:ph type="sldNum" sz="quarter" idx="12"/>
          </p:nvPr>
        </p:nvSpPr>
        <p:spPr/>
        <p:txBody>
          <a:bodyPr/>
          <a:lstStyle/>
          <a:p>
            <a:fld id="{8B8E0D01-F01F-F544-90C3-2CD50D20B481}" type="slidenum">
              <a:rPr lang="en-GB" smtClean="0"/>
              <a:t>4</a:t>
            </a:fld>
            <a:endParaRPr lang="en-GB"/>
          </a:p>
        </p:txBody>
      </p:sp>
    </p:spTree>
    <p:extLst>
      <p:ext uri="{BB962C8B-B14F-4D97-AF65-F5344CB8AC3E}">
        <p14:creationId xmlns:p14="http://schemas.microsoft.com/office/powerpoint/2010/main" val="36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78AB9-CF29-614E-B919-3099ABD21418}"/>
              </a:ext>
            </a:extLst>
          </p:cNvPr>
          <p:cNvSpPr>
            <a:spLocks noGrp="1"/>
          </p:cNvSpPr>
          <p:nvPr>
            <p:ph type="title"/>
          </p:nvPr>
        </p:nvSpPr>
        <p:spPr/>
        <p:txBody>
          <a:bodyPr>
            <a:normAutofit/>
          </a:bodyPr>
          <a:lstStyle/>
          <a:p>
            <a:pPr algn="ctr"/>
            <a:r>
              <a:rPr lang="en-GB" sz="3600" dirty="0"/>
              <a:t>Core Values</a:t>
            </a:r>
          </a:p>
        </p:txBody>
      </p:sp>
      <p:sp>
        <p:nvSpPr>
          <p:cNvPr id="3" name="Content Placeholder 2">
            <a:extLst>
              <a:ext uri="{FF2B5EF4-FFF2-40B4-BE49-F238E27FC236}">
                <a16:creationId xmlns:a16="http://schemas.microsoft.com/office/drawing/2014/main" id="{08DBC5CE-12F4-7042-AAF3-85D6273F1B39}"/>
              </a:ext>
            </a:extLst>
          </p:cNvPr>
          <p:cNvSpPr>
            <a:spLocks noGrp="1"/>
          </p:cNvSpPr>
          <p:nvPr>
            <p:ph idx="1"/>
          </p:nvPr>
        </p:nvSpPr>
        <p:spPr/>
        <p:txBody>
          <a:bodyPr/>
          <a:lstStyle/>
          <a:p>
            <a:pPr lvl="0">
              <a:spcBef>
                <a:spcPts val="1000"/>
              </a:spcBef>
              <a:buClr>
                <a:schemeClr val="bg1"/>
              </a:buClr>
              <a:buFont typeface="Wingdings" pitchFamily="2" charset="2"/>
              <a:buChar char="q"/>
            </a:pPr>
            <a:r>
              <a:rPr lang="en-US" sz="2800" dirty="0">
                <a:latin typeface="Sniglet" panose="04070505030100020000"/>
                <a:ea typeface="Sniglet" panose="04070505030100020000"/>
                <a:cs typeface="Sniglet" panose="04070505030100020000"/>
                <a:sym typeface="Sniglet" panose="04070505030100020000"/>
              </a:rPr>
              <a:t>Excellence in Learning &amp; Character </a:t>
            </a:r>
          </a:p>
          <a:p>
            <a:pPr marL="285750" lvl="0" indent="-285750">
              <a:spcBef>
                <a:spcPts val="1000"/>
              </a:spcBef>
              <a:buClr>
                <a:schemeClr val="bg1"/>
              </a:buClr>
              <a:buFont typeface="Wingdings" panose="05000000000000000000" pitchFamily="2" charset="2"/>
              <a:buChar char="q"/>
            </a:pPr>
            <a:r>
              <a:rPr lang="en-US" sz="2800" dirty="0">
                <a:latin typeface="Sniglet" panose="04070505030100020000"/>
                <a:ea typeface="Sniglet" panose="04070505030100020000"/>
                <a:cs typeface="Sniglet" panose="04070505030100020000"/>
                <a:sym typeface="Sniglet" panose="04070505030100020000"/>
              </a:rPr>
              <a:t>Integrity &amp; Respect </a:t>
            </a:r>
          </a:p>
          <a:p>
            <a:pPr marL="285750" lvl="0" indent="-285750">
              <a:spcBef>
                <a:spcPts val="1000"/>
              </a:spcBef>
              <a:buClr>
                <a:schemeClr val="bg1"/>
              </a:buClr>
              <a:buFont typeface="Wingdings" panose="05000000000000000000" pitchFamily="2" charset="2"/>
              <a:buChar char="q"/>
            </a:pPr>
            <a:r>
              <a:rPr lang="en-US" sz="2800" dirty="0">
                <a:latin typeface="Sniglet" panose="04070505030100020000"/>
                <a:ea typeface="Sniglet" panose="04070505030100020000"/>
                <a:cs typeface="Sniglet" panose="04070505030100020000"/>
                <a:sym typeface="Sniglet" panose="04070505030100020000"/>
              </a:rPr>
              <a:t>Commitment &amp; Loyalty</a:t>
            </a:r>
          </a:p>
          <a:p>
            <a:pPr marL="285750" lvl="0" indent="-285750">
              <a:spcBef>
                <a:spcPts val="1000"/>
              </a:spcBef>
              <a:buClr>
                <a:schemeClr val="bg1"/>
              </a:buClr>
              <a:buFont typeface="Wingdings" panose="05000000000000000000" pitchFamily="2" charset="2"/>
              <a:buChar char="q"/>
            </a:pPr>
            <a:r>
              <a:rPr lang="en-US" sz="2800" dirty="0">
                <a:latin typeface="Sniglet" panose="04070505030100020000"/>
                <a:ea typeface="Sniglet" panose="04070505030100020000"/>
                <a:cs typeface="Sniglet" panose="04070505030100020000"/>
                <a:sym typeface="Sniglet" panose="04070505030100020000"/>
              </a:rPr>
              <a:t>Ethical Conduct at all times, and in all things</a:t>
            </a:r>
          </a:p>
          <a:p>
            <a:pPr lvl="0">
              <a:spcBef>
                <a:spcPts val="1000"/>
              </a:spcBef>
            </a:pPr>
            <a:endParaRPr lang="en-US" sz="1100" dirty="0">
              <a:latin typeface="Sniglet" panose="04070505030100020000"/>
              <a:ea typeface="Sniglet" panose="04070505030100020000"/>
              <a:cs typeface="Sniglet" panose="04070505030100020000"/>
              <a:sym typeface="Sniglet" panose="04070505030100020000"/>
            </a:endParaRPr>
          </a:p>
          <a:p>
            <a:endParaRPr lang="en-GB" dirty="0"/>
          </a:p>
        </p:txBody>
      </p:sp>
      <p:sp>
        <p:nvSpPr>
          <p:cNvPr id="4" name="Slide Number Placeholder 3">
            <a:extLst>
              <a:ext uri="{FF2B5EF4-FFF2-40B4-BE49-F238E27FC236}">
                <a16:creationId xmlns:a16="http://schemas.microsoft.com/office/drawing/2014/main" id="{FA1A785C-A163-AC4A-B997-590B1B265BFA}"/>
              </a:ext>
            </a:extLst>
          </p:cNvPr>
          <p:cNvSpPr>
            <a:spLocks noGrp="1"/>
          </p:cNvSpPr>
          <p:nvPr>
            <p:ph type="sldNum" sz="quarter" idx="12"/>
          </p:nvPr>
        </p:nvSpPr>
        <p:spPr/>
        <p:txBody>
          <a:bodyPr/>
          <a:lstStyle/>
          <a:p>
            <a:fld id="{8B8E0D01-F01F-F544-90C3-2CD50D20B481}" type="slidenum">
              <a:rPr lang="en-GB" smtClean="0"/>
              <a:t>5</a:t>
            </a:fld>
            <a:endParaRPr lang="en-GB"/>
          </a:p>
        </p:txBody>
      </p:sp>
    </p:spTree>
    <p:extLst>
      <p:ext uri="{BB962C8B-B14F-4D97-AF65-F5344CB8AC3E}">
        <p14:creationId xmlns:p14="http://schemas.microsoft.com/office/powerpoint/2010/main" val="248263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A9F46-09DC-8A49-A235-8E575D87A9FD}"/>
              </a:ext>
            </a:extLst>
          </p:cNvPr>
          <p:cNvSpPr>
            <a:spLocks noGrp="1"/>
          </p:cNvSpPr>
          <p:nvPr>
            <p:ph type="title"/>
          </p:nvPr>
        </p:nvSpPr>
        <p:spPr/>
        <p:txBody>
          <a:bodyPr/>
          <a:lstStyle/>
          <a:p>
            <a:r>
              <a:rPr lang="en-GB" dirty="0"/>
              <a:t>ROUTE TO UNIVERSITY OF THE FUTURE</a:t>
            </a:r>
          </a:p>
        </p:txBody>
      </p:sp>
      <p:sp>
        <p:nvSpPr>
          <p:cNvPr id="3" name="Content Placeholder 2">
            <a:extLst>
              <a:ext uri="{FF2B5EF4-FFF2-40B4-BE49-F238E27FC236}">
                <a16:creationId xmlns:a16="http://schemas.microsoft.com/office/drawing/2014/main" id="{CB1FDFC0-F6D9-8249-ADC2-1C3CF4D356D2}"/>
              </a:ext>
            </a:extLst>
          </p:cNvPr>
          <p:cNvSpPr>
            <a:spLocks noGrp="1"/>
          </p:cNvSpPr>
          <p:nvPr>
            <p:ph idx="1"/>
          </p:nvPr>
        </p:nvSpPr>
        <p:spPr>
          <a:xfrm>
            <a:off x="469900" y="1955800"/>
            <a:ext cx="11140907" cy="4365462"/>
          </a:xfrm>
        </p:spPr>
        <p:txBody>
          <a:bodyPr>
            <a:normAutofit/>
          </a:bodyPr>
          <a:lstStyle/>
          <a:p>
            <a:pPr>
              <a:buFont typeface="Wingdings" pitchFamily="2" charset="2"/>
              <a:buChar char="q"/>
            </a:pPr>
            <a:r>
              <a:rPr lang="en-GB" sz="4000" dirty="0"/>
              <a:t> Financial engineering</a:t>
            </a:r>
          </a:p>
          <a:p>
            <a:pPr>
              <a:buFont typeface="Wingdings" pitchFamily="2" charset="2"/>
              <a:buChar char="q"/>
            </a:pPr>
            <a:r>
              <a:rPr lang="en-GB" sz="4000" dirty="0"/>
              <a:t> Infrastructural development</a:t>
            </a:r>
          </a:p>
          <a:p>
            <a:pPr>
              <a:buFont typeface="Wingdings" pitchFamily="2" charset="2"/>
              <a:buChar char="q"/>
            </a:pPr>
            <a:r>
              <a:rPr lang="en-GB" sz="4000" dirty="0"/>
              <a:t> Reputation building through research</a:t>
            </a:r>
          </a:p>
          <a:p>
            <a:pPr>
              <a:buFont typeface="Wingdings" pitchFamily="2" charset="2"/>
              <a:buChar char="q"/>
            </a:pPr>
            <a:r>
              <a:rPr lang="en-GB" sz="4000" dirty="0"/>
              <a:t> Manpower development</a:t>
            </a:r>
          </a:p>
        </p:txBody>
      </p:sp>
      <p:sp>
        <p:nvSpPr>
          <p:cNvPr id="4" name="Slide Number Placeholder 3">
            <a:extLst>
              <a:ext uri="{FF2B5EF4-FFF2-40B4-BE49-F238E27FC236}">
                <a16:creationId xmlns:a16="http://schemas.microsoft.com/office/drawing/2014/main" id="{7EFC0B65-E5D2-784C-AD1E-2E0D44DD31CB}"/>
              </a:ext>
            </a:extLst>
          </p:cNvPr>
          <p:cNvSpPr>
            <a:spLocks noGrp="1"/>
          </p:cNvSpPr>
          <p:nvPr>
            <p:ph type="sldNum" sz="quarter" idx="12"/>
          </p:nvPr>
        </p:nvSpPr>
        <p:spPr/>
        <p:txBody>
          <a:bodyPr/>
          <a:lstStyle/>
          <a:p>
            <a:fld id="{8B8E0D01-F01F-F544-90C3-2CD50D20B481}" type="slidenum">
              <a:rPr lang="en-GB" smtClean="0"/>
              <a:t>6</a:t>
            </a:fld>
            <a:endParaRPr lang="en-GB"/>
          </a:p>
        </p:txBody>
      </p:sp>
    </p:spTree>
    <p:extLst>
      <p:ext uri="{BB962C8B-B14F-4D97-AF65-F5344CB8AC3E}">
        <p14:creationId xmlns:p14="http://schemas.microsoft.com/office/powerpoint/2010/main" val="1810762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88C9A3-EC6A-F242-9B25-FE98457D4EE4}"/>
              </a:ext>
            </a:extLst>
          </p:cNvPr>
          <p:cNvSpPr>
            <a:spLocks noGrp="1"/>
          </p:cNvSpPr>
          <p:nvPr>
            <p:ph idx="1"/>
          </p:nvPr>
        </p:nvSpPr>
        <p:spPr/>
        <p:txBody>
          <a:bodyPr>
            <a:normAutofit/>
          </a:bodyPr>
          <a:lstStyle/>
          <a:p>
            <a:pPr marL="0" indent="0" algn="ctr">
              <a:buNone/>
            </a:pPr>
            <a:r>
              <a:rPr lang="en-GB" sz="6000" b="1" dirty="0"/>
              <a:t>Faculty/Departmental A&amp;P</a:t>
            </a:r>
            <a:endParaRPr lang="en-GB" sz="6000" dirty="0"/>
          </a:p>
        </p:txBody>
      </p:sp>
      <p:sp>
        <p:nvSpPr>
          <p:cNvPr id="2" name="Slide Number Placeholder 1">
            <a:extLst>
              <a:ext uri="{FF2B5EF4-FFF2-40B4-BE49-F238E27FC236}">
                <a16:creationId xmlns:a16="http://schemas.microsoft.com/office/drawing/2014/main" id="{9B729C3B-B192-914E-A9BD-590AD41D9ED1}"/>
              </a:ext>
            </a:extLst>
          </p:cNvPr>
          <p:cNvSpPr>
            <a:spLocks noGrp="1"/>
          </p:cNvSpPr>
          <p:nvPr>
            <p:ph type="sldNum" sz="quarter" idx="12"/>
          </p:nvPr>
        </p:nvSpPr>
        <p:spPr/>
        <p:txBody>
          <a:bodyPr/>
          <a:lstStyle/>
          <a:p>
            <a:fld id="{8B8E0D01-F01F-F544-90C3-2CD50D20B481}" type="slidenum">
              <a:rPr lang="en-GB" smtClean="0"/>
              <a:t>7</a:t>
            </a:fld>
            <a:endParaRPr lang="en-GB"/>
          </a:p>
        </p:txBody>
      </p:sp>
    </p:spTree>
    <p:extLst>
      <p:ext uri="{BB962C8B-B14F-4D97-AF65-F5344CB8AC3E}">
        <p14:creationId xmlns:p14="http://schemas.microsoft.com/office/powerpoint/2010/main" val="20334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9D61560A-C288-3B46-B4AF-DB5DFD889AAE}"/>
              </a:ext>
            </a:extLst>
          </p:cNvPr>
          <p:cNvSpPr>
            <a:spLocks noGrp="1"/>
          </p:cNvSpPr>
          <p:nvPr>
            <p:ph type="sldNum" sz="quarter" idx="12"/>
          </p:nvPr>
        </p:nvSpPr>
        <p:spPr/>
        <p:txBody>
          <a:bodyPr/>
          <a:lstStyle/>
          <a:p>
            <a:pPr algn="ctr"/>
            <a:fld id="{00000000-1234-1234-1234-123412341234}" type="slidenum">
              <a:rPr lang="en-GB" smtClean="0"/>
              <a:pPr algn="ctr"/>
              <a:t>8</a:t>
            </a:fld>
            <a:endParaRPr lang="en-GB"/>
          </a:p>
        </p:txBody>
      </p:sp>
      <p:sp>
        <p:nvSpPr>
          <p:cNvPr id="5" name="Google Shape;95;p16">
            <a:extLst>
              <a:ext uri="{FF2B5EF4-FFF2-40B4-BE49-F238E27FC236}">
                <a16:creationId xmlns:a16="http://schemas.microsoft.com/office/drawing/2014/main" id="{C3DEC20A-6D83-F74A-AF05-006501E4D3A8}"/>
              </a:ext>
            </a:extLst>
          </p:cNvPr>
          <p:cNvSpPr txBox="1"/>
          <p:nvPr/>
        </p:nvSpPr>
        <p:spPr>
          <a:xfrm>
            <a:off x="-392600" y="536738"/>
            <a:ext cx="12208000" cy="910831"/>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algn="ctr"/>
            <a:r>
              <a:rPr lang="en-GB" sz="4267" dirty="0">
                <a:solidFill>
                  <a:schemeClr val="bg1"/>
                </a:solidFill>
                <a:latin typeface="Walter Turncoat" panose="02000000000000000000" charset="0"/>
              </a:rPr>
              <a:t>Faculty Colours</a:t>
            </a:r>
            <a:endParaRPr lang="en-GB" sz="2667" dirty="0">
              <a:solidFill>
                <a:schemeClr val="bg1"/>
              </a:solidFill>
              <a:latin typeface="Sniglet" panose="04070505030100020000" charset="0"/>
            </a:endParaRPr>
          </a:p>
          <a:p>
            <a:pPr algn="ctr"/>
            <a:endParaRPr lang="en-GB" sz="2667" dirty="0">
              <a:solidFill>
                <a:schemeClr val="bg1"/>
              </a:solidFill>
              <a:latin typeface="Sniglet" panose="04070505030100020000" charset="0"/>
            </a:endParaRPr>
          </a:p>
        </p:txBody>
      </p:sp>
      <p:graphicFrame>
        <p:nvGraphicFramePr>
          <p:cNvPr id="6" name="Table 5">
            <a:extLst>
              <a:ext uri="{FF2B5EF4-FFF2-40B4-BE49-F238E27FC236}">
                <a16:creationId xmlns:a16="http://schemas.microsoft.com/office/drawing/2014/main" id="{74500BD9-33E3-AF44-B3E7-8A3D0E5E80E3}"/>
              </a:ext>
            </a:extLst>
          </p:cNvPr>
          <p:cNvGraphicFramePr>
            <a:graphicFrameLocks noGrp="1"/>
          </p:cNvGraphicFramePr>
          <p:nvPr>
            <p:extLst>
              <p:ext uri="{D42A27DB-BD31-4B8C-83A1-F6EECF244321}">
                <p14:modId xmlns:p14="http://schemas.microsoft.com/office/powerpoint/2010/main" val="3476563047"/>
              </p:ext>
            </p:extLst>
          </p:nvPr>
        </p:nvGraphicFramePr>
        <p:xfrm>
          <a:off x="1107187" y="1977390"/>
          <a:ext cx="9697079" cy="4710340"/>
        </p:xfrm>
        <a:graphic>
          <a:graphicData uri="http://schemas.openxmlformats.org/drawingml/2006/table">
            <a:tbl>
              <a:tblPr firstRow="1" bandRow="1">
                <a:tableStyleId>{2D5ABB26-0587-4C30-8999-92F81FD0307C}</a:tableStyleId>
              </a:tblPr>
              <a:tblGrid>
                <a:gridCol w="916361">
                  <a:extLst>
                    <a:ext uri="{9D8B030D-6E8A-4147-A177-3AD203B41FA5}">
                      <a16:colId xmlns:a16="http://schemas.microsoft.com/office/drawing/2014/main" val="20000"/>
                    </a:ext>
                  </a:extLst>
                </a:gridCol>
                <a:gridCol w="4674747">
                  <a:extLst>
                    <a:ext uri="{9D8B030D-6E8A-4147-A177-3AD203B41FA5}">
                      <a16:colId xmlns:a16="http://schemas.microsoft.com/office/drawing/2014/main" val="20001"/>
                    </a:ext>
                  </a:extLst>
                </a:gridCol>
                <a:gridCol w="4105971">
                  <a:extLst>
                    <a:ext uri="{9D8B030D-6E8A-4147-A177-3AD203B41FA5}">
                      <a16:colId xmlns:a16="http://schemas.microsoft.com/office/drawing/2014/main" val="20002"/>
                    </a:ext>
                  </a:extLst>
                </a:gridCol>
              </a:tblGrid>
              <a:tr h="412659">
                <a:tc>
                  <a:txBody>
                    <a:bodyPr/>
                    <a:lstStyle/>
                    <a:p>
                      <a:pPr algn="ctr"/>
                      <a:r>
                        <a:rPr lang="en-GB" sz="2000" b="1" dirty="0">
                          <a:solidFill>
                            <a:schemeClr val="tx1"/>
                          </a:solidFill>
                          <a:latin typeface="Walter Turncoat" panose="02000000000000000000" charset="0"/>
                        </a:rPr>
                        <a:t>S/N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dirty="0">
                          <a:solidFill>
                            <a:schemeClr val="tx1"/>
                          </a:solidFill>
                          <a:latin typeface="Walter Turncoat" panose="02000000000000000000" charset="0"/>
                        </a:rPr>
                        <a:t>FACULTY/COLLEGE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solidFill>
                            <a:schemeClr val="tx1"/>
                          </a:solidFill>
                          <a:latin typeface="Walter Turncoat" panose="02000000000000000000" charset="0"/>
                        </a:rPr>
                        <a:t>APPROVED</a:t>
                      </a:r>
                      <a:r>
                        <a:rPr lang="en-GB" sz="2000" b="1" baseline="0" dirty="0">
                          <a:solidFill>
                            <a:schemeClr val="tx1"/>
                          </a:solidFill>
                          <a:latin typeface="Walter Turncoat" panose="02000000000000000000" charset="0"/>
                        </a:rPr>
                        <a:t> </a:t>
                      </a:r>
                      <a:r>
                        <a:rPr lang="en-GB" sz="2000" b="1" dirty="0">
                          <a:solidFill>
                            <a:schemeClr val="tx1"/>
                          </a:solidFill>
                          <a:latin typeface="Walter Turncoat" panose="02000000000000000000" charset="0"/>
                        </a:rPr>
                        <a:t>COLOURS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8362">
                <a:tc>
                  <a:txBody>
                    <a:bodyPr/>
                    <a:lstStyle/>
                    <a:p>
                      <a:pPr algn="ctr"/>
                      <a:r>
                        <a:rPr lang="en-GB" sz="2000" b="1" dirty="0">
                          <a:solidFill>
                            <a:schemeClr val="tx1"/>
                          </a:solidFill>
                          <a:latin typeface="Walter Turncoat" panose="02000000000000000000" charset="0"/>
                        </a:rPr>
                        <a:t>1</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2000" b="1" dirty="0">
                          <a:solidFill>
                            <a:schemeClr val="tx1"/>
                          </a:solidFill>
                          <a:latin typeface="Walter Turncoat" panose="02000000000000000000" charset="0"/>
                        </a:rPr>
                        <a:t>Arts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b="1" dirty="0">
                          <a:solidFill>
                            <a:schemeClr val="tx1"/>
                          </a:solidFill>
                          <a:latin typeface="Walter Turncoat" panose="02000000000000000000" charset="0"/>
                        </a:rPr>
                        <a:t>White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28362">
                <a:tc>
                  <a:txBody>
                    <a:bodyPr/>
                    <a:lstStyle/>
                    <a:p>
                      <a:pPr algn="ctr"/>
                      <a:r>
                        <a:rPr lang="en-GB" sz="2000" b="1" dirty="0">
                          <a:solidFill>
                            <a:schemeClr val="tx1"/>
                          </a:solidFill>
                          <a:latin typeface="Walter Turncoat" panose="02000000000000000000" charset="0"/>
                        </a:rPr>
                        <a:t>2</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dirty="0">
                          <a:solidFill>
                            <a:schemeClr val="tx1"/>
                          </a:solidFill>
                          <a:latin typeface="Walter Turncoat" panose="02000000000000000000" charset="0"/>
                        </a:rPr>
                        <a:t>Education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solidFill>
                            <a:schemeClr val="tx1"/>
                          </a:solidFill>
                          <a:latin typeface="Walter Turncoat" panose="02000000000000000000" charset="0"/>
                        </a:rPr>
                        <a:t>Light</a:t>
                      </a:r>
                      <a:r>
                        <a:rPr lang="en-GB" sz="2000" b="1" baseline="0" dirty="0">
                          <a:solidFill>
                            <a:schemeClr val="tx1"/>
                          </a:solidFill>
                          <a:latin typeface="Walter Turncoat" panose="02000000000000000000" charset="0"/>
                        </a:rPr>
                        <a:t> yellow</a:t>
                      </a:r>
                      <a:endParaRPr lang="en-GB" sz="2000" b="1" dirty="0">
                        <a:solidFill>
                          <a:schemeClr val="tx1"/>
                        </a:solidFill>
                        <a:latin typeface="Walter Turncoat" panose="02000000000000000000"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extLst>
                  <a:ext uri="{0D108BD9-81ED-4DB2-BD59-A6C34878D82A}">
                    <a16:rowId xmlns:a16="http://schemas.microsoft.com/office/drawing/2014/main" val="10002"/>
                  </a:ext>
                </a:extLst>
              </a:tr>
              <a:tr h="428362">
                <a:tc>
                  <a:txBody>
                    <a:bodyPr/>
                    <a:lstStyle/>
                    <a:p>
                      <a:pPr algn="ctr"/>
                      <a:r>
                        <a:rPr lang="en-GB" sz="2000" b="1" dirty="0">
                          <a:solidFill>
                            <a:schemeClr val="tx1"/>
                          </a:solidFill>
                          <a:latin typeface="Walter Turncoat" panose="02000000000000000000" charset="0"/>
                        </a:rPr>
                        <a:t>3</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dirty="0">
                          <a:solidFill>
                            <a:schemeClr val="tx1"/>
                          </a:solidFill>
                          <a:latin typeface="Walter Turncoat" panose="02000000000000000000" charset="0"/>
                        </a:rPr>
                        <a:t>Engineering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solidFill>
                            <a:schemeClr val="tx1"/>
                          </a:solidFill>
                          <a:latin typeface="Walter Turncoat" panose="02000000000000000000" charset="0"/>
                        </a:rPr>
                        <a:t>Orange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extLst>
                  <a:ext uri="{0D108BD9-81ED-4DB2-BD59-A6C34878D82A}">
                    <a16:rowId xmlns:a16="http://schemas.microsoft.com/office/drawing/2014/main" val="10003"/>
                  </a:ext>
                </a:extLst>
              </a:tr>
              <a:tr h="428362">
                <a:tc>
                  <a:txBody>
                    <a:bodyPr/>
                    <a:lstStyle/>
                    <a:p>
                      <a:pPr algn="ctr"/>
                      <a:r>
                        <a:rPr lang="en-GB" sz="2000" b="1" dirty="0">
                          <a:solidFill>
                            <a:schemeClr val="tx1"/>
                          </a:solidFill>
                          <a:latin typeface="Walter Turncoat" panose="02000000000000000000" charset="0"/>
                        </a:rPr>
                        <a:t>4</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dirty="0">
                          <a:solidFill>
                            <a:schemeClr val="tx1"/>
                          </a:solidFill>
                          <a:latin typeface="Walter Turncoat" panose="02000000000000000000" charset="0"/>
                        </a:rPr>
                        <a:t>Environmental Sciences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solidFill>
                            <a:schemeClr val="tx1"/>
                          </a:solidFill>
                          <a:latin typeface="Walter Turncoat" panose="02000000000000000000" charset="0"/>
                        </a:rPr>
                        <a:t>Light grey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004"/>
                  </a:ext>
                </a:extLst>
              </a:tr>
              <a:tr h="428362">
                <a:tc>
                  <a:txBody>
                    <a:bodyPr/>
                    <a:lstStyle/>
                    <a:p>
                      <a:pPr algn="ctr"/>
                      <a:r>
                        <a:rPr lang="en-GB" sz="2000" b="1" dirty="0">
                          <a:solidFill>
                            <a:schemeClr val="tx1"/>
                          </a:solidFill>
                          <a:latin typeface="Walter Turncoat" panose="02000000000000000000" charset="0"/>
                        </a:rPr>
                        <a:t>5</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dirty="0">
                          <a:solidFill>
                            <a:schemeClr val="tx1"/>
                          </a:solidFill>
                          <a:latin typeface="Walter Turncoat" panose="02000000000000000000" charset="0"/>
                        </a:rPr>
                        <a:t>Management</a:t>
                      </a:r>
                      <a:r>
                        <a:rPr lang="en-GB" sz="2000" b="1" baseline="0" dirty="0">
                          <a:solidFill>
                            <a:schemeClr val="tx1"/>
                          </a:solidFill>
                          <a:latin typeface="Walter Turncoat" panose="02000000000000000000" charset="0"/>
                        </a:rPr>
                        <a:t> Sciences</a:t>
                      </a:r>
                      <a:endParaRPr lang="en-GB" sz="2000" b="1" dirty="0">
                        <a:solidFill>
                          <a:schemeClr val="tx1"/>
                        </a:solidFill>
                        <a:latin typeface="Walter Turncoat" panose="02000000000000000000"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solidFill>
                            <a:schemeClr val="tx1"/>
                          </a:solidFill>
                          <a:latin typeface="Walter Turncoat" panose="02000000000000000000" charset="0"/>
                        </a:rPr>
                        <a:t>Green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28362">
                <a:tc>
                  <a:txBody>
                    <a:bodyPr/>
                    <a:lstStyle/>
                    <a:p>
                      <a:pPr algn="ctr"/>
                      <a:r>
                        <a:rPr lang="en-GB" sz="2000" b="1" dirty="0">
                          <a:solidFill>
                            <a:schemeClr val="tx1"/>
                          </a:solidFill>
                          <a:latin typeface="Walter Turncoat" panose="02000000000000000000" charset="0"/>
                        </a:rPr>
                        <a:t>6</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dirty="0">
                          <a:solidFill>
                            <a:schemeClr val="tx1"/>
                          </a:solidFill>
                          <a:latin typeface="Walter Turncoat" panose="02000000000000000000" charset="0"/>
                        </a:rPr>
                        <a:t>Law</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solidFill>
                            <a:schemeClr val="tx1"/>
                          </a:solidFill>
                          <a:latin typeface="Walter Turncoat" panose="02000000000000000000" charset="0"/>
                        </a:rPr>
                        <a:t>Sky blue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0EA"/>
                    </a:solidFill>
                  </a:tcPr>
                </a:tc>
                <a:extLst>
                  <a:ext uri="{0D108BD9-81ED-4DB2-BD59-A6C34878D82A}">
                    <a16:rowId xmlns:a16="http://schemas.microsoft.com/office/drawing/2014/main" val="10006"/>
                  </a:ext>
                </a:extLst>
              </a:tr>
              <a:tr h="428362">
                <a:tc>
                  <a:txBody>
                    <a:bodyPr/>
                    <a:lstStyle/>
                    <a:p>
                      <a:pPr algn="ctr"/>
                      <a:r>
                        <a:rPr lang="en-GB" sz="2000" b="1" dirty="0">
                          <a:solidFill>
                            <a:schemeClr val="tx1"/>
                          </a:solidFill>
                          <a:latin typeface="Walter Turncoat" panose="02000000000000000000" charset="0"/>
                        </a:rPr>
                        <a:t>7</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dirty="0">
                          <a:solidFill>
                            <a:schemeClr val="tx1"/>
                          </a:solidFill>
                          <a:latin typeface="Walter Turncoat" panose="02000000000000000000" charset="0"/>
                        </a:rPr>
                        <a:t>Pharmacy</a:t>
                      </a:r>
                      <a:r>
                        <a:rPr lang="en-GB" sz="2000" b="1" baseline="0" dirty="0">
                          <a:solidFill>
                            <a:schemeClr val="tx1"/>
                          </a:solidFill>
                          <a:latin typeface="Walter Turncoat" panose="02000000000000000000" charset="0"/>
                        </a:rPr>
                        <a:t> </a:t>
                      </a:r>
                      <a:endParaRPr lang="en-GB" sz="2000" b="1" dirty="0">
                        <a:solidFill>
                          <a:schemeClr val="tx1"/>
                        </a:solidFill>
                        <a:latin typeface="Walter Turncoat" panose="02000000000000000000"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solidFill>
                            <a:schemeClr val="tx1"/>
                          </a:solidFill>
                          <a:latin typeface="Walter Turncoat" panose="02000000000000000000" charset="0"/>
                        </a:rPr>
                        <a:t>Purple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0007"/>
                  </a:ext>
                </a:extLst>
              </a:tr>
              <a:tr h="428362">
                <a:tc>
                  <a:txBody>
                    <a:bodyPr/>
                    <a:lstStyle/>
                    <a:p>
                      <a:pPr algn="ctr"/>
                      <a:r>
                        <a:rPr lang="en-GB" sz="2000" b="1" dirty="0">
                          <a:solidFill>
                            <a:schemeClr val="tx1"/>
                          </a:solidFill>
                          <a:latin typeface="Walter Turncoat" panose="02000000000000000000" charset="0"/>
                        </a:rPr>
                        <a:t>8</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dirty="0">
                          <a:solidFill>
                            <a:schemeClr val="tx1"/>
                          </a:solidFill>
                          <a:latin typeface="Walter Turncoat" panose="02000000000000000000" charset="0"/>
                        </a:rPr>
                        <a:t>Science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solidFill>
                            <a:schemeClr val="tx1"/>
                          </a:solidFill>
                          <a:latin typeface="Walter Turncoat" panose="02000000000000000000" charset="0"/>
                        </a:rPr>
                        <a:t>Golden yellow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
                  </a:ext>
                </a:extLst>
              </a:tr>
              <a:tr h="428362">
                <a:tc>
                  <a:txBody>
                    <a:bodyPr/>
                    <a:lstStyle/>
                    <a:p>
                      <a:pPr algn="ctr"/>
                      <a:r>
                        <a:rPr lang="en-GB" sz="2000" b="1" dirty="0">
                          <a:solidFill>
                            <a:schemeClr val="tx1"/>
                          </a:solidFill>
                          <a:latin typeface="Walter Turncoat" panose="02000000000000000000" charset="0"/>
                        </a:rPr>
                        <a:t>9</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dirty="0">
                          <a:solidFill>
                            <a:schemeClr val="tx1"/>
                          </a:solidFill>
                          <a:latin typeface="Walter Turncoat" panose="02000000000000000000" charset="0"/>
                        </a:rPr>
                        <a:t>Social sciences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solidFill>
                            <a:schemeClr val="tx1"/>
                          </a:solidFill>
                          <a:latin typeface="Walter Turncoat" panose="02000000000000000000" charset="0"/>
                        </a:rPr>
                        <a:t>Mint green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D396"/>
                    </a:solidFill>
                  </a:tcPr>
                </a:tc>
                <a:extLst>
                  <a:ext uri="{0D108BD9-81ED-4DB2-BD59-A6C34878D82A}">
                    <a16:rowId xmlns:a16="http://schemas.microsoft.com/office/drawing/2014/main" val="10009"/>
                  </a:ext>
                </a:extLst>
              </a:tr>
              <a:tr h="428362">
                <a:tc>
                  <a:txBody>
                    <a:bodyPr/>
                    <a:lstStyle/>
                    <a:p>
                      <a:pPr algn="ctr"/>
                      <a:r>
                        <a:rPr lang="en-GB" sz="2000" b="1" dirty="0">
                          <a:solidFill>
                            <a:schemeClr val="tx1"/>
                          </a:solidFill>
                          <a:latin typeface="Walter Turncoat" panose="02000000000000000000" charset="0"/>
                        </a:rPr>
                        <a:t>10</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b="1" dirty="0">
                          <a:solidFill>
                            <a:schemeClr val="tx1"/>
                          </a:solidFill>
                          <a:latin typeface="Walter Turncoat" panose="02000000000000000000" charset="0"/>
                        </a:rPr>
                        <a:t>College of medicine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000" b="1" dirty="0">
                          <a:solidFill>
                            <a:schemeClr val="tx1"/>
                          </a:solidFill>
                          <a:latin typeface="Walter Turncoat" panose="02000000000000000000" charset="0"/>
                        </a:rPr>
                        <a:t>Royal blue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7BC"/>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907883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1790DE9-E863-914F-8B4D-F06DA816F746}"/>
              </a:ext>
            </a:extLst>
          </p:cNvPr>
          <p:cNvSpPr>
            <a:spLocks noGrp="1"/>
          </p:cNvSpPr>
          <p:nvPr>
            <p:ph type="title"/>
          </p:nvPr>
        </p:nvSpPr>
        <p:spPr>
          <a:xfrm>
            <a:off x="581192" y="702156"/>
            <a:ext cx="9789724" cy="1025044"/>
          </a:xfrm>
        </p:spPr>
        <p:txBody>
          <a:bodyPr>
            <a:normAutofit/>
          </a:bodyPr>
          <a:lstStyle/>
          <a:p>
            <a:pPr algn="ctr"/>
            <a:r>
              <a:rPr lang="en-GB" sz="2400" dirty="0"/>
              <a:t>Summary expected to be submitted with APER form from every department through Dean’s office</a:t>
            </a:r>
          </a:p>
        </p:txBody>
      </p:sp>
      <p:graphicFrame>
        <p:nvGraphicFramePr>
          <p:cNvPr id="5" name="Table 5">
            <a:extLst>
              <a:ext uri="{FF2B5EF4-FFF2-40B4-BE49-F238E27FC236}">
                <a16:creationId xmlns:a16="http://schemas.microsoft.com/office/drawing/2014/main" id="{296394BB-5BC2-6D49-8B57-8048A2A843B6}"/>
              </a:ext>
            </a:extLst>
          </p:cNvPr>
          <p:cNvGraphicFramePr>
            <a:graphicFrameLocks noGrp="1"/>
          </p:cNvGraphicFramePr>
          <p:nvPr>
            <p:ph idx="1"/>
            <p:extLst>
              <p:ext uri="{D42A27DB-BD31-4B8C-83A1-F6EECF244321}">
                <p14:modId xmlns:p14="http://schemas.microsoft.com/office/powerpoint/2010/main" val="3954005077"/>
              </p:ext>
            </p:extLst>
          </p:nvPr>
        </p:nvGraphicFramePr>
        <p:xfrm>
          <a:off x="431800" y="2181225"/>
          <a:ext cx="11430002" cy="2382520"/>
        </p:xfrm>
        <a:graphic>
          <a:graphicData uri="http://schemas.openxmlformats.org/drawingml/2006/table">
            <a:tbl>
              <a:tblPr firstRow="1" bandRow="1">
                <a:tableStyleId>{5C22544A-7EE6-4342-B048-85BDC9FD1C3A}</a:tableStyleId>
              </a:tblPr>
              <a:tblGrid>
                <a:gridCol w="532383">
                  <a:extLst>
                    <a:ext uri="{9D8B030D-6E8A-4147-A177-3AD203B41FA5}">
                      <a16:colId xmlns:a16="http://schemas.microsoft.com/office/drawing/2014/main" val="1280677804"/>
                    </a:ext>
                  </a:extLst>
                </a:gridCol>
                <a:gridCol w="869991">
                  <a:extLst>
                    <a:ext uri="{9D8B030D-6E8A-4147-A177-3AD203B41FA5}">
                      <a16:colId xmlns:a16="http://schemas.microsoft.com/office/drawing/2014/main" val="3863387835"/>
                    </a:ext>
                  </a:extLst>
                </a:gridCol>
                <a:gridCol w="1221535">
                  <a:extLst>
                    <a:ext uri="{9D8B030D-6E8A-4147-A177-3AD203B41FA5}">
                      <a16:colId xmlns:a16="http://schemas.microsoft.com/office/drawing/2014/main" val="125127364"/>
                    </a:ext>
                  </a:extLst>
                </a:gridCol>
                <a:gridCol w="1343953">
                  <a:extLst>
                    <a:ext uri="{9D8B030D-6E8A-4147-A177-3AD203B41FA5}">
                      <a16:colId xmlns:a16="http://schemas.microsoft.com/office/drawing/2014/main" val="1184906885"/>
                    </a:ext>
                  </a:extLst>
                </a:gridCol>
                <a:gridCol w="1062363">
                  <a:extLst>
                    <a:ext uri="{9D8B030D-6E8A-4147-A177-3AD203B41FA5}">
                      <a16:colId xmlns:a16="http://schemas.microsoft.com/office/drawing/2014/main" val="1114901781"/>
                    </a:ext>
                  </a:extLst>
                </a:gridCol>
                <a:gridCol w="1638343">
                  <a:extLst>
                    <a:ext uri="{9D8B030D-6E8A-4147-A177-3AD203B41FA5}">
                      <a16:colId xmlns:a16="http://schemas.microsoft.com/office/drawing/2014/main" val="4290910610"/>
                    </a:ext>
                  </a:extLst>
                </a:gridCol>
                <a:gridCol w="1548746">
                  <a:extLst>
                    <a:ext uri="{9D8B030D-6E8A-4147-A177-3AD203B41FA5}">
                      <a16:colId xmlns:a16="http://schemas.microsoft.com/office/drawing/2014/main" val="4229803385"/>
                    </a:ext>
                  </a:extLst>
                </a:gridCol>
                <a:gridCol w="926688">
                  <a:extLst>
                    <a:ext uri="{9D8B030D-6E8A-4147-A177-3AD203B41FA5}">
                      <a16:colId xmlns:a16="http://schemas.microsoft.com/office/drawing/2014/main" val="1756516610"/>
                    </a:ext>
                  </a:extLst>
                </a:gridCol>
                <a:gridCol w="1219198">
                  <a:extLst>
                    <a:ext uri="{9D8B030D-6E8A-4147-A177-3AD203B41FA5}">
                      <a16:colId xmlns:a16="http://schemas.microsoft.com/office/drawing/2014/main" val="1951983959"/>
                    </a:ext>
                  </a:extLst>
                </a:gridCol>
                <a:gridCol w="1066802">
                  <a:extLst>
                    <a:ext uri="{9D8B030D-6E8A-4147-A177-3AD203B41FA5}">
                      <a16:colId xmlns:a16="http://schemas.microsoft.com/office/drawing/2014/main" val="2932257830"/>
                    </a:ext>
                  </a:extLst>
                </a:gridCol>
              </a:tblGrid>
              <a:tr h="370840">
                <a:tc>
                  <a:txBody>
                    <a:bodyPr/>
                    <a:lstStyle/>
                    <a:p>
                      <a:r>
                        <a:rPr lang="en-GB" dirty="0"/>
                        <a:t>s/n</a:t>
                      </a:r>
                    </a:p>
                  </a:txBody>
                  <a:tcPr/>
                </a:tc>
                <a:tc>
                  <a:txBody>
                    <a:bodyPr/>
                    <a:lstStyle/>
                    <a:p>
                      <a:r>
                        <a:rPr lang="en-GB" dirty="0"/>
                        <a:t>Name</a:t>
                      </a:r>
                    </a:p>
                  </a:txBody>
                  <a:tcPr/>
                </a:tc>
                <a:tc>
                  <a:txBody>
                    <a:bodyPr/>
                    <a:lstStyle/>
                    <a:p>
                      <a:r>
                        <a:rPr lang="en-GB" dirty="0"/>
                        <a:t>Date &amp; Grade of 1</a:t>
                      </a:r>
                      <a:r>
                        <a:rPr lang="en-GB" baseline="30000" dirty="0"/>
                        <a:t>st</a:t>
                      </a:r>
                      <a:r>
                        <a:rPr lang="en-GB" dirty="0"/>
                        <a:t> Appt</a:t>
                      </a:r>
                    </a:p>
                  </a:txBody>
                  <a:tcPr/>
                </a:tc>
                <a:tc>
                  <a:txBody>
                    <a:bodyPr/>
                    <a:lstStyle/>
                    <a:p>
                      <a:r>
                        <a:rPr lang="en-GB" dirty="0"/>
                        <a:t>Date &amp; Grade of last Appt</a:t>
                      </a:r>
                    </a:p>
                  </a:txBody>
                  <a:tcPr/>
                </a:tc>
                <a:tc>
                  <a:txBody>
                    <a:bodyPr/>
                    <a:lstStyle/>
                    <a:p>
                      <a:r>
                        <a:rPr lang="en-GB" dirty="0"/>
                        <a:t>Current Status</a:t>
                      </a:r>
                    </a:p>
                  </a:txBody>
                  <a:tcPr/>
                </a:tc>
                <a:tc>
                  <a:txBody>
                    <a:bodyPr/>
                    <a:lstStyle/>
                    <a:p>
                      <a:r>
                        <a:rPr lang="en-GB" dirty="0"/>
                        <a:t>Date of confirmation</a:t>
                      </a:r>
                    </a:p>
                  </a:txBody>
                  <a:tcPr/>
                </a:tc>
                <a:tc>
                  <a:txBody>
                    <a:bodyPr/>
                    <a:lstStyle/>
                    <a:p>
                      <a:r>
                        <a:rPr lang="en-GB" dirty="0"/>
                        <a:t>Highest qualification</a:t>
                      </a:r>
                    </a:p>
                  </a:txBody>
                  <a:tcPr/>
                </a:tc>
                <a:tc>
                  <a:txBody>
                    <a:bodyPr/>
                    <a:lstStyle/>
                    <a:p>
                      <a:r>
                        <a:rPr lang="en-GB" dirty="0"/>
                        <a:t>Status of PhD Programme</a:t>
                      </a:r>
                    </a:p>
                  </a:txBody>
                  <a:tcPr/>
                </a:tc>
                <a:tc>
                  <a:txBody>
                    <a:bodyPr/>
                    <a:lstStyle/>
                    <a:p>
                      <a:r>
                        <a:rPr lang="en-GB" dirty="0"/>
                        <a:t>No. of Publication</a:t>
                      </a:r>
                    </a:p>
                    <a:p>
                      <a:r>
                        <a:rPr lang="en-GB" dirty="0"/>
                        <a:t>Total/ Nation/ International</a:t>
                      </a:r>
                    </a:p>
                  </a:txBody>
                  <a:tcPr/>
                </a:tc>
                <a:tc>
                  <a:txBody>
                    <a:bodyPr/>
                    <a:lstStyle/>
                    <a:p>
                      <a:r>
                        <a:rPr lang="en-GB" dirty="0"/>
                        <a:t>Remark </a:t>
                      </a:r>
                    </a:p>
                  </a:txBody>
                  <a:tcPr/>
                </a:tc>
                <a:extLst>
                  <a:ext uri="{0D108BD9-81ED-4DB2-BD59-A6C34878D82A}">
                    <a16:rowId xmlns:a16="http://schemas.microsoft.com/office/drawing/2014/main" val="3933093860"/>
                  </a:ext>
                </a:extLst>
              </a:tr>
              <a:tr h="370840">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844357797"/>
                  </a:ext>
                </a:extLst>
              </a:tr>
            </a:tbl>
          </a:graphicData>
        </a:graphic>
      </p:graphicFrame>
      <p:sp>
        <p:nvSpPr>
          <p:cNvPr id="4" name="Slide Number Placeholder 3">
            <a:extLst>
              <a:ext uri="{FF2B5EF4-FFF2-40B4-BE49-F238E27FC236}">
                <a16:creationId xmlns:a16="http://schemas.microsoft.com/office/drawing/2014/main" id="{DBA114B6-9392-4C42-A77E-1290D9B21091}"/>
              </a:ext>
            </a:extLst>
          </p:cNvPr>
          <p:cNvSpPr>
            <a:spLocks noGrp="1"/>
          </p:cNvSpPr>
          <p:nvPr>
            <p:ph type="sldNum" sz="quarter" idx="12"/>
          </p:nvPr>
        </p:nvSpPr>
        <p:spPr/>
        <p:txBody>
          <a:bodyPr/>
          <a:lstStyle/>
          <a:p>
            <a:fld id="{8B8E0D01-F01F-F544-90C3-2CD50D20B481}" type="slidenum">
              <a:rPr lang="en-GB" smtClean="0"/>
              <a:t>9</a:t>
            </a:fld>
            <a:endParaRPr lang="en-GB"/>
          </a:p>
        </p:txBody>
      </p:sp>
    </p:spTree>
    <p:extLst>
      <p:ext uri="{BB962C8B-B14F-4D97-AF65-F5344CB8AC3E}">
        <p14:creationId xmlns:p14="http://schemas.microsoft.com/office/powerpoint/2010/main" val="27857441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{F1EC5C61-C6FF-0343-9C2B-4EE4AC233EDF}tf10001123</Template>
  <TotalTime>5198</TotalTime>
  <Words>1426</Words>
  <Application>Microsoft Macintosh PowerPoint</Application>
  <PresentationFormat>Widescreen</PresentationFormat>
  <Paragraphs>292</Paragraphs>
  <Slides>39</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Arial</vt:lpstr>
      <vt:lpstr>Calibri</vt:lpstr>
      <vt:lpstr>Georgia</vt:lpstr>
      <vt:lpstr>Gill Sans MT</vt:lpstr>
      <vt:lpstr>Sniglet</vt:lpstr>
      <vt:lpstr>Symbol</vt:lpstr>
      <vt:lpstr>Walter Turncoat</vt:lpstr>
      <vt:lpstr>Wingdings</vt:lpstr>
      <vt:lpstr>Wingdings 2</vt:lpstr>
      <vt:lpstr>Dividend</vt:lpstr>
      <vt:lpstr>Vital areas of the Departmental Administration  (Faculty/Departmental A&amp;P, DTLC, Finance, Leaves, Misconduct, Ombudsman)</vt:lpstr>
      <vt:lpstr>Introduction</vt:lpstr>
      <vt:lpstr>Introduction Cont’d</vt:lpstr>
      <vt:lpstr>The University Of Lagos Vision, Mission And Core Values</vt:lpstr>
      <vt:lpstr>Core Values</vt:lpstr>
      <vt:lpstr>ROUTE TO UNIVERSITY OF THE FUTURE</vt:lpstr>
      <vt:lpstr>PowerPoint Presentation</vt:lpstr>
      <vt:lpstr>PowerPoint Presentation</vt:lpstr>
      <vt:lpstr>Summary expected to be submitted with APER form from every department through Dean’s office</vt:lpstr>
      <vt:lpstr>For professorial cadre</vt:lpstr>
      <vt:lpstr>PowerPoint Presentation</vt:lpstr>
      <vt:lpstr>DIRECTORs / DEANs ON students and academic matters</vt:lpstr>
      <vt:lpstr>ROLE OF DEANS</vt:lpstr>
      <vt:lpstr>ROLE OF DEANS</vt:lpstr>
      <vt:lpstr>Dean's ADMINISTRATIVE RESPONSIBILITIES</vt:lpstr>
      <vt:lpstr>Dean's ADMINISTRATIVE RESPONSIBILITIES</vt:lpstr>
      <vt:lpstr>Dean's ADMINISTRATIVE RESPONSIBILITIES</vt:lpstr>
      <vt:lpstr>Hall MARK</vt:lpstr>
      <vt:lpstr>PowerPoint Presentation</vt:lpstr>
      <vt:lpstr>PowerPoint Presentation</vt:lpstr>
      <vt:lpstr> </vt:lpstr>
      <vt:lpstr>Heads of Department </vt:lpstr>
      <vt:lpstr>PowerPoint Presentation</vt:lpstr>
      <vt:lpstr>PowerPoint Presentation</vt:lpstr>
      <vt:lpstr>PowerPoint Presentation</vt:lpstr>
      <vt:lpstr>PowerPoint Presentation</vt:lpstr>
      <vt:lpstr>DTLC </vt:lpstr>
      <vt:lpstr>PowerPoint Presentation</vt:lpstr>
      <vt:lpstr>PowerPoint Presentation</vt:lpstr>
      <vt:lpstr>Finance </vt:lpstr>
      <vt:lpstr>PowerPoint Presentation</vt:lpstr>
      <vt:lpstr>TYPES OF Leaves </vt:lpstr>
      <vt:lpstr>Leaves </vt:lpstr>
      <vt:lpstr>PowerPoint Presentation</vt:lpstr>
      <vt:lpstr>Misconduct </vt:lpstr>
      <vt:lpstr>PowerPoint Presentation</vt:lpstr>
      <vt:lpstr>Ombudsman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Vital areas of the Departmental Administration (Faculty/Departmental A&amp;P, DTLC, Finance, Leaves, Misconduct, Ombudsman)</dc:title>
  <dc:creator>Oluwafemi Amusa</dc:creator>
  <cp:lastModifiedBy>Oluwafemi Amusa</cp:lastModifiedBy>
  <cp:revision>22</cp:revision>
  <dcterms:created xsi:type="dcterms:W3CDTF">2023-08-05T05:51:37Z</dcterms:created>
  <dcterms:modified xsi:type="dcterms:W3CDTF">2023-08-21T17:11:11Z</dcterms:modified>
</cp:coreProperties>
</file>