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0" r:id="rId1"/>
  </p:sldMasterIdLst>
  <p:notesMasterIdLst>
    <p:notesMasterId r:id="rId41"/>
  </p:notesMasterIdLst>
  <p:sldIdLst>
    <p:sldId id="256" r:id="rId2"/>
    <p:sldId id="267" r:id="rId3"/>
    <p:sldId id="268" r:id="rId4"/>
    <p:sldId id="269" r:id="rId5"/>
    <p:sldId id="270" r:id="rId6"/>
    <p:sldId id="336" r:id="rId7"/>
    <p:sldId id="323" r:id="rId8"/>
    <p:sldId id="330" r:id="rId9"/>
    <p:sldId id="340" r:id="rId10"/>
    <p:sldId id="341" r:id="rId11"/>
    <p:sldId id="331" r:id="rId12"/>
    <p:sldId id="343" r:id="rId13"/>
    <p:sldId id="337" r:id="rId14"/>
    <p:sldId id="338" r:id="rId15"/>
    <p:sldId id="332" r:id="rId16"/>
    <p:sldId id="333" r:id="rId17"/>
    <p:sldId id="335" r:id="rId18"/>
    <p:sldId id="334" r:id="rId19"/>
    <p:sldId id="299" r:id="rId20"/>
    <p:sldId id="346" r:id="rId21"/>
    <p:sldId id="344" r:id="rId22"/>
    <p:sldId id="300" r:id="rId23"/>
    <p:sldId id="306" r:id="rId24"/>
    <p:sldId id="303" r:id="rId25"/>
    <p:sldId id="305" r:id="rId26"/>
    <p:sldId id="324" r:id="rId27"/>
    <p:sldId id="258" r:id="rId28"/>
    <p:sldId id="316" r:id="rId29"/>
    <p:sldId id="326" r:id="rId30"/>
    <p:sldId id="259" r:id="rId31"/>
    <p:sldId id="342" r:id="rId32"/>
    <p:sldId id="265" r:id="rId33"/>
    <p:sldId id="329" r:id="rId34"/>
    <p:sldId id="327" r:id="rId35"/>
    <p:sldId id="261" r:id="rId36"/>
    <p:sldId id="328" r:id="rId37"/>
    <p:sldId id="262" r:id="rId38"/>
    <p:sldId id="348" r:id="rId39"/>
    <p:sldId id="349"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p:restoredTop sz="94208"/>
  </p:normalViewPr>
  <p:slideViewPr>
    <p:cSldViewPr snapToGrid="0" snapToObjects="1">
      <p:cViewPr varScale="1">
        <p:scale>
          <a:sx n="111" d="100"/>
          <a:sy n="111" d="100"/>
        </p:scale>
        <p:origin x="33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2D0868-300F-7A40-8AAD-D7CBEE1037AD}" type="datetimeFigureOut">
              <a:rPr lang="en-GB" smtClean="0"/>
              <a:t>21/08/2023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8EB62F-CA78-7B45-9B5A-F9E50331FB71}" type="slidenum">
              <a:rPr lang="en-GB" smtClean="0"/>
              <a:t>‹#›</a:t>
            </a:fld>
            <a:endParaRPr lang="en-GB"/>
          </a:p>
        </p:txBody>
      </p:sp>
    </p:spTree>
    <p:extLst>
      <p:ext uri="{BB962C8B-B14F-4D97-AF65-F5344CB8AC3E}">
        <p14:creationId xmlns:p14="http://schemas.microsoft.com/office/powerpoint/2010/main" val="2552114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8726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00804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BF80652-225B-DF46-8796-6166F2115DB5}" type="datetime1">
              <a:rPr lang="en-US" smtClean="0"/>
              <a:t>8/21/23</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B8E0D01-F01F-F544-90C3-2CD50D20B481}" type="slidenum">
              <a:rPr lang="en-GB" smtClean="0"/>
              <a:t>‹#›</a:t>
            </a:fld>
            <a:endParaRPr lang="en-GB"/>
          </a:p>
        </p:txBody>
      </p:sp>
    </p:spTree>
    <p:extLst>
      <p:ext uri="{BB962C8B-B14F-4D97-AF65-F5344CB8AC3E}">
        <p14:creationId xmlns:p14="http://schemas.microsoft.com/office/powerpoint/2010/main" val="140020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C2C6B1A-8DE5-F344-AE24-5D0710A54AF5}" type="datetime1">
              <a:rPr lang="en-US" smtClean="0"/>
              <a:t>8/21/23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182058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06E65DE-B43A-D248-ACD5-B6BCD963589E}" type="datetime1">
              <a:rPr lang="en-US" smtClean="0"/>
              <a:t>8/21/23</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B8E0D01-F01F-F544-90C3-2CD50D20B481}" type="slidenum">
              <a:rPr lang="en-GB" smtClean="0"/>
              <a:t>‹#›</a:t>
            </a:fld>
            <a:endParaRPr lang="en-GB"/>
          </a:p>
        </p:txBody>
      </p:sp>
    </p:spTree>
    <p:extLst>
      <p:ext uri="{BB962C8B-B14F-4D97-AF65-F5344CB8AC3E}">
        <p14:creationId xmlns:p14="http://schemas.microsoft.com/office/powerpoint/2010/main" val="388030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914400" y="2619123"/>
            <a:ext cx="103632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6400"/>
            </a:lvl1pPr>
            <a:lvl2pPr lvl="1" algn="ctr" rtl="0">
              <a:spcBef>
                <a:spcPts val="0"/>
              </a:spcBef>
              <a:spcAft>
                <a:spcPts val="0"/>
              </a:spcAft>
              <a:buSzPts val="4800"/>
              <a:buNone/>
              <a:defRPr sz="6400"/>
            </a:lvl2pPr>
            <a:lvl3pPr lvl="2" algn="ctr" rtl="0">
              <a:spcBef>
                <a:spcPts val="0"/>
              </a:spcBef>
              <a:spcAft>
                <a:spcPts val="0"/>
              </a:spcAft>
              <a:buSzPts val="4800"/>
              <a:buNone/>
              <a:defRPr sz="6400"/>
            </a:lvl3pPr>
            <a:lvl4pPr lvl="3" algn="ctr" rtl="0">
              <a:spcBef>
                <a:spcPts val="0"/>
              </a:spcBef>
              <a:spcAft>
                <a:spcPts val="0"/>
              </a:spcAft>
              <a:buSzPts val="4800"/>
              <a:buNone/>
              <a:defRPr sz="6400"/>
            </a:lvl4pPr>
            <a:lvl5pPr lvl="4" algn="ctr" rtl="0">
              <a:spcBef>
                <a:spcPts val="0"/>
              </a:spcBef>
              <a:spcAft>
                <a:spcPts val="0"/>
              </a:spcAft>
              <a:buSzPts val="4800"/>
              <a:buNone/>
              <a:defRPr sz="6400"/>
            </a:lvl5pPr>
            <a:lvl6pPr lvl="5" algn="ctr" rtl="0">
              <a:spcBef>
                <a:spcPts val="0"/>
              </a:spcBef>
              <a:spcAft>
                <a:spcPts val="0"/>
              </a:spcAft>
              <a:buSzPts val="4800"/>
              <a:buNone/>
              <a:defRPr sz="6400"/>
            </a:lvl6pPr>
            <a:lvl7pPr lvl="6" algn="ctr" rtl="0">
              <a:spcBef>
                <a:spcPts val="0"/>
              </a:spcBef>
              <a:spcAft>
                <a:spcPts val="0"/>
              </a:spcAft>
              <a:buSzPts val="4800"/>
              <a:buNone/>
              <a:defRPr sz="6400"/>
            </a:lvl7pPr>
            <a:lvl8pPr lvl="7" algn="ctr" rtl="0">
              <a:spcBef>
                <a:spcPts val="0"/>
              </a:spcBef>
              <a:spcAft>
                <a:spcPts val="0"/>
              </a:spcAft>
              <a:buSzPts val="4800"/>
              <a:buNone/>
              <a:defRPr sz="6400"/>
            </a:lvl8pPr>
            <a:lvl9pPr lvl="8" algn="ctr" rtl="0">
              <a:spcBef>
                <a:spcPts val="0"/>
              </a:spcBef>
              <a:spcAft>
                <a:spcPts val="0"/>
              </a:spcAft>
              <a:buSzPts val="4800"/>
              <a:buNone/>
              <a:defRPr sz="6400"/>
            </a:lvl9pPr>
          </a:lstStyle>
          <a:p>
            <a:endParaRPr/>
          </a:p>
        </p:txBody>
      </p:sp>
      <p:sp>
        <p:nvSpPr>
          <p:cNvPr id="13" name="Google Shape;13;p3"/>
          <p:cNvSpPr txBox="1">
            <a:spLocks noGrp="1"/>
          </p:cNvSpPr>
          <p:nvPr>
            <p:ph type="subTitle" idx="1"/>
          </p:nvPr>
        </p:nvSpPr>
        <p:spPr>
          <a:xfrm>
            <a:off x="914400" y="4193137"/>
            <a:ext cx="10363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000"/>
              <a:buNone/>
              <a:defRPr/>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14" name="Google Shape;14;p3"/>
          <p:cNvSpPr txBox="1">
            <a:spLocks noGrp="1"/>
          </p:cNvSpPr>
          <p:nvPr>
            <p:ph type="sldNum" idx="12"/>
          </p:nvPr>
        </p:nvSpPr>
        <p:spPr>
          <a:xfrm>
            <a:off x="5730200" y="6443967"/>
            <a:ext cx="731600" cy="414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GB" smtClean="0"/>
              <a:pPr algn="ctr"/>
              <a:t>‹#›</a:t>
            </a:fld>
            <a:endParaRPr lang="en-GB"/>
          </a:p>
        </p:txBody>
      </p:sp>
    </p:spTree>
    <p:extLst>
      <p:ext uri="{BB962C8B-B14F-4D97-AF65-F5344CB8AC3E}">
        <p14:creationId xmlns:p14="http://schemas.microsoft.com/office/powerpoint/2010/main" val="174083000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8033" y="1290633"/>
            <a:ext cx="12208000" cy="11432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22" name="Google Shape;22;p5"/>
          <p:cNvSpPr txBox="1">
            <a:spLocks noGrp="1"/>
          </p:cNvSpPr>
          <p:nvPr>
            <p:ph type="body" idx="1"/>
          </p:nvPr>
        </p:nvSpPr>
        <p:spPr>
          <a:xfrm>
            <a:off x="609600" y="2084533"/>
            <a:ext cx="10972800" cy="33376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a:lvl1pPr>
            <a:lvl2pPr marL="1219170" lvl="1" indent="-474121">
              <a:spcBef>
                <a:spcPts val="0"/>
              </a:spcBef>
              <a:spcAft>
                <a:spcPts val="0"/>
              </a:spcAft>
              <a:buSzPts val="2000"/>
              <a:buChar char="○"/>
              <a:defRPr/>
            </a:lvl2pPr>
            <a:lvl3pPr marL="1828754" lvl="2" indent="-474121">
              <a:spcBef>
                <a:spcPts val="0"/>
              </a:spcBef>
              <a:spcAft>
                <a:spcPts val="0"/>
              </a:spcAft>
              <a:buSzPts val="2000"/>
              <a:buChar char="■"/>
              <a:defRPr/>
            </a:lvl3pPr>
            <a:lvl4pPr marL="2438339" lvl="3" indent="-474121">
              <a:spcBef>
                <a:spcPts val="0"/>
              </a:spcBef>
              <a:spcAft>
                <a:spcPts val="0"/>
              </a:spcAft>
              <a:buSzPts val="2000"/>
              <a:buChar char="●"/>
              <a:defRPr/>
            </a:lvl4pPr>
            <a:lvl5pPr marL="3047924" lvl="4" indent="-474121">
              <a:spcBef>
                <a:spcPts val="0"/>
              </a:spcBef>
              <a:spcAft>
                <a:spcPts val="0"/>
              </a:spcAft>
              <a:buSzPts val="2000"/>
              <a:buChar char="○"/>
              <a:defRPr/>
            </a:lvl5pPr>
            <a:lvl6pPr marL="3657509" lvl="5" indent="-474121">
              <a:spcBef>
                <a:spcPts val="0"/>
              </a:spcBef>
              <a:spcAft>
                <a:spcPts val="0"/>
              </a:spcAft>
              <a:buSzPts val="2000"/>
              <a:buChar char="■"/>
              <a:defRPr/>
            </a:lvl6pPr>
            <a:lvl7pPr marL="4267093" lvl="6" indent="-474121">
              <a:spcBef>
                <a:spcPts val="0"/>
              </a:spcBef>
              <a:spcAft>
                <a:spcPts val="0"/>
              </a:spcAft>
              <a:buSzPts val="2000"/>
              <a:buChar char="●"/>
              <a:defRPr/>
            </a:lvl7pPr>
            <a:lvl8pPr marL="4876678" lvl="7" indent="-474121">
              <a:spcBef>
                <a:spcPts val="0"/>
              </a:spcBef>
              <a:spcAft>
                <a:spcPts val="0"/>
              </a:spcAft>
              <a:buSzPts val="2000"/>
              <a:buChar char="○"/>
              <a:defRPr/>
            </a:lvl8pPr>
            <a:lvl9pPr marL="5486263" lvl="8" indent="-474121">
              <a:spcBef>
                <a:spcPts val="0"/>
              </a:spcBef>
              <a:spcAft>
                <a:spcPts val="0"/>
              </a:spcAft>
              <a:buSzPts val="2000"/>
              <a:buChar char="■"/>
              <a:defRPr/>
            </a:lvl9pPr>
          </a:lstStyle>
          <a:p>
            <a:endParaRPr/>
          </a:p>
        </p:txBody>
      </p:sp>
      <p:sp>
        <p:nvSpPr>
          <p:cNvPr id="23" name="Google Shape;23;p5"/>
          <p:cNvSpPr txBox="1">
            <a:spLocks noGrp="1"/>
          </p:cNvSpPr>
          <p:nvPr>
            <p:ph type="sldNum" idx="12"/>
          </p:nvPr>
        </p:nvSpPr>
        <p:spPr>
          <a:xfrm>
            <a:off x="5730200" y="6443967"/>
            <a:ext cx="731600" cy="414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GB" smtClean="0"/>
              <a:pPr algn="ctr"/>
              <a:t>‹#›</a:t>
            </a:fld>
            <a:endParaRPr lang="en-GB"/>
          </a:p>
        </p:txBody>
      </p:sp>
    </p:spTree>
    <p:extLst>
      <p:ext uri="{BB962C8B-B14F-4D97-AF65-F5344CB8AC3E}">
        <p14:creationId xmlns:p14="http://schemas.microsoft.com/office/powerpoint/2010/main" val="193302247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GB"/>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5E93AB-0B14-B642-A3A7-39D2356ABE43}" type="datetime1">
              <a:rPr lang="en-US" smtClean="0"/>
              <a:t>8/21/23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8B8E0D01-F01F-F544-90C3-2CD50D20B481}" type="slidenum">
              <a:rPr lang="en-GB" smtClean="0"/>
              <a:t>‹#›</a:t>
            </a:fld>
            <a:endParaRPr lang="en-GB"/>
          </a:p>
        </p:txBody>
      </p:sp>
      <p:pic>
        <p:nvPicPr>
          <p:cNvPr id="8" name="Picture 7">
            <a:extLst>
              <a:ext uri="{FF2B5EF4-FFF2-40B4-BE49-F238E27FC236}">
                <a16:creationId xmlns:a16="http://schemas.microsoft.com/office/drawing/2014/main" id="{FF971984-6433-3D47-8807-7430298827EB}"/>
              </a:ext>
            </a:extLst>
          </p:cNvPr>
          <p:cNvPicPr>
            <a:picLocks noChangeAspect="1"/>
          </p:cNvPicPr>
          <p:nvPr userDrawn="1"/>
        </p:nvPicPr>
        <p:blipFill>
          <a:blip r:embed="rId2"/>
          <a:stretch>
            <a:fillRect/>
          </a:stretch>
        </p:blipFill>
        <p:spPr>
          <a:xfrm>
            <a:off x="10450750" y="631206"/>
            <a:ext cx="1295400" cy="1155700"/>
          </a:xfrm>
          <a:prstGeom prst="rect">
            <a:avLst/>
          </a:prstGeom>
        </p:spPr>
      </p:pic>
    </p:spTree>
    <p:extLst>
      <p:ext uri="{BB962C8B-B14F-4D97-AF65-F5344CB8AC3E}">
        <p14:creationId xmlns:p14="http://schemas.microsoft.com/office/powerpoint/2010/main" val="892360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GB"/>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0196807-61FB-E847-A9F7-A22BDDBA748F}" type="datetime1">
              <a:rPr lang="en-US" smtClean="0"/>
              <a:t>8/21/23</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B8E0D01-F01F-F544-90C3-2CD50D20B481}" type="slidenum">
              <a:rPr lang="en-GB" smtClean="0"/>
              <a:t>‹#›</a:t>
            </a:fld>
            <a:endParaRPr lang="en-GB"/>
          </a:p>
        </p:txBody>
      </p:sp>
    </p:spTree>
    <p:extLst>
      <p:ext uri="{BB962C8B-B14F-4D97-AF65-F5344CB8AC3E}">
        <p14:creationId xmlns:p14="http://schemas.microsoft.com/office/powerpoint/2010/main" val="119925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A5E37F7-4BDA-7344-A4AB-CE596C30097F}" type="datetime1">
              <a:rPr lang="en-US" smtClean="0"/>
              <a:t>8/21/23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313420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6FBD61-CB44-5547-A33F-DA3F7BCC2255}" type="datetime1">
              <a:rPr lang="en-US" smtClean="0"/>
              <a:t>8/21/23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384954268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0694708-DC08-B140-84E0-892DC5D9A483}" type="datetime1">
              <a:rPr lang="en-US" smtClean="0"/>
              <a:t>8/21/23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423412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58F84-D449-7D4F-9B76-4505A44D529D}" type="datetime1">
              <a:rPr lang="en-US" smtClean="0"/>
              <a:t>8/21/23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338222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GB"/>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707982D-AC4E-B748-BB54-A9F429B6AC8F}" type="datetime1">
              <a:rPr lang="en-US" smtClean="0"/>
              <a:t>8/21/23</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B8E0D01-F01F-F544-90C3-2CD50D20B481}" type="slidenum">
              <a:rPr lang="en-GB" smtClean="0"/>
              <a:t>‹#›</a:t>
            </a:fld>
            <a:endParaRPr lang="en-GB"/>
          </a:p>
        </p:txBody>
      </p:sp>
    </p:spTree>
    <p:extLst>
      <p:ext uri="{BB962C8B-B14F-4D97-AF65-F5344CB8AC3E}">
        <p14:creationId xmlns:p14="http://schemas.microsoft.com/office/powerpoint/2010/main" val="457669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8493779-5A12-504F-A6CE-C4E6E6A3C826}" type="datetime1">
              <a:rPr lang="en-US" smtClean="0"/>
              <a:t>8/21/23</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8E0D01-F01F-F544-90C3-2CD50D20B481}" type="slidenum">
              <a:rPr lang="en-GB" smtClean="0"/>
              <a:t>‹#›</a:t>
            </a:fld>
            <a:endParaRPr lang="en-GB"/>
          </a:p>
        </p:txBody>
      </p:sp>
    </p:spTree>
    <p:extLst>
      <p:ext uri="{BB962C8B-B14F-4D97-AF65-F5344CB8AC3E}">
        <p14:creationId xmlns:p14="http://schemas.microsoft.com/office/powerpoint/2010/main" val="1402068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GB"/>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A6FBD61-CB44-5547-A33F-DA3F7BCC2255}" type="datetime1">
              <a:rPr lang="en-US" smtClean="0"/>
              <a:t>8/21/23</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B8E0D01-F01F-F544-90C3-2CD50D20B481}"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6821505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FA12B-F5D4-3543-990A-186A8C0CCEF2}"/>
              </a:ext>
            </a:extLst>
          </p:cNvPr>
          <p:cNvSpPr>
            <a:spLocks noGrp="1"/>
          </p:cNvSpPr>
          <p:nvPr>
            <p:ph type="ctrTitle"/>
          </p:nvPr>
        </p:nvSpPr>
        <p:spPr>
          <a:xfrm>
            <a:off x="599227" y="1602322"/>
            <a:ext cx="10993549" cy="1475013"/>
          </a:xfrm>
        </p:spPr>
        <p:txBody>
          <a:bodyPr>
            <a:noAutofit/>
          </a:bodyPr>
          <a:lstStyle/>
          <a:p>
            <a:pPr algn="ctr"/>
            <a:r>
              <a:rPr lang="en-GB" b="1" dirty="0"/>
              <a:t>Vital areas of the Departmental Administration </a:t>
            </a:r>
            <a:br>
              <a:rPr lang="en-GB" b="1" dirty="0"/>
            </a:br>
            <a:r>
              <a:rPr lang="en-GB" sz="3200" b="1" dirty="0"/>
              <a:t>(Faculty/Departmental A&amp;P, DTLC, Finance, Leaves, Misconduct, Ombudsman)</a:t>
            </a:r>
            <a:endParaRPr lang="en-GB" b="1" dirty="0"/>
          </a:p>
        </p:txBody>
      </p:sp>
      <p:sp>
        <p:nvSpPr>
          <p:cNvPr id="3" name="Subtitle 2">
            <a:extLst>
              <a:ext uri="{FF2B5EF4-FFF2-40B4-BE49-F238E27FC236}">
                <a16:creationId xmlns:a16="http://schemas.microsoft.com/office/drawing/2014/main" id="{3DE8E205-4499-994F-AF0A-842E1DD3C601}"/>
              </a:ext>
            </a:extLst>
          </p:cNvPr>
          <p:cNvSpPr>
            <a:spLocks noGrp="1"/>
          </p:cNvSpPr>
          <p:nvPr>
            <p:ph type="subTitle" idx="1"/>
          </p:nvPr>
        </p:nvSpPr>
        <p:spPr>
          <a:xfrm>
            <a:off x="651269" y="4960517"/>
            <a:ext cx="10993546" cy="590321"/>
          </a:xfrm>
        </p:spPr>
        <p:txBody>
          <a:bodyPr anchor="b">
            <a:noAutofit/>
          </a:bodyPr>
          <a:lstStyle/>
          <a:p>
            <a:pPr algn="ctr">
              <a:lnSpc>
                <a:spcPct val="100000"/>
              </a:lnSpc>
              <a:spcBef>
                <a:spcPts val="0"/>
              </a:spcBef>
            </a:pPr>
            <a:r>
              <a:rPr lang="en-GB" sz="2800" b="1" dirty="0">
                <a:solidFill>
                  <a:schemeClr val="bg1"/>
                </a:solidFill>
              </a:rPr>
              <a:t>Prof. Bolanle O. Oboh</a:t>
            </a:r>
            <a:br>
              <a:rPr lang="en-GB" sz="2400" dirty="0">
                <a:solidFill>
                  <a:schemeClr val="bg1"/>
                </a:solidFill>
              </a:rPr>
            </a:br>
            <a:r>
              <a:rPr lang="en-GB" sz="2000" dirty="0">
                <a:solidFill>
                  <a:schemeClr val="bg1"/>
                </a:solidFill>
              </a:rPr>
              <a:t>Deputy vice-chancellor (Academics &amp; research)</a:t>
            </a:r>
            <a:br>
              <a:rPr lang="en-GB" sz="2000" dirty="0">
                <a:solidFill>
                  <a:schemeClr val="bg1"/>
                </a:solidFill>
              </a:rPr>
            </a:br>
            <a:r>
              <a:rPr lang="en-GB" sz="2000" dirty="0">
                <a:solidFill>
                  <a:schemeClr val="bg1"/>
                </a:solidFill>
              </a:rPr>
              <a:t>University of Lagos</a:t>
            </a:r>
            <a:endParaRPr lang="en-GB" sz="2400" dirty="0">
              <a:solidFill>
                <a:schemeClr val="bg1"/>
              </a:solidFill>
            </a:endParaRPr>
          </a:p>
        </p:txBody>
      </p:sp>
      <p:sp>
        <p:nvSpPr>
          <p:cNvPr id="6" name="Slide Number Placeholder 5">
            <a:extLst>
              <a:ext uri="{FF2B5EF4-FFF2-40B4-BE49-F238E27FC236}">
                <a16:creationId xmlns:a16="http://schemas.microsoft.com/office/drawing/2014/main" id="{B7D3C759-CF3F-7E49-91F2-2146C2DF419A}"/>
              </a:ext>
            </a:extLst>
          </p:cNvPr>
          <p:cNvSpPr>
            <a:spLocks noGrp="1"/>
          </p:cNvSpPr>
          <p:nvPr>
            <p:ph type="sldNum" sz="quarter" idx="12"/>
          </p:nvPr>
        </p:nvSpPr>
        <p:spPr/>
        <p:txBody>
          <a:bodyPr/>
          <a:lstStyle/>
          <a:p>
            <a:fld id="{8B8E0D01-F01F-F544-90C3-2CD50D20B481}" type="slidenum">
              <a:rPr lang="en-GB" smtClean="0"/>
              <a:t>1</a:t>
            </a:fld>
            <a:endParaRPr lang="en-GB"/>
          </a:p>
        </p:txBody>
      </p:sp>
      <p:pic>
        <p:nvPicPr>
          <p:cNvPr id="5" name="Picture 4">
            <a:extLst>
              <a:ext uri="{FF2B5EF4-FFF2-40B4-BE49-F238E27FC236}">
                <a16:creationId xmlns:a16="http://schemas.microsoft.com/office/drawing/2014/main" id="{329089D3-7979-624C-8A3D-5E71A0834A30}"/>
              </a:ext>
            </a:extLst>
          </p:cNvPr>
          <p:cNvPicPr>
            <a:picLocks noChangeAspect="1"/>
          </p:cNvPicPr>
          <p:nvPr/>
        </p:nvPicPr>
        <p:blipFill>
          <a:blip r:embed="rId2"/>
          <a:stretch>
            <a:fillRect/>
          </a:stretch>
        </p:blipFill>
        <p:spPr>
          <a:xfrm>
            <a:off x="127000" y="82881"/>
            <a:ext cx="1295400" cy="1155700"/>
          </a:xfrm>
          <a:prstGeom prst="rect">
            <a:avLst/>
          </a:prstGeom>
        </p:spPr>
      </p:pic>
    </p:spTree>
    <p:extLst>
      <p:ext uri="{BB962C8B-B14F-4D97-AF65-F5344CB8AC3E}">
        <p14:creationId xmlns:p14="http://schemas.microsoft.com/office/powerpoint/2010/main" val="4124059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C37A5-359C-264B-BE59-47CBF4658390}"/>
              </a:ext>
            </a:extLst>
          </p:cNvPr>
          <p:cNvSpPr>
            <a:spLocks noGrp="1"/>
          </p:cNvSpPr>
          <p:nvPr>
            <p:ph type="title"/>
          </p:nvPr>
        </p:nvSpPr>
        <p:spPr/>
        <p:txBody>
          <a:bodyPr/>
          <a:lstStyle/>
          <a:p>
            <a:pPr algn="ctr"/>
            <a:r>
              <a:rPr lang="en-GB" dirty="0"/>
              <a:t>For professorial cadre</a:t>
            </a:r>
          </a:p>
        </p:txBody>
      </p:sp>
      <p:graphicFrame>
        <p:nvGraphicFramePr>
          <p:cNvPr id="5" name="Table 5">
            <a:extLst>
              <a:ext uri="{FF2B5EF4-FFF2-40B4-BE49-F238E27FC236}">
                <a16:creationId xmlns:a16="http://schemas.microsoft.com/office/drawing/2014/main" id="{BC5D0E8B-1B28-7444-8CA3-E00ECD463470}"/>
              </a:ext>
            </a:extLst>
          </p:cNvPr>
          <p:cNvGraphicFramePr>
            <a:graphicFrameLocks noGrp="1"/>
          </p:cNvGraphicFramePr>
          <p:nvPr>
            <p:ph idx="1"/>
            <p:extLst>
              <p:ext uri="{D42A27DB-BD31-4B8C-83A1-F6EECF244321}">
                <p14:modId xmlns:p14="http://schemas.microsoft.com/office/powerpoint/2010/main" val="3838177865"/>
              </p:ext>
            </p:extLst>
          </p:nvPr>
        </p:nvGraphicFramePr>
        <p:xfrm>
          <a:off x="581025" y="2181225"/>
          <a:ext cx="11029950" cy="2108200"/>
        </p:xfrm>
        <a:graphic>
          <a:graphicData uri="http://schemas.openxmlformats.org/drawingml/2006/table">
            <a:tbl>
              <a:tblPr firstRow="1" bandRow="1">
                <a:tableStyleId>{5C22544A-7EE6-4342-B048-85BDC9FD1C3A}</a:tableStyleId>
              </a:tblPr>
              <a:tblGrid>
                <a:gridCol w="447675">
                  <a:extLst>
                    <a:ext uri="{9D8B030D-6E8A-4147-A177-3AD203B41FA5}">
                      <a16:colId xmlns:a16="http://schemas.microsoft.com/office/drawing/2014/main" val="3507530881"/>
                    </a:ext>
                  </a:extLst>
                </a:gridCol>
                <a:gridCol w="800100">
                  <a:extLst>
                    <a:ext uri="{9D8B030D-6E8A-4147-A177-3AD203B41FA5}">
                      <a16:colId xmlns:a16="http://schemas.microsoft.com/office/drawing/2014/main" val="4284073478"/>
                    </a:ext>
                  </a:extLst>
                </a:gridCol>
                <a:gridCol w="1066801">
                  <a:extLst>
                    <a:ext uri="{9D8B030D-6E8A-4147-A177-3AD203B41FA5}">
                      <a16:colId xmlns:a16="http://schemas.microsoft.com/office/drawing/2014/main" val="1136120907"/>
                    </a:ext>
                  </a:extLst>
                </a:gridCol>
                <a:gridCol w="1409701">
                  <a:extLst>
                    <a:ext uri="{9D8B030D-6E8A-4147-A177-3AD203B41FA5}">
                      <a16:colId xmlns:a16="http://schemas.microsoft.com/office/drawing/2014/main" val="2260375222"/>
                    </a:ext>
                  </a:extLst>
                </a:gridCol>
                <a:gridCol w="1397000">
                  <a:extLst>
                    <a:ext uri="{9D8B030D-6E8A-4147-A177-3AD203B41FA5}">
                      <a16:colId xmlns:a16="http://schemas.microsoft.com/office/drawing/2014/main" val="2937871117"/>
                    </a:ext>
                  </a:extLst>
                </a:gridCol>
                <a:gridCol w="1968499">
                  <a:extLst>
                    <a:ext uri="{9D8B030D-6E8A-4147-A177-3AD203B41FA5}">
                      <a16:colId xmlns:a16="http://schemas.microsoft.com/office/drawing/2014/main" val="831222061"/>
                    </a:ext>
                  </a:extLst>
                </a:gridCol>
                <a:gridCol w="1397000">
                  <a:extLst>
                    <a:ext uri="{9D8B030D-6E8A-4147-A177-3AD203B41FA5}">
                      <a16:colId xmlns:a16="http://schemas.microsoft.com/office/drawing/2014/main" val="4247418839"/>
                    </a:ext>
                  </a:extLst>
                </a:gridCol>
                <a:gridCol w="1485900">
                  <a:extLst>
                    <a:ext uri="{9D8B030D-6E8A-4147-A177-3AD203B41FA5}">
                      <a16:colId xmlns:a16="http://schemas.microsoft.com/office/drawing/2014/main" val="1742935276"/>
                    </a:ext>
                  </a:extLst>
                </a:gridCol>
                <a:gridCol w="1057274">
                  <a:extLst>
                    <a:ext uri="{9D8B030D-6E8A-4147-A177-3AD203B41FA5}">
                      <a16:colId xmlns:a16="http://schemas.microsoft.com/office/drawing/2014/main" val="255960336"/>
                    </a:ext>
                  </a:extLst>
                </a:gridCol>
              </a:tblGrid>
              <a:tr h="370840">
                <a:tc>
                  <a:txBody>
                    <a:bodyPr/>
                    <a:lstStyle/>
                    <a:p>
                      <a:r>
                        <a:rPr lang="en-GB" dirty="0"/>
                        <a:t>s/n</a:t>
                      </a:r>
                    </a:p>
                  </a:txBody>
                  <a:tcPr marL="91439" marR="91439"/>
                </a:tc>
                <a:tc>
                  <a:txBody>
                    <a:bodyPr/>
                    <a:lstStyle/>
                    <a:p>
                      <a:r>
                        <a:rPr lang="en-GB" dirty="0"/>
                        <a:t>Name</a:t>
                      </a:r>
                    </a:p>
                  </a:txBody>
                  <a:tcPr marL="91439" marR="91439"/>
                </a:tc>
                <a:tc>
                  <a:txBody>
                    <a:bodyPr/>
                    <a:lstStyle/>
                    <a:p>
                      <a:r>
                        <a:rPr lang="en-GB" dirty="0"/>
                        <a:t>Present post</a:t>
                      </a:r>
                    </a:p>
                  </a:txBody>
                  <a:tcPr marL="91439" marR="91439"/>
                </a:tc>
                <a:tc>
                  <a:txBody>
                    <a:bodyPr/>
                    <a:lstStyle/>
                    <a:p>
                      <a:r>
                        <a:rPr lang="en-GB" dirty="0"/>
                        <a:t>Post to be considered</a:t>
                      </a:r>
                    </a:p>
                  </a:txBody>
                  <a:tcPr marL="91439" marR="91439"/>
                </a:tc>
                <a:tc>
                  <a:txBody>
                    <a:bodyPr/>
                    <a:lstStyle/>
                    <a:p>
                      <a:r>
                        <a:rPr lang="en-GB" dirty="0"/>
                        <a:t>Date of last promotion</a:t>
                      </a:r>
                    </a:p>
                  </a:txBody>
                  <a:tcPr marL="91439" marR="91439"/>
                </a:tc>
                <a:tc>
                  <a:txBody>
                    <a:bodyPr/>
                    <a:lstStyle/>
                    <a:p>
                      <a:r>
                        <a:rPr lang="en-GB" dirty="0"/>
                        <a:t>No. of Publication</a:t>
                      </a:r>
                    </a:p>
                    <a:p>
                      <a:r>
                        <a:rPr lang="en-GB" dirty="0"/>
                        <a:t>Total/ National/ International</a:t>
                      </a:r>
                    </a:p>
                  </a:txBody>
                  <a:tcPr marL="91439" marR="91439"/>
                </a:tc>
                <a:tc>
                  <a:txBody>
                    <a:bodyPr/>
                    <a:lstStyle/>
                    <a:p>
                      <a:r>
                        <a:rPr lang="en-GB" dirty="0"/>
                        <a:t>Publication since last promotion</a:t>
                      </a:r>
                    </a:p>
                    <a:p>
                      <a:r>
                        <a:rPr lang="en-GB" dirty="0" err="1"/>
                        <a:t>Yr</a:t>
                      </a:r>
                      <a:r>
                        <a:rPr lang="en-GB" dirty="0"/>
                        <a:t> 1</a:t>
                      </a:r>
                    </a:p>
                    <a:p>
                      <a:r>
                        <a:rPr lang="en-GB" dirty="0" err="1"/>
                        <a:t>Yr</a:t>
                      </a:r>
                      <a:r>
                        <a:rPr lang="en-GB" dirty="0"/>
                        <a:t> 2</a:t>
                      </a:r>
                    </a:p>
                    <a:p>
                      <a:r>
                        <a:rPr lang="en-GB" dirty="0" err="1"/>
                        <a:t>Yr</a:t>
                      </a:r>
                      <a:r>
                        <a:rPr lang="en-GB" dirty="0"/>
                        <a:t> 3</a:t>
                      </a:r>
                    </a:p>
                  </a:txBody>
                  <a:tcPr marL="91439" marR="91439"/>
                </a:tc>
                <a:tc>
                  <a:txBody>
                    <a:bodyPr/>
                    <a:lstStyle/>
                    <a:p>
                      <a:r>
                        <a:rPr lang="en-GB" dirty="0"/>
                        <a:t>Assessment Report</a:t>
                      </a:r>
                    </a:p>
                    <a:p>
                      <a:endParaRPr lang="en-GB" dirty="0"/>
                    </a:p>
                    <a:p>
                      <a:r>
                        <a:rPr lang="en-GB" dirty="0"/>
                        <a:t>Yes</a:t>
                      </a:r>
                    </a:p>
                    <a:p>
                      <a:r>
                        <a:rPr lang="en-GB" dirty="0"/>
                        <a:t>No</a:t>
                      </a:r>
                    </a:p>
                  </a:txBody>
                  <a:tcPr marL="91439" marR="91439"/>
                </a:tc>
                <a:tc>
                  <a:txBody>
                    <a:bodyPr/>
                    <a:lstStyle/>
                    <a:p>
                      <a:r>
                        <a:rPr lang="en-GB" dirty="0"/>
                        <a:t>Turnitin report</a:t>
                      </a:r>
                    </a:p>
                    <a:p>
                      <a:endParaRPr lang="en-GB" dirty="0"/>
                    </a:p>
                    <a:p>
                      <a:r>
                        <a:rPr lang="en-GB" dirty="0"/>
                        <a:t>Yes</a:t>
                      </a:r>
                    </a:p>
                    <a:p>
                      <a:r>
                        <a:rPr lang="en-GB" dirty="0"/>
                        <a:t>No</a:t>
                      </a:r>
                    </a:p>
                  </a:txBody>
                  <a:tcPr marL="91439" marR="91439"/>
                </a:tc>
                <a:extLst>
                  <a:ext uri="{0D108BD9-81ED-4DB2-BD59-A6C34878D82A}">
                    <a16:rowId xmlns:a16="http://schemas.microsoft.com/office/drawing/2014/main" val="3257111819"/>
                  </a:ext>
                </a:extLst>
              </a:tr>
              <a:tr h="370840">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a:p>
                  </a:txBody>
                  <a:tcPr marL="91439" marR="91439"/>
                </a:tc>
                <a:tc>
                  <a:txBody>
                    <a:bodyPr/>
                    <a:lstStyle/>
                    <a:p>
                      <a:endParaRPr lang="en-GB" dirty="0"/>
                    </a:p>
                  </a:txBody>
                  <a:tcPr marL="91439" marR="91439"/>
                </a:tc>
                <a:extLst>
                  <a:ext uri="{0D108BD9-81ED-4DB2-BD59-A6C34878D82A}">
                    <a16:rowId xmlns:a16="http://schemas.microsoft.com/office/drawing/2014/main" val="3508000268"/>
                  </a:ext>
                </a:extLst>
              </a:tr>
            </a:tbl>
          </a:graphicData>
        </a:graphic>
      </p:graphicFrame>
      <p:sp>
        <p:nvSpPr>
          <p:cNvPr id="4" name="Slide Number Placeholder 3">
            <a:extLst>
              <a:ext uri="{FF2B5EF4-FFF2-40B4-BE49-F238E27FC236}">
                <a16:creationId xmlns:a16="http://schemas.microsoft.com/office/drawing/2014/main" id="{2FFD3B24-EB57-984C-9739-02912597EF0F}"/>
              </a:ext>
            </a:extLst>
          </p:cNvPr>
          <p:cNvSpPr>
            <a:spLocks noGrp="1"/>
          </p:cNvSpPr>
          <p:nvPr>
            <p:ph type="sldNum" sz="quarter" idx="12"/>
          </p:nvPr>
        </p:nvSpPr>
        <p:spPr/>
        <p:txBody>
          <a:bodyPr/>
          <a:lstStyle/>
          <a:p>
            <a:fld id="{8B8E0D01-F01F-F544-90C3-2CD50D20B481}" type="slidenum">
              <a:rPr lang="en-GB" smtClean="0"/>
              <a:t>10</a:t>
            </a:fld>
            <a:endParaRPr lang="en-GB"/>
          </a:p>
        </p:txBody>
      </p:sp>
    </p:spTree>
    <p:extLst>
      <p:ext uri="{BB962C8B-B14F-4D97-AF65-F5344CB8AC3E}">
        <p14:creationId xmlns:p14="http://schemas.microsoft.com/office/powerpoint/2010/main" val="291313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527C39D1-7043-A647-A72E-69CC1CCE0701}"/>
              </a:ext>
            </a:extLst>
          </p:cNvPr>
          <p:cNvPicPr>
            <a:picLocks noChangeAspect="1" noChangeArrowheads="1"/>
          </p:cNvPicPr>
          <p:nvPr/>
        </p:nvPicPr>
        <p:blipFill>
          <a:blip r:embed="rId2" cstate="print"/>
          <a:srcRect/>
          <a:stretch>
            <a:fillRect/>
          </a:stretch>
        </p:blipFill>
        <p:spPr bwMode="auto">
          <a:xfrm>
            <a:off x="239349" y="328055"/>
            <a:ext cx="2508251" cy="619336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CD1368A9-7522-D44F-B95B-C49E79B8BB05}"/>
              </a:ext>
            </a:extLst>
          </p:cNvPr>
          <p:cNvSpPr txBox="1"/>
          <p:nvPr/>
        </p:nvSpPr>
        <p:spPr>
          <a:xfrm>
            <a:off x="2865710" y="1013293"/>
            <a:ext cx="6097904" cy="461665"/>
          </a:xfrm>
          <a:prstGeom prst="rect">
            <a:avLst/>
          </a:prstGeom>
          <a:noFill/>
        </p:spPr>
        <p:txBody>
          <a:bodyPr wrap="square">
            <a:spAutoFit/>
          </a:bodyPr>
          <a:lstStyle/>
          <a:p>
            <a:pPr marL="0" indent="0" algn="ctr">
              <a:buNone/>
            </a:pPr>
            <a:r>
              <a:rPr lang="en-GB" sz="2400" b="1" dirty="0">
                <a:solidFill>
                  <a:schemeClr val="bg1"/>
                </a:solidFill>
              </a:rPr>
              <a:t>THE DIRECTORS &amp; DEAN</a:t>
            </a:r>
            <a:endParaRPr lang="en-GB" sz="2400" dirty="0">
              <a:solidFill>
                <a:schemeClr val="bg1"/>
              </a:solidFill>
            </a:endParaRPr>
          </a:p>
        </p:txBody>
      </p:sp>
      <p:sp>
        <p:nvSpPr>
          <p:cNvPr id="7" name="Google Shape;89;p15">
            <a:extLst>
              <a:ext uri="{FF2B5EF4-FFF2-40B4-BE49-F238E27FC236}">
                <a16:creationId xmlns:a16="http://schemas.microsoft.com/office/drawing/2014/main" id="{FF35EEED-8FA8-554F-8CBD-19975FE2F9BE}"/>
              </a:ext>
            </a:extLst>
          </p:cNvPr>
          <p:cNvSpPr txBox="1">
            <a:spLocks/>
          </p:cNvSpPr>
          <p:nvPr/>
        </p:nvSpPr>
        <p:spPr>
          <a:xfrm>
            <a:off x="2865710" y="2015034"/>
            <a:ext cx="8330114" cy="3627854"/>
          </a:xfrm>
          <a:prstGeom prst="rect">
            <a:avLst/>
          </a:prstGeom>
        </p:spPr>
        <p:txBody>
          <a:bodyPr spcFirstLastPara="1" vert="horz" wrap="square" lIns="121900" tIns="121900" rIns="121900" bIns="121900" rtlCol="0" anchor="t" anchorCtr="0">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indent="-609585">
              <a:buFont typeface="Wingdings" pitchFamily="2" charset="2"/>
              <a:buChar char="q"/>
            </a:pPr>
            <a:r>
              <a:rPr lang="en-GB" sz="2400" dirty="0"/>
              <a:t>Are Leaders</a:t>
            </a:r>
          </a:p>
          <a:p>
            <a:pPr indent="-609585">
              <a:spcAft>
                <a:spcPts val="0"/>
              </a:spcAft>
              <a:buFont typeface="Wingdings" pitchFamily="2" charset="2"/>
              <a:buChar char="q"/>
            </a:pPr>
            <a:r>
              <a:rPr lang="en-GB" sz="2400" dirty="0"/>
              <a:t>Responsible to the Vice-Chancellor on all matters </a:t>
            </a:r>
          </a:p>
          <a:p>
            <a:pPr marL="0" indent="0">
              <a:spcBef>
                <a:spcPts val="0"/>
              </a:spcBef>
              <a:buNone/>
            </a:pPr>
            <a:r>
              <a:rPr lang="en-GB" sz="2400" dirty="0"/>
              <a:t>	</a:t>
            </a:r>
            <a:r>
              <a:rPr lang="en-GB" sz="2400" dirty="0" err="1"/>
              <a:t>i.e</a:t>
            </a:r>
            <a:r>
              <a:rPr lang="en-GB" sz="2400" dirty="0"/>
              <a:t>  Academic, Administrative, Disciplinary, Environmental etc</a:t>
            </a:r>
          </a:p>
          <a:p>
            <a:pPr indent="-609585">
              <a:buFont typeface="Wingdings" pitchFamily="2" charset="2"/>
              <a:buChar char="q"/>
            </a:pPr>
            <a:r>
              <a:rPr lang="en-GB" sz="2400" dirty="0"/>
              <a:t>Watchdog for VC</a:t>
            </a:r>
          </a:p>
          <a:p>
            <a:pPr indent="-609585">
              <a:buFont typeface="Wingdings" pitchFamily="2" charset="2"/>
              <a:buChar char="q"/>
            </a:pPr>
            <a:r>
              <a:rPr lang="en-GB" sz="2400" dirty="0"/>
              <a:t>Chairman of meetings</a:t>
            </a:r>
          </a:p>
          <a:p>
            <a:pPr indent="-609585">
              <a:buFont typeface="Wingdings" pitchFamily="2" charset="2"/>
              <a:buChar char="q"/>
            </a:pPr>
            <a:r>
              <a:rPr lang="en-GB" sz="2400" dirty="0"/>
              <a:t>Ensures all programmes in the Faculty get full accreditation with NUC and respective Professional bodies.</a:t>
            </a:r>
          </a:p>
          <a:p>
            <a:pPr marL="0" indent="0">
              <a:buNone/>
            </a:pPr>
            <a:endParaRPr lang="en-GB" sz="2400" dirty="0"/>
          </a:p>
        </p:txBody>
      </p:sp>
      <p:sp>
        <p:nvSpPr>
          <p:cNvPr id="2" name="Slide Number Placeholder 1">
            <a:extLst>
              <a:ext uri="{FF2B5EF4-FFF2-40B4-BE49-F238E27FC236}">
                <a16:creationId xmlns:a16="http://schemas.microsoft.com/office/drawing/2014/main" id="{4BB5086D-E844-A942-83EC-0E7D6CB33CD9}"/>
              </a:ext>
            </a:extLst>
          </p:cNvPr>
          <p:cNvSpPr>
            <a:spLocks noGrp="1"/>
          </p:cNvSpPr>
          <p:nvPr>
            <p:ph type="sldNum" sz="quarter" idx="12"/>
          </p:nvPr>
        </p:nvSpPr>
        <p:spPr/>
        <p:txBody>
          <a:bodyPr/>
          <a:lstStyle/>
          <a:p>
            <a:fld id="{8B8E0D01-F01F-F544-90C3-2CD50D20B481}" type="slidenum">
              <a:rPr lang="en-GB" smtClean="0"/>
              <a:t>11</a:t>
            </a:fld>
            <a:endParaRPr lang="en-GB"/>
          </a:p>
        </p:txBody>
      </p:sp>
    </p:spTree>
    <p:extLst>
      <p:ext uri="{BB962C8B-B14F-4D97-AF65-F5344CB8AC3E}">
        <p14:creationId xmlns:p14="http://schemas.microsoft.com/office/powerpoint/2010/main" val="311072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0745-DFE4-1A42-8119-B47036EDB469}"/>
              </a:ext>
            </a:extLst>
          </p:cNvPr>
          <p:cNvSpPr>
            <a:spLocks noGrp="1"/>
          </p:cNvSpPr>
          <p:nvPr>
            <p:ph type="title"/>
          </p:nvPr>
        </p:nvSpPr>
        <p:spPr>
          <a:xfrm>
            <a:off x="581192" y="702156"/>
            <a:ext cx="9847598" cy="1013800"/>
          </a:xfrm>
        </p:spPr>
        <p:txBody>
          <a:bodyPr/>
          <a:lstStyle/>
          <a:p>
            <a:r>
              <a:rPr lang="en-GB" dirty="0"/>
              <a:t>DIRECTORs / DEANs ON students and academic matters</a:t>
            </a:r>
          </a:p>
        </p:txBody>
      </p:sp>
      <p:sp>
        <p:nvSpPr>
          <p:cNvPr id="5" name="Google Shape;96;p16">
            <a:extLst>
              <a:ext uri="{FF2B5EF4-FFF2-40B4-BE49-F238E27FC236}">
                <a16:creationId xmlns:a16="http://schemas.microsoft.com/office/drawing/2014/main" id="{2E536499-DEFA-AA47-B03D-30AC95D69391}"/>
              </a:ext>
            </a:extLst>
          </p:cNvPr>
          <p:cNvSpPr txBox="1">
            <a:spLocks noGrp="1"/>
          </p:cNvSpPr>
          <p:nvPr>
            <p:ph idx="1"/>
          </p:nvPr>
        </p:nvSpPr>
        <p:spPr>
          <a:xfrm>
            <a:off x="581193" y="1996895"/>
            <a:ext cx="11029615" cy="3678303"/>
          </a:xfrm>
          <a:prstGeom prst="rect">
            <a:avLst/>
          </a:prstGeom>
        </p:spPr>
        <p:txBody>
          <a:bodyPr spcFirstLastPara="1" wrap="square" lIns="91425" tIns="91425" rIns="91425" bIns="91425" anchor="t" anchorCtr="0">
            <a:noAutofit/>
          </a:bodyPr>
          <a:lstStyle/>
          <a:p>
            <a:pPr>
              <a:buFont typeface="Wingdings" panose="05000000000000000000" pitchFamily="2" charset="2"/>
              <a:buChar char="q"/>
            </a:pPr>
            <a:r>
              <a:rPr lang="en-US" sz="2000" dirty="0"/>
              <a:t>Advise and reports to Senate on all matters relating to </a:t>
            </a:r>
          </a:p>
          <a:p>
            <a:pPr lvl="1">
              <a:buFont typeface="Wingdings" panose="05000000000000000000" pitchFamily="2" charset="2"/>
              <a:buChar char="q"/>
            </a:pPr>
            <a:r>
              <a:rPr lang="en-US" sz="2000" dirty="0"/>
              <a:t>Teaching </a:t>
            </a:r>
          </a:p>
          <a:p>
            <a:pPr lvl="1">
              <a:buFont typeface="Wingdings" panose="05000000000000000000" pitchFamily="2" charset="2"/>
              <a:buChar char="q"/>
            </a:pPr>
            <a:r>
              <a:rPr lang="en-US" sz="2000" dirty="0"/>
              <a:t>Research</a:t>
            </a:r>
          </a:p>
          <a:p>
            <a:pPr lvl="1">
              <a:buFont typeface="Wingdings" panose="05000000000000000000" pitchFamily="2" charset="2"/>
              <a:buChar char="q"/>
            </a:pPr>
            <a:r>
              <a:rPr lang="en-US" sz="2000" dirty="0"/>
              <a:t>Administration</a:t>
            </a:r>
          </a:p>
          <a:p>
            <a:pPr>
              <a:buFont typeface="Wingdings" panose="05000000000000000000" pitchFamily="2" charset="2"/>
              <a:buChar char="q"/>
            </a:pPr>
            <a:r>
              <a:rPr lang="en-US" sz="2000" dirty="0"/>
              <a:t>To consider their progress and conduct of students in that teaching unit and to report thereon;</a:t>
            </a:r>
          </a:p>
          <a:p>
            <a:pPr>
              <a:buFont typeface="Wingdings" panose="05000000000000000000" pitchFamily="2" charset="2"/>
              <a:buChar char="q"/>
            </a:pPr>
            <a:r>
              <a:rPr lang="en-US" sz="2000" dirty="0"/>
              <a:t>Recommendation to Senate persons for appointment as examiners; and </a:t>
            </a:r>
          </a:p>
          <a:p>
            <a:pPr>
              <a:buFont typeface="Wingdings" panose="05000000000000000000" pitchFamily="2" charset="2"/>
              <a:buChar char="q"/>
            </a:pPr>
            <a:r>
              <a:rPr lang="en-US" sz="2000" dirty="0"/>
              <a:t>To deal with any academic matters referred to it by Senate.</a:t>
            </a:r>
          </a:p>
          <a:p>
            <a:pPr>
              <a:buFont typeface="Wingdings" panose="05000000000000000000" pitchFamily="2" charset="2"/>
              <a:buChar char="q"/>
            </a:pPr>
            <a:r>
              <a:rPr lang="en-US" sz="2000" dirty="0"/>
              <a:t>the issuance of Faculty clearance to graduates </a:t>
            </a:r>
          </a:p>
        </p:txBody>
      </p:sp>
      <p:sp>
        <p:nvSpPr>
          <p:cNvPr id="4" name="Slide Number Placeholder 3">
            <a:extLst>
              <a:ext uri="{FF2B5EF4-FFF2-40B4-BE49-F238E27FC236}">
                <a16:creationId xmlns:a16="http://schemas.microsoft.com/office/drawing/2014/main" id="{C4458344-8F8F-8B4D-A84B-43103B6773E6}"/>
              </a:ext>
            </a:extLst>
          </p:cNvPr>
          <p:cNvSpPr>
            <a:spLocks noGrp="1"/>
          </p:cNvSpPr>
          <p:nvPr>
            <p:ph type="sldNum" sz="quarter" idx="12"/>
          </p:nvPr>
        </p:nvSpPr>
        <p:spPr/>
        <p:txBody>
          <a:bodyPr/>
          <a:lstStyle/>
          <a:p>
            <a:fld id="{8B8E0D01-F01F-F544-90C3-2CD50D20B481}" type="slidenum">
              <a:rPr lang="en-GB" smtClean="0"/>
              <a:t>12</a:t>
            </a:fld>
            <a:endParaRPr lang="en-GB"/>
          </a:p>
        </p:txBody>
      </p:sp>
      <p:sp>
        <p:nvSpPr>
          <p:cNvPr id="6" name="Right Brace 5">
            <a:extLst>
              <a:ext uri="{FF2B5EF4-FFF2-40B4-BE49-F238E27FC236}">
                <a16:creationId xmlns:a16="http://schemas.microsoft.com/office/drawing/2014/main" id="{53DD49F4-D773-1C4F-8364-A1EA20E80DF7}"/>
              </a:ext>
            </a:extLst>
          </p:cNvPr>
          <p:cNvSpPr/>
          <p:nvPr/>
        </p:nvSpPr>
        <p:spPr>
          <a:xfrm>
            <a:off x="3449641" y="2651180"/>
            <a:ext cx="213361" cy="11385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TextBox 6">
            <a:extLst>
              <a:ext uri="{FF2B5EF4-FFF2-40B4-BE49-F238E27FC236}">
                <a16:creationId xmlns:a16="http://schemas.microsoft.com/office/drawing/2014/main" id="{4EA0128F-F0EC-4241-B37B-BB500E2A339B}"/>
              </a:ext>
            </a:extLst>
          </p:cNvPr>
          <p:cNvSpPr txBox="1"/>
          <p:nvPr/>
        </p:nvSpPr>
        <p:spPr>
          <a:xfrm>
            <a:off x="3788803" y="2651180"/>
            <a:ext cx="3848101" cy="1015663"/>
          </a:xfrm>
          <a:prstGeom prst="rect">
            <a:avLst/>
          </a:prstGeom>
          <a:noFill/>
        </p:spPr>
        <p:txBody>
          <a:bodyPr wrap="square" rtlCol="0">
            <a:spAutoFit/>
          </a:bodyPr>
          <a:lstStyle/>
          <a:p>
            <a:r>
              <a:rPr lang="en-US" sz="2000" dirty="0"/>
              <a:t>in the subjects of the Faculty including curricula and examinations</a:t>
            </a:r>
            <a:endParaRPr lang="en-GB" sz="2000" dirty="0"/>
          </a:p>
        </p:txBody>
      </p:sp>
    </p:spTree>
    <p:extLst>
      <p:ext uri="{BB962C8B-B14F-4D97-AF65-F5344CB8AC3E}">
        <p14:creationId xmlns:p14="http://schemas.microsoft.com/office/powerpoint/2010/main" val="3823568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971C1-6735-454B-A348-A7F5460EE765}"/>
              </a:ext>
            </a:extLst>
          </p:cNvPr>
          <p:cNvSpPr>
            <a:spLocks noGrp="1"/>
          </p:cNvSpPr>
          <p:nvPr>
            <p:ph type="title"/>
          </p:nvPr>
        </p:nvSpPr>
        <p:spPr/>
        <p:txBody>
          <a:bodyPr/>
          <a:lstStyle/>
          <a:p>
            <a:r>
              <a:rPr lang="en-GB" b="1" dirty="0"/>
              <a:t>ROLE OF DEAN</a:t>
            </a:r>
            <a:r>
              <a:rPr lang="en-GB" b="1" cap="none" dirty="0"/>
              <a:t>S</a:t>
            </a:r>
            <a:endParaRPr lang="en-GB" b="1" dirty="0"/>
          </a:p>
        </p:txBody>
      </p:sp>
      <p:sp>
        <p:nvSpPr>
          <p:cNvPr id="3" name="Content Placeholder 2">
            <a:extLst>
              <a:ext uri="{FF2B5EF4-FFF2-40B4-BE49-F238E27FC236}">
                <a16:creationId xmlns:a16="http://schemas.microsoft.com/office/drawing/2014/main" id="{E3FD38F8-3134-E042-AC8E-125FB1AC1845}"/>
              </a:ext>
            </a:extLst>
          </p:cNvPr>
          <p:cNvSpPr>
            <a:spLocks noGrp="1"/>
          </p:cNvSpPr>
          <p:nvPr>
            <p:ph idx="1"/>
          </p:nvPr>
        </p:nvSpPr>
        <p:spPr/>
        <p:txBody>
          <a:bodyPr>
            <a:normAutofit/>
          </a:bodyPr>
          <a:lstStyle/>
          <a:p>
            <a:pPr>
              <a:buFont typeface="Wingdings" pitchFamily="2" charset="2"/>
              <a:buChar char="q"/>
            </a:pPr>
            <a:r>
              <a:rPr lang="en-GB" sz="2800" dirty="0"/>
              <a:t> Ensures 100% lecture delivery by academic staff through healthy interaction with students</a:t>
            </a:r>
          </a:p>
          <a:p>
            <a:pPr>
              <a:buFont typeface="Wingdings" pitchFamily="2" charset="2"/>
              <a:buChar char="q"/>
            </a:pPr>
            <a:r>
              <a:rPr lang="en-GB" sz="2800" dirty="0"/>
              <a:t> Ensuring the punctuality of staff at lectures</a:t>
            </a:r>
          </a:p>
          <a:p>
            <a:pPr>
              <a:buFont typeface="Wingdings" pitchFamily="2" charset="2"/>
              <a:buChar char="q"/>
            </a:pPr>
            <a:r>
              <a:rPr lang="en-GB" sz="2800" dirty="0"/>
              <a:t> Encouraging active academic research (collaborative &amp; multidisciplinary)</a:t>
            </a:r>
          </a:p>
          <a:p>
            <a:pPr>
              <a:buFont typeface="Wingdings" pitchFamily="2" charset="2"/>
              <a:buChar char="q"/>
            </a:pPr>
            <a:r>
              <a:rPr lang="en-GB" sz="2800" dirty="0"/>
              <a:t> Ensures staff versatility</a:t>
            </a:r>
          </a:p>
        </p:txBody>
      </p:sp>
      <p:sp>
        <p:nvSpPr>
          <p:cNvPr id="4" name="Slide Number Placeholder 3">
            <a:extLst>
              <a:ext uri="{FF2B5EF4-FFF2-40B4-BE49-F238E27FC236}">
                <a16:creationId xmlns:a16="http://schemas.microsoft.com/office/drawing/2014/main" id="{BAE832B5-A524-2849-ACFA-AA6A693D66DA}"/>
              </a:ext>
            </a:extLst>
          </p:cNvPr>
          <p:cNvSpPr>
            <a:spLocks noGrp="1"/>
          </p:cNvSpPr>
          <p:nvPr>
            <p:ph type="sldNum" sz="quarter" idx="12"/>
          </p:nvPr>
        </p:nvSpPr>
        <p:spPr/>
        <p:txBody>
          <a:bodyPr/>
          <a:lstStyle/>
          <a:p>
            <a:fld id="{8B8E0D01-F01F-F544-90C3-2CD50D20B481}" type="slidenum">
              <a:rPr lang="en-GB" smtClean="0"/>
              <a:t>13</a:t>
            </a:fld>
            <a:endParaRPr lang="en-GB"/>
          </a:p>
        </p:txBody>
      </p:sp>
    </p:spTree>
    <p:extLst>
      <p:ext uri="{BB962C8B-B14F-4D97-AF65-F5344CB8AC3E}">
        <p14:creationId xmlns:p14="http://schemas.microsoft.com/office/powerpoint/2010/main" val="257450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5A577-77CB-D146-B5F4-4E78279F0DF0}"/>
              </a:ext>
            </a:extLst>
          </p:cNvPr>
          <p:cNvSpPr>
            <a:spLocks noGrp="1"/>
          </p:cNvSpPr>
          <p:nvPr>
            <p:ph type="title"/>
          </p:nvPr>
        </p:nvSpPr>
        <p:spPr/>
        <p:txBody>
          <a:bodyPr/>
          <a:lstStyle/>
          <a:p>
            <a:r>
              <a:rPr lang="en-GB" b="1" dirty="0"/>
              <a:t>ROLE OF DEAN</a:t>
            </a:r>
            <a:r>
              <a:rPr lang="en-GB" b="1" cap="none" dirty="0"/>
              <a:t>S</a:t>
            </a:r>
            <a:endParaRPr lang="en-GB" dirty="0"/>
          </a:p>
        </p:txBody>
      </p:sp>
      <p:sp>
        <p:nvSpPr>
          <p:cNvPr id="3" name="Content Placeholder 2">
            <a:extLst>
              <a:ext uri="{FF2B5EF4-FFF2-40B4-BE49-F238E27FC236}">
                <a16:creationId xmlns:a16="http://schemas.microsoft.com/office/drawing/2014/main" id="{60B2B2F0-A136-E844-84DF-1F0E8CACFF38}"/>
              </a:ext>
            </a:extLst>
          </p:cNvPr>
          <p:cNvSpPr>
            <a:spLocks noGrp="1"/>
          </p:cNvSpPr>
          <p:nvPr>
            <p:ph idx="1"/>
          </p:nvPr>
        </p:nvSpPr>
        <p:spPr>
          <a:xfrm>
            <a:off x="581192" y="2180496"/>
            <a:ext cx="11029615" cy="4296504"/>
          </a:xfrm>
        </p:spPr>
        <p:txBody>
          <a:bodyPr>
            <a:normAutofit fontScale="92500" lnSpcReduction="20000"/>
          </a:bodyPr>
          <a:lstStyle/>
          <a:p>
            <a:pPr>
              <a:buFont typeface="Wingdings" pitchFamily="2" charset="2"/>
              <a:buChar char="q"/>
            </a:pPr>
            <a:r>
              <a:rPr lang="en-GB" sz="2800" dirty="0"/>
              <a:t> Ensures </a:t>
            </a:r>
            <a:r>
              <a:rPr lang="en-US" sz="2800" dirty="0"/>
              <a:t>timely commencement &amp; marking of examinations &amp; submission of results</a:t>
            </a:r>
            <a:endParaRPr lang="en-GB" sz="2800" dirty="0"/>
          </a:p>
          <a:p>
            <a:pPr>
              <a:buFont typeface="Wingdings" pitchFamily="2" charset="2"/>
              <a:buChar char="q"/>
            </a:pPr>
            <a:r>
              <a:rPr lang="en-US" sz="2800" dirty="0"/>
              <a:t> Ensure regular faculty board meetings</a:t>
            </a:r>
          </a:p>
          <a:p>
            <a:pPr lvl="1">
              <a:buFont typeface="Wingdings" pitchFamily="2" charset="2"/>
              <a:buChar char="q"/>
            </a:pPr>
            <a:r>
              <a:rPr lang="en-US" sz="2600" dirty="0"/>
              <a:t>Faculty board meetings</a:t>
            </a:r>
          </a:p>
          <a:p>
            <a:pPr lvl="1">
              <a:buFont typeface="Wingdings" pitchFamily="2" charset="2"/>
              <a:buChar char="q"/>
            </a:pPr>
            <a:r>
              <a:rPr lang="en-US" sz="2600" dirty="0"/>
              <a:t> Faculty A &amp; P</a:t>
            </a:r>
          </a:p>
          <a:p>
            <a:pPr lvl="1">
              <a:buFont typeface="Wingdings" pitchFamily="2" charset="2"/>
              <a:buChar char="q"/>
            </a:pPr>
            <a:r>
              <a:rPr lang="en-US" sz="2800" dirty="0"/>
              <a:t> Courses &amp; Seminars Committee, </a:t>
            </a:r>
          </a:p>
          <a:p>
            <a:pPr lvl="1">
              <a:buFont typeface="Wingdings" pitchFamily="2" charset="2"/>
              <a:buChar char="q"/>
            </a:pPr>
            <a:r>
              <a:rPr lang="en-US" sz="2800" dirty="0"/>
              <a:t> Staff/Student Welfare Committee, and </a:t>
            </a:r>
          </a:p>
          <a:p>
            <a:pPr lvl="1">
              <a:buFont typeface="Wingdings" pitchFamily="2" charset="2"/>
              <a:buChar char="q"/>
            </a:pPr>
            <a:r>
              <a:rPr lang="en-US" sz="2800" dirty="0"/>
              <a:t> Faculty Journal Committee. </a:t>
            </a:r>
          </a:p>
          <a:p>
            <a:pPr>
              <a:buFont typeface="Wingdings" pitchFamily="2" charset="2"/>
              <a:buChar char="q"/>
            </a:pPr>
            <a:r>
              <a:rPr lang="en-US" sz="2800" dirty="0"/>
              <a:t> Ensuring the existence of a Faculty Library and that it is well maintained</a:t>
            </a:r>
          </a:p>
        </p:txBody>
      </p:sp>
      <p:sp>
        <p:nvSpPr>
          <p:cNvPr id="4" name="Slide Number Placeholder 3">
            <a:extLst>
              <a:ext uri="{FF2B5EF4-FFF2-40B4-BE49-F238E27FC236}">
                <a16:creationId xmlns:a16="http://schemas.microsoft.com/office/drawing/2014/main" id="{62D47896-C39E-B04E-93D7-17BC568D6CD9}"/>
              </a:ext>
            </a:extLst>
          </p:cNvPr>
          <p:cNvSpPr>
            <a:spLocks noGrp="1"/>
          </p:cNvSpPr>
          <p:nvPr>
            <p:ph type="sldNum" sz="quarter" idx="12"/>
          </p:nvPr>
        </p:nvSpPr>
        <p:spPr/>
        <p:txBody>
          <a:bodyPr/>
          <a:lstStyle/>
          <a:p>
            <a:fld id="{8B8E0D01-F01F-F544-90C3-2CD50D20B481}" type="slidenum">
              <a:rPr lang="en-GB" smtClean="0"/>
              <a:t>14</a:t>
            </a:fld>
            <a:endParaRPr lang="en-GB"/>
          </a:p>
        </p:txBody>
      </p:sp>
    </p:spTree>
    <p:extLst>
      <p:ext uri="{BB962C8B-B14F-4D97-AF65-F5344CB8AC3E}">
        <p14:creationId xmlns:p14="http://schemas.microsoft.com/office/powerpoint/2010/main" val="286374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89;p15">
            <a:extLst>
              <a:ext uri="{FF2B5EF4-FFF2-40B4-BE49-F238E27FC236}">
                <a16:creationId xmlns:a16="http://schemas.microsoft.com/office/drawing/2014/main" id="{7F32E14A-FA38-6043-870C-05B81304C300}"/>
              </a:ext>
            </a:extLst>
          </p:cNvPr>
          <p:cNvSpPr txBox="1">
            <a:spLocks/>
          </p:cNvSpPr>
          <p:nvPr/>
        </p:nvSpPr>
        <p:spPr>
          <a:xfrm>
            <a:off x="655321" y="2080260"/>
            <a:ext cx="10347960" cy="3704277"/>
          </a:xfrm>
          <a:prstGeom prst="rect">
            <a:avLst/>
          </a:prstGeom>
        </p:spPr>
        <p:txBody>
          <a:bodyPr spcFirstLastPara="1" vert="horz" wrap="square" lIns="121900" tIns="121900" rIns="121900" bIns="121900" rtlCol="0" anchor="t" anchorCtr="0">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Font typeface="Wingdings" pitchFamily="2" charset="2"/>
              <a:buChar char="q"/>
            </a:pPr>
            <a:r>
              <a:rPr lang="en-US" sz="2800" dirty="0"/>
              <a:t>Review of staff APER forms.</a:t>
            </a:r>
          </a:p>
          <a:p>
            <a:pPr>
              <a:buFont typeface="Wingdings" pitchFamily="2" charset="2"/>
              <a:buChar char="q"/>
            </a:pPr>
            <a:r>
              <a:rPr lang="en-US" sz="2800" dirty="0"/>
              <a:t>That staff are promoted when due and qualified </a:t>
            </a:r>
          </a:p>
          <a:p>
            <a:pPr>
              <a:buFont typeface="Wingdings" pitchFamily="2" charset="2"/>
              <a:buChar char="q"/>
            </a:pPr>
            <a:r>
              <a:rPr lang="en-US" sz="2800" dirty="0"/>
              <a:t>Safekeeping of all document e.g. Academic results, staff files and records.</a:t>
            </a:r>
          </a:p>
          <a:p>
            <a:pPr>
              <a:buFont typeface="Wingdings" pitchFamily="2" charset="2"/>
              <a:buChar char="q"/>
            </a:pPr>
            <a:r>
              <a:rPr lang="en-US" sz="2800" dirty="0"/>
              <a:t>Proper procedure of forwarding memos and letters must be adopted.</a:t>
            </a:r>
          </a:p>
          <a:p>
            <a:pPr>
              <a:buFont typeface="Wingdings" pitchFamily="2" charset="2"/>
              <a:buChar char="q"/>
            </a:pPr>
            <a:r>
              <a:rPr lang="en-US" sz="2800" dirty="0"/>
              <a:t>Proper dissemination of information to all staff.</a:t>
            </a:r>
          </a:p>
        </p:txBody>
      </p:sp>
      <p:sp>
        <p:nvSpPr>
          <p:cNvPr id="6" name="Title 1">
            <a:extLst>
              <a:ext uri="{FF2B5EF4-FFF2-40B4-BE49-F238E27FC236}">
                <a16:creationId xmlns:a16="http://schemas.microsoft.com/office/drawing/2014/main" id="{1BC59D47-81BC-3C49-8CF6-F66CBF9E8C86}"/>
              </a:ext>
            </a:extLst>
          </p:cNvPr>
          <p:cNvSpPr>
            <a:spLocks noGrp="1"/>
          </p:cNvSpPr>
          <p:nvPr>
            <p:ph type="title"/>
          </p:nvPr>
        </p:nvSpPr>
        <p:spPr>
          <a:xfrm>
            <a:off x="498000" y="670735"/>
            <a:ext cx="9336238" cy="1013800"/>
          </a:xfrm>
        </p:spPr>
        <p:txBody>
          <a:bodyPr>
            <a:normAutofit/>
          </a:bodyPr>
          <a:lstStyle/>
          <a:p>
            <a:pPr algn="ctr"/>
            <a:r>
              <a:rPr lang="en-GB" b="1" dirty="0"/>
              <a:t>Dean's ADMINISTRATIVE RESPONSIBILITIES</a:t>
            </a:r>
          </a:p>
        </p:txBody>
      </p:sp>
      <p:sp>
        <p:nvSpPr>
          <p:cNvPr id="2" name="Slide Number Placeholder 1">
            <a:extLst>
              <a:ext uri="{FF2B5EF4-FFF2-40B4-BE49-F238E27FC236}">
                <a16:creationId xmlns:a16="http://schemas.microsoft.com/office/drawing/2014/main" id="{044C8583-95F2-D344-8DF2-90C1065925BD}"/>
              </a:ext>
            </a:extLst>
          </p:cNvPr>
          <p:cNvSpPr>
            <a:spLocks noGrp="1"/>
          </p:cNvSpPr>
          <p:nvPr>
            <p:ph type="sldNum" sz="quarter" idx="12"/>
          </p:nvPr>
        </p:nvSpPr>
        <p:spPr/>
        <p:txBody>
          <a:bodyPr/>
          <a:lstStyle/>
          <a:p>
            <a:fld id="{8B8E0D01-F01F-F544-90C3-2CD50D20B481}" type="slidenum">
              <a:rPr lang="en-GB" smtClean="0"/>
              <a:t>15</a:t>
            </a:fld>
            <a:endParaRPr lang="en-GB"/>
          </a:p>
        </p:txBody>
      </p:sp>
    </p:spTree>
    <p:extLst>
      <p:ext uri="{BB962C8B-B14F-4D97-AF65-F5344CB8AC3E}">
        <p14:creationId xmlns:p14="http://schemas.microsoft.com/office/powerpoint/2010/main" val="1105035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BC59D47-81BC-3C49-8CF6-F66CBF9E8C86}"/>
              </a:ext>
            </a:extLst>
          </p:cNvPr>
          <p:cNvSpPr>
            <a:spLocks noGrp="1"/>
          </p:cNvSpPr>
          <p:nvPr>
            <p:ph type="title"/>
          </p:nvPr>
        </p:nvSpPr>
        <p:spPr>
          <a:xfrm>
            <a:off x="544549" y="666853"/>
            <a:ext cx="9336238" cy="1013800"/>
          </a:xfrm>
        </p:spPr>
        <p:txBody>
          <a:bodyPr>
            <a:normAutofit/>
          </a:bodyPr>
          <a:lstStyle/>
          <a:p>
            <a:pPr algn="ctr"/>
            <a:r>
              <a:rPr lang="en-GB" b="1" dirty="0"/>
              <a:t>Dean's ADMINISTRATIVE RESPONSIBILITIES</a:t>
            </a:r>
          </a:p>
        </p:txBody>
      </p:sp>
      <p:sp>
        <p:nvSpPr>
          <p:cNvPr id="2" name="Slide Number Placeholder 1">
            <a:extLst>
              <a:ext uri="{FF2B5EF4-FFF2-40B4-BE49-F238E27FC236}">
                <a16:creationId xmlns:a16="http://schemas.microsoft.com/office/drawing/2014/main" id="{AD99B40D-34B2-BC47-AC00-FE877B20CCA3}"/>
              </a:ext>
            </a:extLst>
          </p:cNvPr>
          <p:cNvSpPr>
            <a:spLocks noGrp="1"/>
          </p:cNvSpPr>
          <p:nvPr>
            <p:ph type="sldNum" sz="quarter" idx="12"/>
          </p:nvPr>
        </p:nvSpPr>
        <p:spPr/>
        <p:txBody>
          <a:bodyPr/>
          <a:lstStyle/>
          <a:p>
            <a:fld id="{8B8E0D01-F01F-F544-90C3-2CD50D20B481}" type="slidenum">
              <a:rPr lang="en-GB" smtClean="0"/>
              <a:t>16</a:t>
            </a:fld>
            <a:endParaRPr lang="en-GB"/>
          </a:p>
        </p:txBody>
      </p:sp>
      <p:sp>
        <p:nvSpPr>
          <p:cNvPr id="7" name="Google Shape;96;p16">
            <a:extLst>
              <a:ext uri="{FF2B5EF4-FFF2-40B4-BE49-F238E27FC236}">
                <a16:creationId xmlns:a16="http://schemas.microsoft.com/office/drawing/2014/main" id="{3CA3D05C-8A40-F24D-8E2A-AEB9783F42EA}"/>
              </a:ext>
            </a:extLst>
          </p:cNvPr>
          <p:cNvSpPr txBox="1">
            <a:spLocks/>
          </p:cNvSpPr>
          <p:nvPr/>
        </p:nvSpPr>
        <p:spPr>
          <a:xfrm>
            <a:off x="822960" y="2090056"/>
            <a:ext cx="10560896" cy="3716383"/>
          </a:xfrm>
          <a:prstGeom prst="rect">
            <a:avLst/>
          </a:prstGeom>
        </p:spPr>
        <p:txBody>
          <a:bodyPr spcFirstLastPara="1" vert="horz" wrap="square" lIns="121900" tIns="121900" rIns="121900" bIns="121900" rtlCol="0" anchor="t" anchorCtr="0">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Font typeface="Wingdings" panose="05000000000000000000" pitchFamily="2" charset="2"/>
              <a:buChar char="q"/>
            </a:pPr>
            <a:r>
              <a:rPr lang="en-US" sz="2800" dirty="0"/>
              <a:t>Eligible to Chair meetings of the Faculty Board of Studies;</a:t>
            </a:r>
          </a:p>
          <a:p>
            <a:pPr>
              <a:buFont typeface="Wingdings" panose="05000000000000000000" pitchFamily="2" charset="2"/>
              <a:buChar char="q"/>
            </a:pPr>
            <a:r>
              <a:rPr lang="en-US" sz="2800" dirty="0"/>
              <a:t>To consider their progress and conduct of students in that teaching unit and to report thereon;</a:t>
            </a:r>
          </a:p>
          <a:p>
            <a:pPr>
              <a:buFont typeface="Wingdings" panose="05000000000000000000" pitchFamily="2" charset="2"/>
              <a:buChar char="q"/>
            </a:pPr>
            <a:r>
              <a:rPr lang="en-US" sz="2800" dirty="0"/>
              <a:t>Recommendation of persons for appointment as examiners; and </a:t>
            </a:r>
          </a:p>
          <a:p>
            <a:pPr>
              <a:buFont typeface="Wingdings" panose="05000000000000000000" pitchFamily="2" charset="2"/>
              <a:buChar char="q"/>
            </a:pPr>
            <a:r>
              <a:rPr lang="en-US" sz="2800" dirty="0"/>
              <a:t>To deal with any academic matters referred to it by Senate.</a:t>
            </a:r>
          </a:p>
          <a:p>
            <a:pPr>
              <a:buFont typeface="Wingdings" panose="05000000000000000000" pitchFamily="2" charset="2"/>
              <a:buChar char="q"/>
            </a:pPr>
            <a:r>
              <a:rPr lang="en-US" sz="2800" dirty="0">
                <a:latin typeface="Sniglet" panose="04070505030100020000" charset="0"/>
              </a:rPr>
              <a:t>Monitors the use of the DTLC</a:t>
            </a:r>
          </a:p>
        </p:txBody>
      </p:sp>
    </p:spTree>
    <p:extLst>
      <p:ext uri="{BB962C8B-B14F-4D97-AF65-F5344CB8AC3E}">
        <p14:creationId xmlns:p14="http://schemas.microsoft.com/office/powerpoint/2010/main" val="3876416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BC59D47-81BC-3C49-8CF6-F66CBF9E8C86}"/>
              </a:ext>
            </a:extLst>
          </p:cNvPr>
          <p:cNvSpPr>
            <a:spLocks noGrp="1"/>
          </p:cNvSpPr>
          <p:nvPr>
            <p:ph type="title"/>
          </p:nvPr>
        </p:nvSpPr>
        <p:spPr>
          <a:xfrm>
            <a:off x="492069" y="644282"/>
            <a:ext cx="9336238" cy="1013800"/>
          </a:xfrm>
        </p:spPr>
        <p:txBody>
          <a:bodyPr>
            <a:normAutofit/>
          </a:bodyPr>
          <a:lstStyle/>
          <a:p>
            <a:pPr algn="ctr"/>
            <a:r>
              <a:rPr lang="en-GB" b="1" dirty="0"/>
              <a:t>Dean's ADMINISTRATIVE RESPONSIBILITIES</a:t>
            </a:r>
          </a:p>
        </p:txBody>
      </p:sp>
      <p:sp>
        <p:nvSpPr>
          <p:cNvPr id="2" name="Slide Number Placeholder 1">
            <a:extLst>
              <a:ext uri="{FF2B5EF4-FFF2-40B4-BE49-F238E27FC236}">
                <a16:creationId xmlns:a16="http://schemas.microsoft.com/office/drawing/2014/main" id="{ADCC4A1D-5FF1-A742-9395-18EFC3F66788}"/>
              </a:ext>
            </a:extLst>
          </p:cNvPr>
          <p:cNvSpPr>
            <a:spLocks noGrp="1"/>
          </p:cNvSpPr>
          <p:nvPr>
            <p:ph type="sldNum" sz="quarter" idx="12"/>
          </p:nvPr>
        </p:nvSpPr>
        <p:spPr/>
        <p:txBody>
          <a:bodyPr/>
          <a:lstStyle/>
          <a:p>
            <a:fld id="{8B8E0D01-F01F-F544-90C3-2CD50D20B481}" type="slidenum">
              <a:rPr lang="en-GB" smtClean="0"/>
              <a:t>17</a:t>
            </a:fld>
            <a:endParaRPr lang="en-GB"/>
          </a:p>
        </p:txBody>
      </p:sp>
      <p:sp>
        <p:nvSpPr>
          <p:cNvPr id="5" name="Text Placeholder 2">
            <a:extLst>
              <a:ext uri="{FF2B5EF4-FFF2-40B4-BE49-F238E27FC236}">
                <a16:creationId xmlns:a16="http://schemas.microsoft.com/office/drawing/2014/main" id="{C339E8A1-E90E-DF4F-86CF-1E989941BABF}"/>
              </a:ext>
            </a:extLst>
          </p:cNvPr>
          <p:cNvSpPr txBox="1">
            <a:spLocks/>
          </p:cNvSpPr>
          <p:nvPr/>
        </p:nvSpPr>
        <p:spPr>
          <a:xfrm>
            <a:off x="579121" y="2167245"/>
            <a:ext cx="9829800" cy="3788891"/>
          </a:xfrm>
          <a:prstGeom prst="rect">
            <a:avLst/>
          </a:prstGeom>
        </p:spPr>
        <p:txBody>
          <a:bodyPr vert="horz" lIns="91440" tIns="45720" rIns="91440" bIns="45720" rtlCol="0" anchor="ctr">
            <a:normAutofit fontScale="850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Font typeface="Wingdings" pitchFamily="2" charset="2"/>
              <a:buChar char="q"/>
            </a:pPr>
            <a:r>
              <a:rPr lang="en-US" sz="3733" dirty="0"/>
              <a:t>  Departmental Appointment and promotion Committee</a:t>
            </a:r>
          </a:p>
          <a:p>
            <a:pPr>
              <a:buFont typeface="Wingdings" pitchFamily="2" charset="2"/>
              <a:buChar char="q"/>
            </a:pPr>
            <a:r>
              <a:rPr lang="en-US" sz="3533" dirty="0"/>
              <a:t>  Ensure Welfare of their staff and allocation of offices, laboratories including workshops</a:t>
            </a:r>
          </a:p>
          <a:p>
            <a:pPr>
              <a:buFont typeface="Wingdings" pitchFamily="2" charset="2"/>
              <a:buChar char="q"/>
            </a:pPr>
            <a:r>
              <a:rPr lang="en-US" sz="3733" dirty="0"/>
              <a:t>  Carry Staff members along with University Policies</a:t>
            </a:r>
          </a:p>
          <a:p>
            <a:pPr>
              <a:buFont typeface="Wingdings" pitchFamily="2" charset="2"/>
              <a:buChar char="q"/>
            </a:pPr>
            <a:r>
              <a:rPr lang="en-US" sz="3733" dirty="0"/>
              <a:t>  Any other duties assigned to Him or Her by the  Dean of the Faculty</a:t>
            </a:r>
          </a:p>
          <a:p>
            <a:endParaRPr lang="en-US" sz="3733" dirty="0"/>
          </a:p>
          <a:p>
            <a:endParaRPr lang="en-US" dirty="0"/>
          </a:p>
        </p:txBody>
      </p:sp>
    </p:spTree>
    <p:extLst>
      <p:ext uri="{BB962C8B-B14F-4D97-AF65-F5344CB8AC3E}">
        <p14:creationId xmlns:p14="http://schemas.microsoft.com/office/powerpoint/2010/main" val="1179013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0D898-A436-7B43-9659-C45D76B108FB}"/>
              </a:ext>
            </a:extLst>
          </p:cNvPr>
          <p:cNvSpPr>
            <a:spLocks noGrp="1"/>
          </p:cNvSpPr>
          <p:nvPr>
            <p:ph type="title"/>
          </p:nvPr>
        </p:nvSpPr>
        <p:spPr/>
        <p:txBody>
          <a:bodyPr/>
          <a:lstStyle/>
          <a:p>
            <a:pPr algn="ctr"/>
            <a:r>
              <a:rPr lang="en-GB" b="1" dirty="0"/>
              <a:t>Hall MARK</a:t>
            </a:r>
          </a:p>
        </p:txBody>
      </p:sp>
      <p:sp>
        <p:nvSpPr>
          <p:cNvPr id="3" name="Slide Number Placeholder 2">
            <a:extLst>
              <a:ext uri="{FF2B5EF4-FFF2-40B4-BE49-F238E27FC236}">
                <a16:creationId xmlns:a16="http://schemas.microsoft.com/office/drawing/2014/main" id="{001D645F-D59B-4D4B-92E6-79C49F0BDE38}"/>
              </a:ext>
            </a:extLst>
          </p:cNvPr>
          <p:cNvSpPr>
            <a:spLocks noGrp="1"/>
          </p:cNvSpPr>
          <p:nvPr>
            <p:ph type="sldNum" sz="quarter" idx="12"/>
          </p:nvPr>
        </p:nvSpPr>
        <p:spPr/>
        <p:txBody>
          <a:bodyPr/>
          <a:lstStyle/>
          <a:p>
            <a:fld id="{8B8E0D01-F01F-F544-90C3-2CD50D20B481}" type="slidenum">
              <a:rPr lang="en-GB" smtClean="0"/>
              <a:t>18</a:t>
            </a:fld>
            <a:endParaRPr lang="en-GB"/>
          </a:p>
        </p:txBody>
      </p:sp>
      <p:pic>
        <p:nvPicPr>
          <p:cNvPr id="4" name="Picture 3">
            <a:extLst>
              <a:ext uri="{FF2B5EF4-FFF2-40B4-BE49-F238E27FC236}">
                <a16:creationId xmlns:a16="http://schemas.microsoft.com/office/drawing/2014/main" id="{2246CBF1-C34D-8146-A4F1-5B9D2A875044}"/>
              </a:ext>
            </a:extLst>
          </p:cNvPr>
          <p:cNvPicPr>
            <a:picLocks noChangeAspect="1" noChangeArrowheads="1"/>
          </p:cNvPicPr>
          <p:nvPr/>
        </p:nvPicPr>
        <p:blipFill>
          <a:blip r:embed="rId2" cstate="print"/>
          <a:srcRect/>
          <a:stretch>
            <a:fillRect/>
          </a:stretch>
        </p:blipFill>
        <p:spPr bwMode="auto">
          <a:xfrm>
            <a:off x="9277681" y="791737"/>
            <a:ext cx="2159561" cy="2472541"/>
          </a:xfrm>
          <a:prstGeom prst="rect">
            <a:avLst/>
          </a:prstGeom>
          <a:noFill/>
          <a:ln w="9525">
            <a:noFill/>
            <a:miter lim="800000"/>
            <a:headEnd/>
            <a:tailEnd/>
          </a:ln>
          <a:effectLst/>
        </p:spPr>
      </p:pic>
      <p:pic>
        <p:nvPicPr>
          <p:cNvPr id="5" name="Picture 2">
            <a:extLst>
              <a:ext uri="{FF2B5EF4-FFF2-40B4-BE49-F238E27FC236}">
                <a16:creationId xmlns:a16="http://schemas.microsoft.com/office/drawing/2014/main" id="{6502EC80-CEF7-5940-A7D2-A5986FB426BC}"/>
              </a:ext>
            </a:extLst>
          </p:cNvPr>
          <p:cNvPicPr>
            <a:picLocks noChangeAspect="1" noChangeArrowheads="1"/>
          </p:cNvPicPr>
          <p:nvPr/>
        </p:nvPicPr>
        <p:blipFill>
          <a:blip r:embed="rId3" cstate="print"/>
          <a:srcRect/>
          <a:stretch>
            <a:fillRect/>
          </a:stretch>
        </p:blipFill>
        <p:spPr bwMode="auto">
          <a:xfrm>
            <a:off x="239349" y="328055"/>
            <a:ext cx="2508251" cy="6193367"/>
          </a:xfrm>
          <a:prstGeom prst="rect">
            <a:avLst/>
          </a:prstGeom>
          <a:noFill/>
          <a:ln w="9525">
            <a:noFill/>
            <a:miter lim="800000"/>
            <a:headEnd/>
            <a:tailEnd/>
          </a:ln>
          <a:effectLst/>
        </p:spPr>
      </p:pic>
      <p:sp>
        <p:nvSpPr>
          <p:cNvPr id="6" name="Text Placeholder 2">
            <a:extLst>
              <a:ext uri="{FF2B5EF4-FFF2-40B4-BE49-F238E27FC236}">
                <a16:creationId xmlns:a16="http://schemas.microsoft.com/office/drawing/2014/main" id="{82A19322-F178-474F-BDCF-A91BE025FAEA}"/>
              </a:ext>
            </a:extLst>
          </p:cNvPr>
          <p:cNvSpPr txBox="1">
            <a:spLocks/>
          </p:cNvSpPr>
          <p:nvPr/>
        </p:nvSpPr>
        <p:spPr>
          <a:xfrm>
            <a:off x="3245004" y="2084533"/>
            <a:ext cx="8337395" cy="3337600"/>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nSpc>
                <a:spcPct val="150000"/>
              </a:lnSpc>
              <a:buFont typeface="Wingdings" pitchFamily="2" charset="2"/>
              <a:buChar char="ü"/>
            </a:pPr>
            <a:r>
              <a:rPr lang="en-GB" sz="3733" b="1" dirty="0">
                <a:latin typeface="Walter Turncoat" panose="02000000000000000000" charset="0"/>
              </a:rPr>
              <a:t>CHARACTER </a:t>
            </a:r>
          </a:p>
          <a:p>
            <a:pPr>
              <a:lnSpc>
                <a:spcPct val="150000"/>
              </a:lnSpc>
              <a:buFont typeface="Wingdings" pitchFamily="2" charset="2"/>
              <a:buChar char="ü"/>
            </a:pPr>
            <a:r>
              <a:rPr lang="en-GB" sz="3733" b="1" dirty="0">
                <a:latin typeface="Walter Turncoat" panose="02000000000000000000" charset="0"/>
              </a:rPr>
              <a:t>MORAL UPRIGHTNESS</a:t>
            </a:r>
          </a:p>
          <a:p>
            <a:pPr>
              <a:lnSpc>
                <a:spcPct val="150000"/>
              </a:lnSpc>
              <a:buFont typeface="Wingdings" pitchFamily="2" charset="2"/>
              <a:buChar char="ü"/>
            </a:pPr>
            <a:r>
              <a:rPr lang="en-GB" sz="3733" b="1" dirty="0">
                <a:latin typeface="Walter Turncoat" panose="02000000000000000000" charset="0"/>
              </a:rPr>
              <a:t>FINANCIAL PROBITY </a:t>
            </a:r>
          </a:p>
        </p:txBody>
      </p:sp>
    </p:spTree>
    <p:extLst>
      <p:ext uri="{BB962C8B-B14F-4D97-AF65-F5344CB8AC3E}">
        <p14:creationId xmlns:p14="http://schemas.microsoft.com/office/powerpoint/2010/main" val="285843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9"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ppt_x</p:attrName>
                                        </p:attrNameLst>
                                      </p:cBhvr>
                                      <p:tavLst>
                                        <p:tav tm="0">
                                          <p:val>
                                            <p:strVal val="#ppt_x-.2"/>
                                          </p:val>
                                        </p:tav>
                                        <p:tav tm="100000">
                                          <p:val>
                                            <p:strVal val="#ppt_x"/>
                                          </p:val>
                                        </p:tav>
                                      </p:tavLst>
                                    </p:anim>
                                    <p:anim calcmode="lin" valueType="num">
                                      <p:cBhvr>
                                        <p:cTn id="1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4" name="Google Shape;84;p14"/>
          <p:cNvSpPr txBox="1">
            <a:spLocks noGrp="1"/>
          </p:cNvSpPr>
          <p:nvPr>
            <p:ph type="sldNum" idx="12"/>
          </p:nvPr>
        </p:nvSpPr>
        <p:spPr>
          <a:prstGeom prst="rect">
            <a:avLst/>
          </a:prstGeom>
        </p:spPr>
        <p:txBody>
          <a:bodyPr spcFirstLastPara="1" vert="horz" wrap="square" lIns="121900" tIns="121900" rIns="121900" bIns="121900" rtlCol="0" anchor="t" anchorCtr="0">
            <a:noAutofit/>
          </a:bodyPr>
          <a:lstStyle/>
          <a:p>
            <a:pPr algn="ctr"/>
            <a:fld id="{00000000-1234-1234-1234-123412341234}" type="slidenum">
              <a:rPr lang="en-GB"/>
              <a:pPr algn="ctr"/>
              <a:t>19</a:t>
            </a:fld>
            <a:endParaRPr lang="en-GB"/>
          </a:p>
        </p:txBody>
      </p:sp>
      <p:grpSp>
        <p:nvGrpSpPr>
          <p:cNvPr id="5" name="Group 4"/>
          <p:cNvGrpSpPr/>
          <p:nvPr/>
        </p:nvGrpSpPr>
        <p:grpSpPr>
          <a:xfrm>
            <a:off x="7229018" y="989113"/>
            <a:ext cx="4219172" cy="4120303"/>
            <a:chOff x="3660387" y="2266403"/>
            <a:chExt cx="3164379" cy="3090227"/>
          </a:xfrm>
          <a:scene3d>
            <a:camera prst="orthographicFront"/>
            <a:lightRig rig="flat" dir="t"/>
          </a:scene3d>
        </p:grpSpPr>
        <p:sp>
          <p:nvSpPr>
            <p:cNvPr id="6" name="Oval 5"/>
            <p:cNvSpPr/>
            <p:nvPr/>
          </p:nvSpPr>
          <p:spPr>
            <a:xfrm>
              <a:off x="3660387" y="2266403"/>
              <a:ext cx="3164379" cy="3090227"/>
            </a:xfrm>
            <a:prstGeom prst="ellipse">
              <a:avLst/>
            </a:prstGeom>
            <a:blipFill rotWithShape="0">
              <a:blip r:embed="rId3"/>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8" name="Oval 4"/>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
        <p:nvSpPr>
          <p:cNvPr id="2" name="Rectangle 1"/>
          <p:cNvSpPr/>
          <p:nvPr/>
        </p:nvSpPr>
        <p:spPr>
          <a:xfrm>
            <a:off x="737645" y="773801"/>
            <a:ext cx="4992555" cy="830997"/>
          </a:xfrm>
          <a:prstGeom prst="rect">
            <a:avLst/>
          </a:prstGeom>
        </p:spPr>
        <p:txBody>
          <a:bodyPr wrap="square">
            <a:spAutoFit/>
          </a:bodyPr>
          <a:lstStyle/>
          <a:p>
            <a:pPr lvl="0" algn="ctr">
              <a:buClr>
                <a:srgbClr val="FFFFFF"/>
              </a:buClr>
              <a:buSzPts val="4800"/>
            </a:pPr>
            <a:r>
              <a:rPr lang="en-GB" sz="4800" b="1" dirty="0">
                <a:latin typeface="Walter Turncoat" panose="02000000000000000000"/>
                <a:sym typeface="Walter Turncoat" panose="02000000000000000000"/>
              </a:rPr>
              <a:t>THE HOD</a:t>
            </a:r>
          </a:p>
        </p:txBody>
      </p:sp>
      <p:sp>
        <p:nvSpPr>
          <p:cNvPr id="7" name="TextBox 6">
            <a:extLst>
              <a:ext uri="{FF2B5EF4-FFF2-40B4-BE49-F238E27FC236}">
                <a16:creationId xmlns:a16="http://schemas.microsoft.com/office/drawing/2014/main" id="{946EF81F-7E4D-064C-A8CC-EB76280740CC}"/>
              </a:ext>
            </a:extLst>
          </p:cNvPr>
          <p:cNvSpPr txBox="1"/>
          <p:nvPr/>
        </p:nvSpPr>
        <p:spPr>
          <a:xfrm>
            <a:off x="743810" y="1440117"/>
            <a:ext cx="5867324" cy="3945054"/>
          </a:xfrm>
          <a:prstGeom prst="rect">
            <a:avLst/>
          </a:prstGeom>
          <a:noFill/>
        </p:spPr>
        <p:txBody>
          <a:bodyPr wrap="square" rtlCol="0">
            <a:spAutoFit/>
          </a:bodyPr>
          <a:lstStyle/>
          <a:p>
            <a:r>
              <a:rPr lang="en-GB" sz="3200" dirty="0"/>
              <a:t>As Head of the department, </a:t>
            </a:r>
          </a:p>
          <a:p>
            <a:endParaRPr lang="en-GB" sz="3200" dirty="0"/>
          </a:p>
          <a:p>
            <a:pPr marL="285750" indent="-285750">
              <a:lnSpc>
                <a:spcPct val="150000"/>
              </a:lnSpc>
              <a:buFont typeface="Wingdings" pitchFamily="2" charset="2"/>
              <a:buChar char="q"/>
            </a:pPr>
            <a:r>
              <a:rPr lang="en-US" sz="3200" cap="none" dirty="0">
                <a:solidFill>
                  <a:schemeClr val="tx1"/>
                </a:solidFill>
              </a:rPr>
              <a:t> Responsible, through the dean, to the vice-chancellor for the smooth running of the department</a:t>
            </a:r>
            <a:endParaRPr lang="en-GB" sz="3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A8C9E-1A39-A947-91F3-7DEE0FC31693}"/>
              </a:ext>
            </a:extLst>
          </p:cNvPr>
          <p:cNvSpPr>
            <a:spLocks noGrp="1"/>
          </p:cNvSpPr>
          <p:nvPr>
            <p:ph type="title"/>
          </p:nvPr>
        </p:nvSpPr>
        <p:spPr/>
        <p:txBody>
          <a:bodyPr/>
          <a:lstStyle/>
          <a:p>
            <a:r>
              <a:rPr lang="en-GB" sz="4400" dirty="0"/>
              <a:t>Introduction</a:t>
            </a:r>
            <a:endParaRPr lang="en-GB" dirty="0"/>
          </a:p>
        </p:txBody>
      </p:sp>
      <p:sp>
        <p:nvSpPr>
          <p:cNvPr id="3" name="Content Placeholder 2">
            <a:extLst>
              <a:ext uri="{FF2B5EF4-FFF2-40B4-BE49-F238E27FC236}">
                <a16:creationId xmlns:a16="http://schemas.microsoft.com/office/drawing/2014/main" id="{B1DE7502-B4CC-924B-801B-DA9B3FB39340}"/>
              </a:ext>
            </a:extLst>
          </p:cNvPr>
          <p:cNvSpPr>
            <a:spLocks noGrp="1"/>
          </p:cNvSpPr>
          <p:nvPr>
            <p:ph idx="1"/>
          </p:nvPr>
        </p:nvSpPr>
        <p:spPr/>
        <p:txBody>
          <a:bodyPr>
            <a:normAutofit/>
          </a:bodyPr>
          <a:lstStyle/>
          <a:p>
            <a:pPr marL="0" lvl="0" indent="0" algn="just" rtl="0">
              <a:spcBef>
                <a:spcPts val="600"/>
              </a:spcBef>
              <a:spcAft>
                <a:spcPts val="0"/>
              </a:spcAft>
              <a:buNone/>
            </a:pPr>
            <a:r>
              <a:rPr lang="en-GB" sz="2800" dirty="0"/>
              <a:t>The University of Lagos prides itself as the University of first choice and the Nation’s pride and it has, over the years, continued to take giant strides to excel in teaching and research. </a:t>
            </a:r>
          </a:p>
          <a:p>
            <a:pPr marL="0" lvl="0" indent="0" algn="just" rtl="0">
              <a:spcBef>
                <a:spcPts val="600"/>
              </a:spcBef>
              <a:spcAft>
                <a:spcPts val="0"/>
              </a:spcAft>
              <a:buNone/>
            </a:pPr>
            <a:endParaRPr lang="en-GB" sz="1800" dirty="0"/>
          </a:p>
          <a:p>
            <a:pPr marL="0" lvl="0" indent="0" algn="just" rtl="0">
              <a:spcBef>
                <a:spcPts val="600"/>
              </a:spcBef>
              <a:spcAft>
                <a:spcPts val="0"/>
              </a:spcAft>
              <a:buNone/>
            </a:pPr>
            <a:r>
              <a:rPr lang="en-GB" sz="2800" dirty="0"/>
              <a:t>In order to sustain its position as one of Nigeria’s foremost Universities, the University operates under a Vision, Mission and Core values which guides its operations. These help to drive the University’s drive for excellence.  </a:t>
            </a:r>
          </a:p>
        </p:txBody>
      </p:sp>
      <p:sp>
        <p:nvSpPr>
          <p:cNvPr id="4" name="Slide Number Placeholder 3">
            <a:extLst>
              <a:ext uri="{FF2B5EF4-FFF2-40B4-BE49-F238E27FC236}">
                <a16:creationId xmlns:a16="http://schemas.microsoft.com/office/drawing/2014/main" id="{4666E605-7E8A-0B44-91C0-6AAF3DFD2B13}"/>
              </a:ext>
            </a:extLst>
          </p:cNvPr>
          <p:cNvSpPr>
            <a:spLocks noGrp="1"/>
          </p:cNvSpPr>
          <p:nvPr>
            <p:ph type="sldNum" sz="quarter" idx="12"/>
          </p:nvPr>
        </p:nvSpPr>
        <p:spPr/>
        <p:txBody>
          <a:bodyPr/>
          <a:lstStyle/>
          <a:p>
            <a:fld id="{8B8E0D01-F01F-F544-90C3-2CD50D20B481}" type="slidenum">
              <a:rPr lang="en-GB" smtClean="0"/>
              <a:t>2</a:t>
            </a:fld>
            <a:endParaRPr lang="en-GB" dirty="0"/>
          </a:p>
        </p:txBody>
      </p:sp>
    </p:spTree>
    <p:extLst>
      <p:ext uri="{BB962C8B-B14F-4D97-AF65-F5344CB8AC3E}">
        <p14:creationId xmlns:p14="http://schemas.microsoft.com/office/powerpoint/2010/main" val="3677118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4" name="Google Shape;84;p14"/>
          <p:cNvSpPr txBox="1">
            <a:spLocks noGrp="1"/>
          </p:cNvSpPr>
          <p:nvPr>
            <p:ph type="sldNum" idx="12"/>
          </p:nvPr>
        </p:nvSpPr>
        <p:spPr>
          <a:prstGeom prst="rect">
            <a:avLst/>
          </a:prstGeom>
        </p:spPr>
        <p:txBody>
          <a:bodyPr spcFirstLastPara="1" vert="horz" wrap="square" lIns="121900" tIns="121900" rIns="121900" bIns="121900" rtlCol="0" anchor="t" anchorCtr="0">
            <a:noAutofit/>
          </a:bodyPr>
          <a:lstStyle/>
          <a:p>
            <a:pPr algn="ctr"/>
            <a:fld id="{00000000-1234-1234-1234-123412341234}" type="slidenum">
              <a:rPr lang="en-GB"/>
              <a:pPr algn="ctr"/>
              <a:t>20</a:t>
            </a:fld>
            <a:endParaRPr lang="en-GB"/>
          </a:p>
        </p:txBody>
      </p:sp>
      <p:sp>
        <p:nvSpPr>
          <p:cNvPr id="2" name="Rectangle 1"/>
          <p:cNvSpPr/>
          <p:nvPr/>
        </p:nvSpPr>
        <p:spPr>
          <a:xfrm>
            <a:off x="737645" y="773801"/>
            <a:ext cx="4992555" cy="830997"/>
          </a:xfrm>
          <a:prstGeom prst="rect">
            <a:avLst/>
          </a:prstGeom>
        </p:spPr>
        <p:txBody>
          <a:bodyPr wrap="square">
            <a:spAutoFit/>
          </a:bodyPr>
          <a:lstStyle/>
          <a:p>
            <a:pPr lvl="0" algn="ctr">
              <a:buClr>
                <a:srgbClr val="FFFFFF"/>
              </a:buClr>
              <a:buSzPts val="4800"/>
            </a:pPr>
            <a:r>
              <a:rPr lang="en-GB" sz="4800" b="1" dirty="0">
                <a:latin typeface="Walter Turncoat" panose="02000000000000000000"/>
                <a:sym typeface="Walter Turncoat" panose="02000000000000000000"/>
              </a:rPr>
              <a:t>THE HOD</a:t>
            </a:r>
          </a:p>
        </p:txBody>
      </p:sp>
      <p:sp>
        <p:nvSpPr>
          <p:cNvPr id="7" name="TextBox 6">
            <a:extLst>
              <a:ext uri="{FF2B5EF4-FFF2-40B4-BE49-F238E27FC236}">
                <a16:creationId xmlns:a16="http://schemas.microsoft.com/office/drawing/2014/main" id="{946EF81F-7E4D-064C-A8CC-EB76280740CC}"/>
              </a:ext>
            </a:extLst>
          </p:cNvPr>
          <p:cNvSpPr txBox="1"/>
          <p:nvPr/>
        </p:nvSpPr>
        <p:spPr>
          <a:xfrm>
            <a:off x="743810" y="1440117"/>
            <a:ext cx="7833360" cy="3539430"/>
          </a:xfrm>
          <a:prstGeom prst="rect">
            <a:avLst/>
          </a:prstGeom>
          <a:noFill/>
        </p:spPr>
        <p:txBody>
          <a:bodyPr wrap="square" rtlCol="0">
            <a:spAutoFit/>
          </a:bodyPr>
          <a:lstStyle/>
          <a:p>
            <a:endParaRPr lang="en-GB" sz="3200" dirty="0"/>
          </a:p>
          <a:p>
            <a:pPr marL="285750" indent="-285750">
              <a:buFont typeface="Wingdings" pitchFamily="2" charset="2"/>
              <a:buChar char="q"/>
            </a:pPr>
            <a:r>
              <a:rPr lang="en-GB" sz="3200" dirty="0"/>
              <a:t> Leader</a:t>
            </a:r>
          </a:p>
          <a:p>
            <a:pPr marL="285750" indent="-285750">
              <a:lnSpc>
                <a:spcPct val="150000"/>
              </a:lnSpc>
              <a:buFont typeface="Wingdings" pitchFamily="2" charset="2"/>
              <a:buChar char="q"/>
            </a:pPr>
            <a:r>
              <a:rPr lang="en-GB" sz="3200" dirty="0"/>
              <a:t> Role model </a:t>
            </a:r>
          </a:p>
          <a:p>
            <a:pPr marL="285750" indent="-285750">
              <a:buFont typeface="Wingdings" pitchFamily="2" charset="2"/>
              <a:buChar char="q"/>
            </a:pPr>
            <a:r>
              <a:rPr lang="en-GB" sz="3200" dirty="0"/>
              <a:t> Responsible to the Dean and VC</a:t>
            </a:r>
          </a:p>
          <a:p>
            <a:pPr marL="285750" indent="-285750">
              <a:lnSpc>
                <a:spcPct val="150000"/>
              </a:lnSpc>
              <a:buFont typeface="Wingdings" pitchFamily="2" charset="2"/>
              <a:buChar char="q"/>
            </a:pPr>
            <a:r>
              <a:rPr lang="en-GB" sz="3200" dirty="0"/>
              <a:t> Watchdog at the department</a:t>
            </a:r>
          </a:p>
          <a:p>
            <a:pPr marL="285750" indent="-285750">
              <a:buFont typeface="Wingdings" pitchFamily="2" charset="2"/>
              <a:buChar char="q"/>
            </a:pPr>
            <a:r>
              <a:rPr lang="en-GB" sz="3200" dirty="0"/>
              <a:t> Chairman of meetings at the department</a:t>
            </a:r>
          </a:p>
        </p:txBody>
      </p:sp>
    </p:spTree>
    <p:extLst>
      <p:ext uri="{BB962C8B-B14F-4D97-AF65-F5344CB8AC3E}">
        <p14:creationId xmlns:p14="http://schemas.microsoft.com/office/powerpoint/2010/main" val="20057965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ctrTitle"/>
          </p:nvPr>
        </p:nvSpPr>
        <p:spPr>
          <a:xfrm>
            <a:off x="2735627" y="2372883"/>
            <a:ext cx="3744416" cy="1450389"/>
          </a:xfrm>
          <a:prstGeom prst="rect">
            <a:avLst/>
          </a:prstGeom>
        </p:spPr>
        <p:txBody>
          <a:bodyPr spcFirstLastPara="1" vert="horz" wrap="square" lIns="121900" tIns="121900" rIns="121900" bIns="121900" rtlCol="0" anchor="b" anchorCtr="0">
            <a:noAutofit/>
          </a:bodyPr>
          <a:lstStyle/>
          <a:p>
            <a:endParaRPr sz="8000" dirty="0"/>
          </a:p>
          <a:p>
            <a:endParaRPr sz="4800" b="1" dirty="0"/>
          </a:p>
        </p:txBody>
      </p:sp>
      <p:sp>
        <p:nvSpPr>
          <p:cNvPr id="84" name="Google Shape;84;p14"/>
          <p:cNvSpPr txBox="1">
            <a:spLocks noGrp="1"/>
          </p:cNvSpPr>
          <p:nvPr>
            <p:ph type="sldNum" idx="12"/>
          </p:nvPr>
        </p:nvSpPr>
        <p:spPr>
          <a:prstGeom prst="rect">
            <a:avLst/>
          </a:prstGeom>
        </p:spPr>
        <p:txBody>
          <a:bodyPr spcFirstLastPara="1" vert="horz" wrap="square" lIns="121900" tIns="121900" rIns="121900" bIns="121900" rtlCol="0" anchor="t" anchorCtr="0">
            <a:noAutofit/>
          </a:bodyPr>
          <a:lstStyle/>
          <a:p>
            <a:pPr algn="ctr"/>
            <a:fld id="{00000000-1234-1234-1234-123412341234}" type="slidenum">
              <a:rPr lang="en-GB"/>
              <a:pPr algn="ctr"/>
              <a:t>21</a:t>
            </a:fld>
            <a:endParaRPr lang="en-GB"/>
          </a:p>
        </p:txBody>
      </p:sp>
      <p:grpSp>
        <p:nvGrpSpPr>
          <p:cNvPr id="5" name="Group 4"/>
          <p:cNvGrpSpPr/>
          <p:nvPr/>
        </p:nvGrpSpPr>
        <p:grpSpPr>
          <a:xfrm>
            <a:off x="6384033" y="836713"/>
            <a:ext cx="4219172" cy="4120303"/>
            <a:chOff x="3660387" y="2266403"/>
            <a:chExt cx="3164379" cy="3090227"/>
          </a:xfrm>
          <a:scene3d>
            <a:camera prst="orthographicFront"/>
            <a:lightRig rig="flat" dir="t"/>
          </a:scene3d>
        </p:grpSpPr>
        <p:sp>
          <p:nvSpPr>
            <p:cNvPr id="6" name="Oval 5"/>
            <p:cNvSpPr/>
            <p:nvPr/>
          </p:nvSpPr>
          <p:spPr>
            <a:xfrm>
              <a:off x="3660387" y="2266403"/>
              <a:ext cx="3164379" cy="3090227"/>
            </a:xfrm>
            <a:prstGeom prst="ellipse">
              <a:avLst/>
            </a:prstGeom>
            <a:blipFill rotWithShape="0">
              <a:blip r:embed="rId3"/>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8" name="Oval 4"/>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
        <p:nvSpPr>
          <p:cNvPr id="2" name="Rectangle 1"/>
          <p:cNvSpPr/>
          <p:nvPr/>
        </p:nvSpPr>
        <p:spPr>
          <a:xfrm>
            <a:off x="1391477" y="1700808"/>
            <a:ext cx="4992555" cy="2308324"/>
          </a:xfrm>
          <a:prstGeom prst="rect">
            <a:avLst/>
          </a:prstGeom>
        </p:spPr>
        <p:txBody>
          <a:bodyPr wrap="square">
            <a:spAutoFit/>
          </a:bodyPr>
          <a:lstStyle/>
          <a:p>
            <a:pPr lvl="0" algn="ctr">
              <a:buClr>
                <a:srgbClr val="FFFFFF"/>
              </a:buClr>
              <a:buSzPts val="4800"/>
            </a:pPr>
            <a:r>
              <a:rPr lang="en-GB" sz="4800" b="1" dirty="0">
                <a:latin typeface="Walter Turncoat" panose="02000000000000000000"/>
                <a:sym typeface="Walter Turncoat" panose="02000000000000000000"/>
              </a:rPr>
              <a:t>Roles and Responsibilities of the HOD</a:t>
            </a:r>
          </a:p>
        </p:txBody>
      </p:sp>
    </p:spTree>
    <p:extLst>
      <p:ext uri="{BB962C8B-B14F-4D97-AF65-F5344CB8AC3E}">
        <p14:creationId xmlns:p14="http://schemas.microsoft.com/office/powerpoint/2010/main" val="204978399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itle 1"/>
          <p:cNvSpPr>
            <a:spLocks noGrp="1"/>
          </p:cNvSpPr>
          <p:nvPr>
            <p:ph type="title"/>
          </p:nvPr>
        </p:nvSpPr>
        <p:spPr>
          <a:xfrm>
            <a:off x="0" y="361123"/>
            <a:ext cx="12208000" cy="1143200"/>
          </a:xfrm>
        </p:spPr>
        <p:txBody>
          <a:bodyPr/>
          <a:lstStyle/>
          <a:p>
            <a:r>
              <a:rPr lang="en-GB" sz="4267" dirty="0"/>
              <a:t>Heads of Department </a:t>
            </a:r>
          </a:p>
        </p:txBody>
      </p:sp>
      <p:sp>
        <p:nvSpPr>
          <p:cNvPr id="89" name="Google Shape;89;p15"/>
          <p:cNvSpPr txBox="1">
            <a:spLocks noGrp="1"/>
          </p:cNvSpPr>
          <p:nvPr>
            <p:ph type="body" idx="1"/>
          </p:nvPr>
        </p:nvSpPr>
        <p:spPr>
          <a:xfrm>
            <a:off x="323384" y="753098"/>
            <a:ext cx="7950821" cy="4476352"/>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q"/>
            </a:pPr>
            <a:r>
              <a:rPr lang="en-US" sz="3200" dirty="0"/>
              <a:t>Makes arrangements for the teaching and examining of all courses and research </a:t>
            </a:r>
            <a:r>
              <a:rPr lang="en-US" sz="3200" dirty="0" err="1"/>
              <a:t>programmes</a:t>
            </a:r>
            <a:r>
              <a:rPr lang="en-US" sz="3200" dirty="0"/>
              <a:t> in the Department;</a:t>
            </a:r>
          </a:p>
          <a:p>
            <a:pPr>
              <a:buFont typeface="Wingdings" panose="05000000000000000000" pitchFamily="2" charset="2"/>
              <a:buChar char="q"/>
            </a:pPr>
            <a:endParaRPr lang="en-US" sz="3200" dirty="0"/>
          </a:p>
          <a:p>
            <a:pPr>
              <a:buFont typeface="Wingdings" panose="05000000000000000000" pitchFamily="2" charset="2"/>
              <a:buChar char="q"/>
            </a:pPr>
            <a:r>
              <a:rPr lang="en-US" sz="3200" dirty="0"/>
              <a:t>Represents the Department at the interview, assessment or appointment of staff for the Department and accompanies the Dean to meetings of the Development Committee as necessary</a:t>
            </a:r>
          </a:p>
          <a:p>
            <a:pPr marL="135464" indent="0">
              <a:buNone/>
            </a:pPr>
            <a:endParaRPr lang="en-US" sz="3200" dirty="0"/>
          </a:p>
        </p:txBody>
      </p:sp>
      <p:sp>
        <p:nvSpPr>
          <p:cNvPr id="3" name="Slide Number Placeholder 2">
            <a:extLst>
              <a:ext uri="{FF2B5EF4-FFF2-40B4-BE49-F238E27FC236}">
                <a16:creationId xmlns:a16="http://schemas.microsoft.com/office/drawing/2014/main" id="{C3799FEA-031E-F145-A7D4-2843882BE5E5}"/>
              </a:ext>
            </a:extLst>
          </p:cNvPr>
          <p:cNvSpPr>
            <a:spLocks noGrp="1"/>
          </p:cNvSpPr>
          <p:nvPr>
            <p:ph type="sldNum" idx="12"/>
          </p:nvPr>
        </p:nvSpPr>
        <p:spPr/>
        <p:txBody>
          <a:bodyPr/>
          <a:lstStyle/>
          <a:p>
            <a:pPr algn="ctr"/>
            <a:fld id="{00000000-1234-1234-1234-123412341234}" type="slidenum">
              <a:rPr lang="en-GB" smtClean="0"/>
              <a:pPr algn="ctr"/>
              <a:t>22</a:t>
            </a:fld>
            <a:endParaRPr lang="en-GB"/>
          </a:p>
        </p:txBody>
      </p:sp>
      <p:sp>
        <p:nvSpPr>
          <p:cNvPr id="9" name="Google Shape;381;p38"/>
          <p:cNvSpPr/>
          <p:nvPr/>
        </p:nvSpPr>
        <p:spPr>
          <a:xfrm>
            <a:off x="5450257" y="33425"/>
            <a:ext cx="457352" cy="484307"/>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nvGrpSpPr>
          <p:cNvPr id="7" name="Group 6">
            <a:extLst>
              <a:ext uri="{FF2B5EF4-FFF2-40B4-BE49-F238E27FC236}">
                <a16:creationId xmlns:a16="http://schemas.microsoft.com/office/drawing/2014/main" id="{A0A8E0AF-D145-4F4F-9B17-EAA05C15EDEC}"/>
              </a:ext>
            </a:extLst>
          </p:cNvPr>
          <p:cNvGrpSpPr/>
          <p:nvPr/>
        </p:nvGrpSpPr>
        <p:grpSpPr>
          <a:xfrm>
            <a:off x="7984272" y="753098"/>
            <a:ext cx="3511029" cy="4120303"/>
            <a:chOff x="3660387" y="2266403"/>
            <a:chExt cx="3164379" cy="3090227"/>
          </a:xfrm>
          <a:scene3d>
            <a:camera prst="orthographicFront"/>
            <a:lightRig rig="flat" dir="t"/>
          </a:scene3d>
        </p:grpSpPr>
        <p:sp>
          <p:nvSpPr>
            <p:cNvPr id="10" name="Oval 9">
              <a:extLst>
                <a:ext uri="{FF2B5EF4-FFF2-40B4-BE49-F238E27FC236}">
                  <a16:creationId xmlns:a16="http://schemas.microsoft.com/office/drawing/2014/main" id="{D9855C87-0465-3043-B8C9-EE56B4403DAF}"/>
                </a:ext>
              </a:extLst>
            </p:cNvPr>
            <p:cNvSpPr/>
            <p:nvPr/>
          </p:nvSpPr>
          <p:spPr>
            <a:xfrm>
              <a:off x="3660387" y="2266403"/>
              <a:ext cx="3164379" cy="3090227"/>
            </a:xfrm>
            <a:prstGeom prst="ellipse">
              <a:avLst/>
            </a:prstGeom>
            <a:blipFill rotWithShape="0">
              <a:blip r:embed="rId3"/>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11" name="Oval 4">
              <a:extLst>
                <a:ext uri="{FF2B5EF4-FFF2-40B4-BE49-F238E27FC236}">
                  <a16:creationId xmlns:a16="http://schemas.microsoft.com/office/drawing/2014/main" id="{9393AB33-93AD-D142-9896-FD946150439C}"/>
                </a:ext>
              </a:extLst>
            </p:cNvPr>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49920" y="753098"/>
            <a:ext cx="7325528" cy="3337600"/>
          </a:xfrm>
        </p:spPr>
        <p:txBody>
          <a:bodyPr/>
          <a:lstStyle/>
          <a:p>
            <a:pPr algn="just">
              <a:buFont typeface="Wingdings" panose="05000000000000000000" pitchFamily="2" charset="2"/>
              <a:buChar char="q"/>
            </a:pPr>
            <a:r>
              <a:rPr lang="en-US" sz="3733" dirty="0"/>
              <a:t>Assist in budgetary and other proposals for the needs of the Department to the Dean and operates the budget approved for the Department; </a:t>
            </a:r>
          </a:p>
          <a:p>
            <a:pPr algn="just">
              <a:buFont typeface="Wingdings" panose="05000000000000000000" pitchFamily="2" charset="2"/>
              <a:buChar char="q"/>
            </a:pPr>
            <a:r>
              <a:rPr lang="en-US" sz="3733" dirty="0"/>
              <a:t>Ensure the proper assessment of all publications of colleagues who did not publish together</a:t>
            </a:r>
          </a:p>
          <a:p>
            <a:pPr algn="just">
              <a:buFont typeface="Wingdings" panose="05000000000000000000" pitchFamily="2" charset="2"/>
              <a:buChar char="q"/>
            </a:pPr>
            <a:endParaRPr lang="en-US" sz="3733" dirty="0"/>
          </a:p>
        </p:txBody>
      </p:sp>
      <p:sp>
        <p:nvSpPr>
          <p:cNvPr id="4" name="Slide Number Placeholder 3"/>
          <p:cNvSpPr>
            <a:spLocks noGrp="1"/>
          </p:cNvSpPr>
          <p:nvPr>
            <p:ph type="sldNum" idx="12"/>
          </p:nvPr>
        </p:nvSpPr>
        <p:spPr/>
        <p:txBody>
          <a:bodyPr/>
          <a:lstStyle/>
          <a:p>
            <a:pPr algn="ctr"/>
            <a:fld id="{00000000-1234-1234-1234-123412341234}" type="slidenum">
              <a:rPr lang="en-GB" smtClean="0"/>
              <a:pPr algn="ctr"/>
              <a:t>23</a:t>
            </a:fld>
            <a:endParaRPr lang="en-GB"/>
          </a:p>
        </p:txBody>
      </p:sp>
      <p:grpSp>
        <p:nvGrpSpPr>
          <p:cNvPr id="8" name="Group 7">
            <a:extLst>
              <a:ext uri="{FF2B5EF4-FFF2-40B4-BE49-F238E27FC236}">
                <a16:creationId xmlns:a16="http://schemas.microsoft.com/office/drawing/2014/main" id="{F5CEA6F8-85AA-434D-9451-20DBBB076E76}"/>
              </a:ext>
            </a:extLst>
          </p:cNvPr>
          <p:cNvGrpSpPr/>
          <p:nvPr/>
        </p:nvGrpSpPr>
        <p:grpSpPr>
          <a:xfrm>
            <a:off x="7984272" y="753098"/>
            <a:ext cx="3511029" cy="4120303"/>
            <a:chOff x="3660387" y="2266403"/>
            <a:chExt cx="3164379" cy="3090227"/>
          </a:xfrm>
          <a:scene3d>
            <a:camera prst="orthographicFront"/>
            <a:lightRig rig="flat" dir="t"/>
          </a:scene3d>
        </p:grpSpPr>
        <p:sp>
          <p:nvSpPr>
            <p:cNvPr id="9" name="Oval 8">
              <a:extLst>
                <a:ext uri="{FF2B5EF4-FFF2-40B4-BE49-F238E27FC236}">
                  <a16:creationId xmlns:a16="http://schemas.microsoft.com/office/drawing/2014/main" id="{769920B0-A277-B243-A413-EC90587860E1}"/>
                </a:ext>
              </a:extLst>
            </p:cNvPr>
            <p:cNvSpPr/>
            <p:nvPr/>
          </p:nvSpPr>
          <p:spPr>
            <a:xfrm>
              <a:off x="3660387" y="2266403"/>
              <a:ext cx="3164379" cy="3090227"/>
            </a:xfrm>
            <a:prstGeom prst="ellipse">
              <a:avLst/>
            </a:prstGeom>
            <a:blipFill rotWithShape="0">
              <a:blip r:embed="rId2"/>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10" name="Oval 4">
              <a:extLst>
                <a:ext uri="{FF2B5EF4-FFF2-40B4-BE49-F238E27FC236}">
                  <a16:creationId xmlns:a16="http://schemas.microsoft.com/office/drawing/2014/main" id="{2F418055-F276-BA4B-AF68-39C9EE2836B9}"/>
                </a:ext>
              </a:extLst>
            </p:cNvPr>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2753" y="937074"/>
            <a:ext cx="6200644" cy="3337600"/>
          </a:xfrm>
        </p:spPr>
        <p:txBody>
          <a:bodyPr/>
          <a:lstStyle/>
          <a:p>
            <a:pPr>
              <a:buFont typeface="Wingdings" pitchFamily="2" charset="2"/>
              <a:buChar char="q"/>
            </a:pPr>
            <a:r>
              <a:rPr lang="en-US" sz="3733" dirty="0"/>
              <a:t>Preparation of Panel of Examiners and schedules of duties including appointment of external examiners every three years</a:t>
            </a:r>
          </a:p>
          <a:p>
            <a:pPr>
              <a:buFont typeface="Wingdings" pitchFamily="2" charset="2"/>
              <a:buChar char="q"/>
            </a:pPr>
            <a:r>
              <a:rPr lang="en-US" sz="3733" dirty="0"/>
              <a:t>Ensure conduct of seminars and Viva for final year students</a:t>
            </a:r>
          </a:p>
          <a:p>
            <a:endParaRPr lang="en-US" dirty="0"/>
          </a:p>
        </p:txBody>
      </p:sp>
      <p:sp>
        <p:nvSpPr>
          <p:cNvPr id="4" name="Slide Number Placeholder 3"/>
          <p:cNvSpPr>
            <a:spLocks noGrp="1"/>
          </p:cNvSpPr>
          <p:nvPr>
            <p:ph type="sldNum" idx="12"/>
          </p:nvPr>
        </p:nvSpPr>
        <p:spPr/>
        <p:txBody>
          <a:bodyPr/>
          <a:lstStyle/>
          <a:p>
            <a:pPr algn="ctr"/>
            <a:fld id="{00000000-1234-1234-1234-123412341234}" type="slidenum">
              <a:rPr lang="en-GB" smtClean="0"/>
              <a:pPr algn="ctr"/>
              <a:t>24</a:t>
            </a:fld>
            <a:endParaRPr lang="en-GB"/>
          </a:p>
        </p:txBody>
      </p:sp>
      <p:grpSp>
        <p:nvGrpSpPr>
          <p:cNvPr id="5" name="Group 4">
            <a:extLst>
              <a:ext uri="{FF2B5EF4-FFF2-40B4-BE49-F238E27FC236}">
                <a16:creationId xmlns:a16="http://schemas.microsoft.com/office/drawing/2014/main" id="{8D64EC5A-C9FF-B442-B6B0-CFE040CB1269}"/>
              </a:ext>
            </a:extLst>
          </p:cNvPr>
          <p:cNvGrpSpPr/>
          <p:nvPr/>
        </p:nvGrpSpPr>
        <p:grpSpPr>
          <a:xfrm>
            <a:off x="6595906" y="937074"/>
            <a:ext cx="4219172" cy="4120303"/>
            <a:chOff x="3660387" y="2266403"/>
            <a:chExt cx="3164379" cy="3090227"/>
          </a:xfrm>
          <a:scene3d>
            <a:camera prst="orthographicFront"/>
            <a:lightRig rig="flat" dir="t"/>
          </a:scene3d>
        </p:grpSpPr>
        <p:sp>
          <p:nvSpPr>
            <p:cNvPr id="6" name="Oval 5">
              <a:extLst>
                <a:ext uri="{FF2B5EF4-FFF2-40B4-BE49-F238E27FC236}">
                  <a16:creationId xmlns:a16="http://schemas.microsoft.com/office/drawing/2014/main" id="{E1151023-F5C5-A646-8C95-8C9F75E418A4}"/>
                </a:ext>
              </a:extLst>
            </p:cNvPr>
            <p:cNvSpPr/>
            <p:nvPr/>
          </p:nvSpPr>
          <p:spPr>
            <a:xfrm>
              <a:off x="3660387" y="2266403"/>
              <a:ext cx="3164379" cy="3090227"/>
            </a:xfrm>
            <a:prstGeom prst="ellipse">
              <a:avLst/>
            </a:prstGeom>
            <a:blipFill rotWithShape="0">
              <a:blip r:embed="rId2"/>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7" name="Oval 4">
              <a:extLst>
                <a:ext uri="{FF2B5EF4-FFF2-40B4-BE49-F238E27FC236}">
                  <a16:creationId xmlns:a16="http://schemas.microsoft.com/office/drawing/2014/main" id="{2CC57B71-3A5D-F144-8961-DB715EB0A822}"/>
                </a:ext>
              </a:extLst>
            </p:cNvPr>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751848"/>
            <a:ext cx="6170341" cy="3337600"/>
          </a:xfrm>
        </p:spPr>
        <p:txBody>
          <a:bodyPr/>
          <a:lstStyle/>
          <a:p>
            <a:pPr>
              <a:buFont typeface="Wingdings" pitchFamily="2" charset="2"/>
              <a:buChar char="q"/>
            </a:pPr>
            <a:r>
              <a:rPr lang="en-US" sz="3733" dirty="0"/>
              <a:t>Carry Staff members along with University Policies</a:t>
            </a:r>
          </a:p>
          <a:p>
            <a:pPr>
              <a:buFont typeface="Wingdings" pitchFamily="2" charset="2"/>
              <a:buChar char="q"/>
            </a:pPr>
            <a:endParaRPr lang="en-US" sz="3733" dirty="0"/>
          </a:p>
          <a:p>
            <a:pPr>
              <a:buFont typeface="Wingdings" pitchFamily="2" charset="2"/>
              <a:buChar char="q"/>
            </a:pPr>
            <a:r>
              <a:rPr lang="en-US" sz="3733" dirty="0"/>
              <a:t>Any other duties assigned by the Dean of the Faculty</a:t>
            </a:r>
          </a:p>
          <a:p>
            <a:endParaRPr lang="en-US" sz="3733" dirty="0"/>
          </a:p>
          <a:p>
            <a:endParaRPr lang="en-US" dirty="0"/>
          </a:p>
        </p:txBody>
      </p:sp>
      <p:sp>
        <p:nvSpPr>
          <p:cNvPr id="4" name="Slide Number Placeholder 3"/>
          <p:cNvSpPr>
            <a:spLocks noGrp="1"/>
          </p:cNvSpPr>
          <p:nvPr>
            <p:ph type="sldNum" idx="12"/>
          </p:nvPr>
        </p:nvSpPr>
        <p:spPr/>
        <p:txBody>
          <a:bodyPr/>
          <a:lstStyle/>
          <a:p>
            <a:pPr algn="ctr"/>
            <a:fld id="{00000000-1234-1234-1234-123412341234}" type="slidenum">
              <a:rPr lang="en-GB" smtClean="0"/>
              <a:pPr algn="ctr"/>
              <a:t>25</a:t>
            </a:fld>
            <a:endParaRPr lang="en-GB"/>
          </a:p>
        </p:txBody>
      </p:sp>
      <p:grpSp>
        <p:nvGrpSpPr>
          <p:cNvPr id="5" name="Group 4">
            <a:extLst>
              <a:ext uri="{FF2B5EF4-FFF2-40B4-BE49-F238E27FC236}">
                <a16:creationId xmlns:a16="http://schemas.microsoft.com/office/drawing/2014/main" id="{500E6256-01C1-5B4F-94C8-BE9781DAD62C}"/>
              </a:ext>
            </a:extLst>
          </p:cNvPr>
          <p:cNvGrpSpPr/>
          <p:nvPr/>
        </p:nvGrpSpPr>
        <p:grpSpPr>
          <a:xfrm>
            <a:off x="6963896" y="751848"/>
            <a:ext cx="4219172" cy="4120303"/>
            <a:chOff x="3660387" y="2266403"/>
            <a:chExt cx="3164379" cy="3090227"/>
          </a:xfrm>
          <a:scene3d>
            <a:camera prst="orthographicFront"/>
            <a:lightRig rig="flat" dir="t"/>
          </a:scene3d>
        </p:grpSpPr>
        <p:sp>
          <p:nvSpPr>
            <p:cNvPr id="6" name="Oval 5">
              <a:extLst>
                <a:ext uri="{FF2B5EF4-FFF2-40B4-BE49-F238E27FC236}">
                  <a16:creationId xmlns:a16="http://schemas.microsoft.com/office/drawing/2014/main" id="{70F3D2A2-8373-8F4F-B71D-36366BA32219}"/>
                </a:ext>
              </a:extLst>
            </p:cNvPr>
            <p:cNvSpPr/>
            <p:nvPr/>
          </p:nvSpPr>
          <p:spPr>
            <a:xfrm>
              <a:off x="3660387" y="2266403"/>
              <a:ext cx="3164379" cy="3090227"/>
            </a:xfrm>
            <a:prstGeom prst="ellipse">
              <a:avLst/>
            </a:prstGeom>
            <a:blipFill rotWithShape="0">
              <a:blip r:embed="rId2"/>
              <a:stretch>
                <a:fillRect/>
              </a:stretch>
            </a:blip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7" name="Oval 4">
              <a:extLst>
                <a:ext uri="{FF2B5EF4-FFF2-40B4-BE49-F238E27FC236}">
                  <a16:creationId xmlns:a16="http://schemas.microsoft.com/office/drawing/2014/main" id="{475D4190-8242-B24A-99C5-216C1F05644A}"/>
                </a:ext>
              </a:extLst>
            </p:cNvPr>
            <p:cNvSpPr/>
            <p:nvPr/>
          </p:nvSpPr>
          <p:spPr>
            <a:xfrm>
              <a:off x="4123800" y="2718956"/>
              <a:ext cx="2237553" cy="21851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7573" tIns="57573" rIns="57573" bIns="57573" numCol="1" spcCol="1270" anchor="ctr" anchorCtr="0">
              <a:noAutofit/>
            </a:bodyPr>
            <a:lstStyle/>
            <a:p>
              <a:pPr algn="ctr" defTabSz="2015016">
                <a:lnSpc>
                  <a:spcPct val="90000"/>
                </a:lnSpc>
                <a:spcBef>
                  <a:spcPct val="0"/>
                </a:spcBef>
                <a:spcAft>
                  <a:spcPct val="35000"/>
                </a:spcAft>
              </a:pPr>
              <a:r>
                <a:rPr lang="en-US" sz="4533" b="1" dirty="0">
                  <a:latin typeface="Georgia" panose="02040502050405020303" pitchFamily="18" charset="0"/>
                </a:rPr>
                <a:t> </a:t>
              </a:r>
              <a:endParaRPr lang="en-US" sz="4533" dirty="0">
                <a:latin typeface="Georgia" panose="02040502050405020303"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C901D-F6BC-AE4D-AE86-5D45B1ADAF8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6679D08-2A64-0F4C-BB6D-E1A3A216F9E3}"/>
              </a:ext>
            </a:extLst>
          </p:cNvPr>
          <p:cNvSpPr>
            <a:spLocks noGrp="1"/>
          </p:cNvSpPr>
          <p:nvPr>
            <p:ph idx="1"/>
          </p:nvPr>
        </p:nvSpPr>
        <p:spPr>
          <a:xfrm>
            <a:off x="581192" y="2180496"/>
            <a:ext cx="11222881" cy="3678303"/>
          </a:xfrm>
        </p:spPr>
        <p:txBody>
          <a:bodyPr>
            <a:normAutofit/>
          </a:bodyPr>
          <a:lstStyle/>
          <a:p>
            <a:pPr marL="0" indent="0" algn="ctr">
              <a:buNone/>
            </a:pPr>
            <a:r>
              <a:rPr lang="en-GB" sz="8800" b="1" dirty="0">
                <a:solidFill>
                  <a:schemeClr val="tx1"/>
                </a:solidFill>
              </a:rPr>
              <a:t>DTLC</a:t>
            </a:r>
          </a:p>
          <a:p>
            <a:pPr marL="0" indent="0" algn="ctr">
              <a:buNone/>
            </a:pPr>
            <a:r>
              <a:rPr lang="en-US" sz="3600" b="1" dirty="0">
                <a:solidFill>
                  <a:schemeClr val="tx1"/>
                </a:solidFill>
                <a:ea typeface="Calibri" panose="020F0502020204030204" pitchFamily="34" charset="0"/>
                <a:cs typeface="Times New Roman" panose="02020603050405020304" pitchFamily="18" charset="0"/>
              </a:rPr>
              <a:t>(DIRECT TEACHING AND LABORATORY COST)</a:t>
            </a:r>
            <a:endParaRPr lang="en-GB" sz="3600" dirty="0">
              <a:solidFill>
                <a:schemeClr val="tx1"/>
              </a:solidFill>
            </a:endParaRPr>
          </a:p>
        </p:txBody>
      </p:sp>
      <p:sp>
        <p:nvSpPr>
          <p:cNvPr id="4" name="Slide Number Placeholder 3">
            <a:extLst>
              <a:ext uri="{FF2B5EF4-FFF2-40B4-BE49-F238E27FC236}">
                <a16:creationId xmlns:a16="http://schemas.microsoft.com/office/drawing/2014/main" id="{CA0C1BFF-AC92-8940-8AD2-4B0D7A6D4EB7}"/>
              </a:ext>
            </a:extLst>
          </p:cNvPr>
          <p:cNvSpPr>
            <a:spLocks noGrp="1"/>
          </p:cNvSpPr>
          <p:nvPr>
            <p:ph type="sldNum" sz="quarter" idx="12"/>
          </p:nvPr>
        </p:nvSpPr>
        <p:spPr/>
        <p:txBody>
          <a:bodyPr/>
          <a:lstStyle/>
          <a:p>
            <a:fld id="{8B8E0D01-F01F-F544-90C3-2CD50D20B481}" type="slidenum">
              <a:rPr lang="en-GB" smtClean="0"/>
              <a:t>26</a:t>
            </a:fld>
            <a:endParaRPr lang="en-GB"/>
          </a:p>
        </p:txBody>
      </p:sp>
    </p:spTree>
    <p:extLst>
      <p:ext uri="{BB962C8B-B14F-4D97-AF65-F5344CB8AC3E}">
        <p14:creationId xmlns:p14="http://schemas.microsoft.com/office/powerpoint/2010/main" val="80289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C968-D95D-924B-8669-8F95480392C1}"/>
              </a:ext>
            </a:extLst>
          </p:cNvPr>
          <p:cNvSpPr>
            <a:spLocks noGrp="1"/>
          </p:cNvSpPr>
          <p:nvPr>
            <p:ph type="title"/>
          </p:nvPr>
        </p:nvSpPr>
        <p:spPr/>
        <p:txBody>
          <a:bodyPr/>
          <a:lstStyle/>
          <a:p>
            <a:r>
              <a:rPr lang="en-GB" sz="4400" b="1" dirty="0"/>
              <a:t>DTLC </a:t>
            </a:r>
            <a:endParaRPr lang="en-GB" dirty="0"/>
          </a:p>
        </p:txBody>
      </p:sp>
      <p:sp>
        <p:nvSpPr>
          <p:cNvPr id="3" name="Content Placeholder 2">
            <a:extLst>
              <a:ext uri="{FF2B5EF4-FFF2-40B4-BE49-F238E27FC236}">
                <a16:creationId xmlns:a16="http://schemas.microsoft.com/office/drawing/2014/main" id="{761286E6-2EC3-804C-9AC0-A2E67FEC5F80}"/>
              </a:ext>
            </a:extLst>
          </p:cNvPr>
          <p:cNvSpPr>
            <a:spLocks noGrp="1"/>
          </p:cNvSpPr>
          <p:nvPr>
            <p:ph idx="1"/>
          </p:nvPr>
        </p:nvSpPr>
        <p:spPr>
          <a:xfrm>
            <a:off x="581192" y="2180496"/>
            <a:ext cx="11029615" cy="4309514"/>
          </a:xfrm>
        </p:spPr>
        <p:txBody>
          <a:bodyPr anchor="t">
            <a:normAutofit lnSpcReduction="10000"/>
          </a:bodyPr>
          <a:lstStyle/>
          <a:p>
            <a:pPr>
              <a:buFont typeface="Wingdings" pitchFamily="2" charset="2"/>
              <a:buChar char="q"/>
            </a:pPr>
            <a:r>
              <a:rPr lang="en-GB" sz="2800" dirty="0"/>
              <a:t> Approved uses – from DVC</a:t>
            </a:r>
          </a:p>
          <a:p>
            <a:pPr>
              <a:buFont typeface="Wingdings" pitchFamily="2" charset="2"/>
              <a:buChar char="q"/>
            </a:pPr>
            <a:r>
              <a:rPr lang="en-GB" sz="2800" dirty="0"/>
              <a:t> However, idea is going forward should not be for stationaries for teaching/lab/field trips/ </a:t>
            </a:r>
          </a:p>
          <a:p>
            <a:pPr>
              <a:buFont typeface="Wingdings" pitchFamily="2" charset="2"/>
              <a:buChar char="q"/>
            </a:pPr>
            <a:r>
              <a:rPr lang="en-GB" sz="2800" dirty="0"/>
              <a:t> Expansion expenses- from centre</a:t>
            </a:r>
          </a:p>
          <a:p>
            <a:pPr>
              <a:buFont typeface="Wingdings" pitchFamily="2" charset="2"/>
              <a:buChar char="q"/>
            </a:pPr>
            <a:r>
              <a:rPr lang="en-GB" sz="2800" dirty="0"/>
              <a:t> Equipment in lab/workshop/staff offices maintenance</a:t>
            </a:r>
          </a:p>
          <a:p>
            <a:pPr>
              <a:buFont typeface="Wingdings" pitchFamily="2" charset="2"/>
              <a:buChar char="q"/>
            </a:pPr>
            <a:r>
              <a:rPr lang="en-GB" sz="2800" dirty="0"/>
              <a:t> Consumables for lab/studies/workshop/classroom/clinics/forms &amp; maintenance of equipment in such places</a:t>
            </a:r>
          </a:p>
          <a:p>
            <a:pPr>
              <a:buFont typeface="Wingdings" pitchFamily="2" charset="2"/>
              <a:buChar char="q"/>
            </a:pPr>
            <a:r>
              <a:rPr lang="en-GB" sz="2800" dirty="0"/>
              <a:t>15% of cost of electricity/water etc in academics units</a:t>
            </a:r>
          </a:p>
        </p:txBody>
      </p:sp>
      <p:sp>
        <p:nvSpPr>
          <p:cNvPr id="4" name="Slide Number Placeholder 3">
            <a:extLst>
              <a:ext uri="{FF2B5EF4-FFF2-40B4-BE49-F238E27FC236}">
                <a16:creationId xmlns:a16="http://schemas.microsoft.com/office/drawing/2014/main" id="{59C2ACF9-8EC2-B14D-8DF8-2ECA63EA170A}"/>
              </a:ext>
            </a:extLst>
          </p:cNvPr>
          <p:cNvSpPr>
            <a:spLocks noGrp="1"/>
          </p:cNvSpPr>
          <p:nvPr>
            <p:ph type="sldNum" sz="quarter" idx="12"/>
          </p:nvPr>
        </p:nvSpPr>
        <p:spPr/>
        <p:txBody>
          <a:bodyPr/>
          <a:lstStyle/>
          <a:p>
            <a:fld id="{8B8E0D01-F01F-F544-90C3-2CD50D20B481}" type="slidenum">
              <a:rPr lang="en-GB" smtClean="0"/>
              <a:t>27</a:t>
            </a:fld>
            <a:endParaRPr lang="en-GB"/>
          </a:p>
        </p:txBody>
      </p:sp>
    </p:spTree>
    <p:extLst>
      <p:ext uri="{BB962C8B-B14F-4D97-AF65-F5344CB8AC3E}">
        <p14:creationId xmlns:p14="http://schemas.microsoft.com/office/powerpoint/2010/main" val="825880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51541" y="1127194"/>
            <a:ext cx="9757318" cy="3337600"/>
          </a:xfrm>
        </p:spPr>
        <p:txBody>
          <a:bodyPr/>
          <a:lstStyle/>
          <a:p>
            <a:pPr marL="457200" indent="-457200">
              <a:lnSpc>
                <a:spcPct val="115000"/>
              </a:lnSpc>
              <a:buFont typeface="Wingdings" pitchFamily="2" charset="2"/>
              <a:buChar char="q"/>
            </a:pPr>
            <a:r>
              <a:rPr lang="en-US" sz="3200" dirty="0">
                <a:ea typeface="Calibri" panose="020F0502020204030204" pitchFamily="34" charset="0"/>
                <a:cs typeface="Times New Roman" panose="02020603050405020304" pitchFamily="18" charset="0"/>
              </a:rPr>
              <a:t>purchase of consumables for laboratories, studios, classrooms and workshops</a:t>
            </a:r>
          </a:p>
          <a:p>
            <a:pPr marL="457200" indent="-457200">
              <a:lnSpc>
                <a:spcPct val="115000"/>
              </a:lnSpc>
              <a:buFont typeface="Wingdings" pitchFamily="2" charset="2"/>
              <a:buChar char="q"/>
            </a:pPr>
            <a:r>
              <a:rPr lang="en-US" sz="3200" dirty="0">
                <a:ea typeface="Calibri" panose="020F0502020204030204" pitchFamily="34" charset="0"/>
                <a:cs typeface="Times New Roman" panose="02020603050405020304" pitchFamily="18" charset="0"/>
              </a:rPr>
              <a:t>stationery for teaching and laboratory work e.g. photocopies/duplication of paper for teaching, learning and research</a:t>
            </a:r>
          </a:p>
          <a:p>
            <a:pPr marL="457200" indent="-457200">
              <a:lnSpc>
                <a:spcPct val="115000"/>
              </a:lnSpc>
              <a:buFont typeface="Wingdings" pitchFamily="2" charset="2"/>
              <a:buChar char="q"/>
            </a:pPr>
            <a:r>
              <a:rPr lang="en-US" sz="3200" dirty="0">
                <a:ea typeface="Calibri" panose="020F0502020204030204" pitchFamily="34" charset="0"/>
                <a:cs typeface="Times New Roman" panose="02020603050405020304" pitchFamily="18" charset="0"/>
              </a:rPr>
              <a:t>printing of students files, registration forms, printing of examination scripts, mark sheets, printing of laboratory manuals, computer/photocopying paper, toners/ink</a:t>
            </a:r>
            <a:r>
              <a:rPr lang="en-US" sz="3733" dirty="0">
                <a:ea typeface="Calibri" panose="020F0502020204030204" pitchFamily="34" charset="0"/>
                <a:cs typeface="Times New Roman" panose="02020603050405020304" pitchFamily="18" charset="0"/>
              </a:rPr>
              <a:t>,</a:t>
            </a:r>
          </a:p>
          <a:p>
            <a:pPr marL="457189" indent="-457189">
              <a:lnSpc>
                <a:spcPct val="115000"/>
              </a:lnSpc>
              <a:buFont typeface="Symbol" panose="05050102010706020507" pitchFamily="18" charset="2"/>
              <a:buChar char=""/>
            </a:pPr>
            <a:endParaRPr lang="en-US" dirty="0"/>
          </a:p>
        </p:txBody>
      </p:sp>
      <p:sp>
        <p:nvSpPr>
          <p:cNvPr id="4" name="Slide Number Placeholder 3"/>
          <p:cNvSpPr>
            <a:spLocks noGrp="1"/>
          </p:cNvSpPr>
          <p:nvPr>
            <p:ph type="sldNum" idx="12"/>
          </p:nvPr>
        </p:nvSpPr>
        <p:spPr/>
        <p:txBody>
          <a:bodyPr/>
          <a:lstStyle/>
          <a:p>
            <a:pPr algn="ctr"/>
            <a:fld id="{00000000-1234-1234-1234-123412341234}" type="slidenum">
              <a:rPr lang="en-GB" smtClean="0"/>
              <a:pPr algn="ctr"/>
              <a:t>28</a:t>
            </a:fld>
            <a:endParaRPr lang="en-GB"/>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5A241-2473-CE48-9BA0-2BB9A728708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0089710-6D3F-5449-B578-76ACD7B1F968}"/>
              </a:ext>
            </a:extLst>
          </p:cNvPr>
          <p:cNvSpPr>
            <a:spLocks noGrp="1"/>
          </p:cNvSpPr>
          <p:nvPr>
            <p:ph idx="1"/>
          </p:nvPr>
        </p:nvSpPr>
        <p:spPr/>
        <p:txBody>
          <a:bodyPr>
            <a:normAutofit/>
          </a:bodyPr>
          <a:lstStyle/>
          <a:p>
            <a:pPr marL="0" indent="0" algn="ctr">
              <a:buNone/>
            </a:pPr>
            <a:r>
              <a:rPr lang="en-GB" sz="6000" b="1" dirty="0"/>
              <a:t>FINANCE</a:t>
            </a:r>
          </a:p>
        </p:txBody>
      </p:sp>
      <p:sp>
        <p:nvSpPr>
          <p:cNvPr id="4" name="Slide Number Placeholder 3">
            <a:extLst>
              <a:ext uri="{FF2B5EF4-FFF2-40B4-BE49-F238E27FC236}">
                <a16:creationId xmlns:a16="http://schemas.microsoft.com/office/drawing/2014/main" id="{E7CFC773-4328-314B-9653-94CD7467CF4A}"/>
              </a:ext>
            </a:extLst>
          </p:cNvPr>
          <p:cNvSpPr>
            <a:spLocks noGrp="1"/>
          </p:cNvSpPr>
          <p:nvPr>
            <p:ph type="sldNum" sz="quarter" idx="12"/>
          </p:nvPr>
        </p:nvSpPr>
        <p:spPr/>
        <p:txBody>
          <a:bodyPr/>
          <a:lstStyle/>
          <a:p>
            <a:fld id="{8B8E0D01-F01F-F544-90C3-2CD50D20B481}" type="slidenum">
              <a:rPr lang="en-GB" smtClean="0"/>
              <a:t>29</a:t>
            </a:fld>
            <a:endParaRPr lang="en-GB"/>
          </a:p>
        </p:txBody>
      </p:sp>
    </p:spTree>
    <p:extLst>
      <p:ext uri="{BB962C8B-B14F-4D97-AF65-F5344CB8AC3E}">
        <p14:creationId xmlns:p14="http://schemas.microsoft.com/office/powerpoint/2010/main" val="170087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96A5B-395A-6A40-A8AC-CCB92740080C}"/>
              </a:ext>
            </a:extLst>
          </p:cNvPr>
          <p:cNvSpPr>
            <a:spLocks noGrp="1"/>
          </p:cNvSpPr>
          <p:nvPr>
            <p:ph type="title"/>
          </p:nvPr>
        </p:nvSpPr>
        <p:spPr/>
        <p:txBody>
          <a:bodyPr/>
          <a:lstStyle/>
          <a:p>
            <a:r>
              <a:rPr lang="en-GB" sz="4400" dirty="0"/>
              <a:t>Introduction Cont’d</a:t>
            </a:r>
            <a:endParaRPr lang="en-GB" dirty="0"/>
          </a:p>
        </p:txBody>
      </p:sp>
      <p:sp>
        <p:nvSpPr>
          <p:cNvPr id="3" name="Content Placeholder 2">
            <a:extLst>
              <a:ext uri="{FF2B5EF4-FFF2-40B4-BE49-F238E27FC236}">
                <a16:creationId xmlns:a16="http://schemas.microsoft.com/office/drawing/2014/main" id="{5F9AD520-D77F-0444-9E8E-683814F0B93E}"/>
              </a:ext>
            </a:extLst>
          </p:cNvPr>
          <p:cNvSpPr>
            <a:spLocks noGrp="1"/>
          </p:cNvSpPr>
          <p:nvPr>
            <p:ph idx="1"/>
          </p:nvPr>
        </p:nvSpPr>
        <p:spPr/>
        <p:txBody>
          <a:bodyPr/>
          <a:lstStyle/>
          <a:p>
            <a:pPr marL="0" lvl="0" indent="0" algn="just" rtl="0">
              <a:spcBef>
                <a:spcPts val="600"/>
              </a:spcBef>
              <a:spcAft>
                <a:spcPts val="0"/>
              </a:spcAft>
              <a:buNone/>
            </a:pPr>
            <a:r>
              <a:rPr lang="en-GB" sz="2800" dirty="0"/>
              <a:t>It therefore behoves the leaders in the University to uphold the Vision/Mission Statements as well as the core values to ensure the progress of the University .</a:t>
            </a:r>
          </a:p>
          <a:p>
            <a:pPr marL="0" lvl="0" indent="0" algn="just" rtl="0">
              <a:spcBef>
                <a:spcPts val="600"/>
              </a:spcBef>
              <a:spcAft>
                <a:spcPts val="0"/>
              </a:spcAft>
              <a:buNone/>
            </a:pPr>
            <a:endParaRPr lang="en-GB" sz="2800" dirty="0"/>
          </a:p>
          <a:p>
            <a:endParaRPr lang="en-GB" dirty="0"/>
          </a:p>
        </p:txBody>
      </p:sp>
      <p:sp>
        <p:nvSpPr>
          <p:cNvPr id="4" name="Slide Number Placeholder 3">
            <a:extLst>
              <a:ext uri="{FF2B5EF4-FFF2-40B4-BE49-F238E27FC236}">
                <a16:creationId xmlns:a16="http://schemas.microsoft.com/office/drawing/2014/main" id="{09A0806E-C4A2-414C-84ED-FE383664FCD0}"/>
              </a:ext>
            </a:extLst>
          </p:cNvPr>
          <p:cNvSpPr>
            <a:spLocks noGrp="1"/>
          </p:cNvSpPr>
          <p:nvPr>
            <p:ph type="sldNum" sz="quarter" idx="12"/>
          </p:nvPr>
        </p:nvSpPr>
        <p:spPr/>
        <p:txBody>
          <a:bodyPr/>
          <a:lstStyle/>
          <a:p>
            <a:fld id="{8B8E0D01-F01F-F544-90C3-2CD50D20B481}" type="slidenum">
              <a:rPr lang="en-GB" smtClean="0"/>
              <a:t>3</a:t>
            </a:fld>
            <a:endParaRPr lang="en-GB"/>
          </a:p>
        </p:txBody>
      </p:sp>
    </p:spTree>
    <p:extLst>
      <p:ext uri="{BB962C8B-B14F-4D97-AF65-F5344CB8AC3E}">
        <p14:creationId xmlns:p14="http://schemas.microsoft.com/office/powerpoint/2010/main" val="865804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D4DD-892A-0245-ADED-F0A728D11CA5}"/>
              </a:ext>
            </a:extLst>
          </p:cNvPr>
          <p:cNvSpPr>
            <a:spLocks noGrp="1"/>
          </p:cNvSpPr>
          <p:nvPr>
            <p:ph type="title"/>
          </p:nvPr>
        </p:nvSpPr>
        <p:spPr/>
        <p:txBody>
          <a:bodyPr/>
          <a:lstStyle/>
          <a:p>
            <a:r>
              <a:rPr lang="en-GB" sz="4400" b="1" dirty="0"/>
              <a:t>Finance </a:t>
            </a:r>
            <a:endParaRPr lang="en-GB" dirty="0"/>
          </a:p>
        </p:txBody>
      </p:sp>
      <p:sp>
        <p:nvSpPr>
          <p:cNvPr id="3" name="Content Placeholder 2">
            <a:extLst>
              <a:ext uri="{FF2B5EF4-FFF2-40B4-BE49-F238E27FC236}">
                <a16:creationId xmlns:a16="http://schemas.microsoft.com/office/drawing/2014/main" id="{FF84A402-000E-FF4B-8184-CE8431556837}"/>
              </a:ext>
            </a:extLst>
          </p:cNvPr>
          <p:cNvSpPr>
            <a:spLocks noGrp="1"/>
          </p:cNvSpPr>
          <p:nvPr>
            <p:ph idx="1"/>
          </p:nvPr>
        </p:nvSpPr>
        <p:spPr>
          <a:xfrm>
            <a:off x="3012157" y="2269705"/>
            <a:ext cx="8440145" cy="3678303"/>
          </a:xfrm>
        </p:spPr>
        <p:txBody>
          <a:bodyPr>
            <a:normAutofit/>
          </a:bodyPr>
          <a:lstStyle/>
          <a:p>
            <a:pPr marL="0" indent="0">
              <a:buNone/>
            </a:pPr>
            <a:r>
              <a:rPr lang="en-GB" sz="3200" dirty="0"/>
              <a:t>Each Faculty/Department must have a financial committee – </a:t>
            </a:r>
          </a:p>
          <a:p>
            <a:pPr marL="0" indent="0">
              <a:buNone/>
            </a:pPr>
            <a:r>
              <a:rPr lang="en-GB" sz="3200" dirty="0"/>
              <a:t>DTLC expenses etc must first be considered </a:t>
            </a:r>
          </a:p>
          <a:p>
            <a:pPr>
              <a:buFont typeface="Wingdings" pitchFamily="2" charset="2"/>
              <a:buChar char="ü"/>
            </a:pPr>
            <a:r>
              <a:rPr lang="en-GB" sz="3200" dirty="0"/>
              <a:t>by committee, then </a:t>
            </a:r>
          </a:p>
          <a:p>
            <a:pPr>
              <a:buFont typeface="Wingdings" pitchFamily="2" charset="2"/>
              <a:buChar char="ü"/>
            </a:pPr>
            <a:r>
              <a:rPr lang="en-GB" sz="3200" dirty="0"/>
              <a:t>HOD reviews</a:t>
            </a:r>
          </a:p>
        </p:txBody>
      </p:sp>
      <p:sp>
        <p:nvSpPr>
          <p:cNvPr id="4" name="Slide Number Placeholder 3">
            <a:extLst>
              <a:ext uri="{FF2B5EF4-FFF2-40B4-BE49-F238E27FC236}">
                <a16:creationId xmlns:a16="http://schemas.microsoft.com/office/drawing/2014/main" id="{7FA19DAD-FE82-3241-B6BF-7A65B3518B58}"/>
              </a:ext>
            </a:extLst>
          </p:cNvPr>
          <p:cNvSpPr>
            <a:spLocks noGrp="1"/>
          </p:cNvSpPr>
          <p:nvPr>
            <p:ph type="sldNum" sz="quarter" idx="12"/>
          </p:nvPr>
        </p:nvSpPr>
        <p:spPr/>
        <p:txBody>
          <a:bodyPr/>
          <a:lstStyle/>
          <a:p>
            <a:fld id="{8B8E0D01-F01F-F544-90C3-2CD50D20B481}" type="slidenum">
              <a:rPr lang="en-GB" smtClean="0"/>
              <a:t>30</a:t>
            </a:fld>
            <a:endParaRPr lang="en-GB"/>
          </a:p>
        </p:txBody>
      </p:sp>
      <p:pic>
        <p:nvPicPr>
          <p:cNvPr id="5" name="Picture 2">
            <a:extLst>
              <a:ext uri="{FF2B5EF4-FFF2-40B4-BE49-F238E27FC236}">
                <a16:creationId xmlns:a16="http://schemas.microsoft.com/office/drawing/2014/main" id="{4DD5AB62-5664-CE4B-A256-5AB1A561594E}"/>
              </a:ext>
            </a:extLst>
          </p:cNvPr>
          <p:cNvPicPr>
            <a:picLocks noChangeAspect="1" noChangeArrowheads="1"/>
          </p:cNvPicPr>
          <p:nvPr/>
        </p:nvPicPr>
        <p:blipFill>
          <a:blip r:embed="rId2" cstate="print"/>
          <a:srcRect/>
          <a:stretch>
            <a:fillRect/>
          </a:stretch>
        </p:blipFill>
        <p:spPr bwMode="auto">
          <a:xfrm>
            <a:off x="143339" y="2214967"/>
            <a:ext cx="2923187" cy="3744416"/>
          </a:xfrm>
          <a:prstGeom prst="rect">
            <a:avLst/>
          </a:prstGeom>
          <a:noFill/>
          <a:ln w="9525">
            <a:noFill/>
            <a:miter lim="800000"/>
            <a:headEnd/>
            <a:tailEnd/>
          </a:ln>
          <a:effectLst/>
        </p:spPr>
      </p:pic>
    </p:spTree>
    <p:extLst>
      <p:ext uri="{BB962C8B-B14F-4D97-AF65-F5344CB8AC3E}">
        <p14:creationId xmlns:p14="http://schemas.microsoft.com/office/powerpoint/2010/main" val="3281294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9E0E3-B4E8-164C-B959-45D3AD285F3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1BF7654-8594-8945-93AC-8271CEA0FE50}"/>
              </a:ext>
            </a:extLst>
          </p:cNvPr>
          <p:cNvSpPr>
            <a:spLocks noGrp="1"/>
          </p:cNvSpPr>
          <p:nvPr>
            <p:ph idx="1"/>
          </p:nvPr>
        </p:nvSpPr>
        <p:spPr>
          <a:xfrm>
            <a:off x="581193" y="2180496"/>
            <a:ext cx="10417008" cy="3678303"/>
          </a:xfrm>
        </p:spPr>
        <p:txBody>
          <a:bodyPr>
            <a:normAutofit/>
          </a:bodyPr>
          <a:lstStyle/>
          <a:p>
            <a:pPr marL="0" indent="0" algn="ctr">
              <a:buNone/>
            </a:pPr>
            <a:r>
              <a:rPr lang="en-GB" sz="9600" b="1" dirty="0"/>
              <a:t>Leaves</a:t>
            </a:r>
            <a:endParaRPr lang="en-GB" sz="9600" dirty="0"/>
          </a:p>
        </p:txBody>
      </p:sp>
      <p:sp>
        <p:nvSpPr>
          <p:cNvPr id="4" name="Slide Number Placeholder 3">
            <a:extLst>
              <a:ext uri="{FF2B5EF4-FFF2-40B4-BE49-F238E27FC236}">
                <a16:creationId xmlns:a16="http://schemas.microsoft.com/office/drawing/2014/main" id="{74C1CF8E-2221-AC4F-A437-A64EF9212141}"/>
              </a:ext>
            </a:extLst>
          </p:cNvPr>
          <p:cNvSpPr>
            <a:spLocks noGrp="1"/>
          </p:cNvSpPr>
          <p:nvPr>
            <p:ph type="sldNum" sz="quarter" idx="12"/>
          </p:nvPr>
        </p:nvSpPr>
        <p:spPr/>
        <p:txBody>
          <a:bodyPr/>
          <a:lstStyle/>
          <a:p>
            <a:fld id="{8B8E0D01-F01F-F544-90C3-2CD50D20B481}" type="slidenum">
              <a:rPr lang="en-GB" smtClean="0"/>
              <a:t>31</a:t>
            </a:fld>
            <a:endParaRPr lang="en-GB"/>
          </a:p>
        </p:txBody>
      </p:sp>
    </p:spTree>
    <p:extLst>
      <p:ext uri="{BB962C8B-B14F-4D97-AF65-F5344CB8AC3E}">
        <p14:creationId xmlns:p14="http://schemas.microsoft.com/office/powerpoint/2010/main" val="3956640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659932-DECD-DC4C-B963-1D597F6225CD}"/>
              </a:ext>
            </a:extLst>
          </p:cNvPr>
          <p:cNvSpPr>
            <a:spLocks noGrp="1"/>
          </p:cNvSpPr>
          <p:nvPr>
            <p:ph type="title"/>
          </p:nvPr>
        </p:nvSpPr>
        <p:spPr>
          <a:xfrm>
            <a:off x="664334" y="631132"/>
            <a:ext cx="10515600" cy="858739"/>
          </a:xfrm>
        </p:spPr>
        <p:txBody>
          <a:bodyPr>
            <a:normAutofit/>
          </a:bodyPr>
          <a:lstStyle/>
          <a:p>
            <a:r>
              <a:rPr lang="en-GB" sz="4400" b="1" dirty="0"/>
              <a:t>TYPES OF Leaves </a:t>
            </a:r>
            <a:endParaRPr lang="en-GB" dirty="0"/>
          </a:p>
        </p:txBody>
      </p:sp>
      <p:graphicFrame>
        <p:nvGraphicFramePr>
          <p:cNvPr id="4" name="Content Placeholder 3">
            <a:extLst>
              <a:ext uri="{FF2B5EF4-FFF2-40B4-BE49-F238E27FC236}">
                <a16:creationId xmlns:a16="http://schemas.microsoft.com/office/drawing/2014/main" id="{F3E706F3-1045-3E42-9D37-6B5E8FD571F3}"/>
              </a:ext>
            </a:extLst>
          </p:cNvPr>
          <p:cNvGraphicFramePr>
            <a:graphicFrameLocks noGrp="1"/>
          </p:cNvGraphicFramePr>
          <p:nvPr>
            <p:ph idx="1"/>
            <p:extLst>
              <p:ext uri="{D42A27DB-BD31-4B8C-83A1-F6EECF244321}">
                <p14:modId xmlns:p14="http://schemas.microsoft.com/office/powerpoint/2010/main" val="1503537396"/>
              </p:ext>
            </p:extLst>
          </p:nvPr>
        </p:nvGraphicFramePr>
        <p:xfrm>
          <a:off x="664334" y="1849400"/>
          <a:ext cx="10689466" cy="4197399"/>
        </p:xfrm>
        <a:graphic>
          <a:graphicData uri="http://schemas.openxmlformats.org/drawingml/2006/table">
            <a:tbl>
              <a:tblPr>
                <a:tableStyleId>{2D5ABB26-0587-4C30-8999-92F81FD0307C}</a:tableStyleId>
              </a:tblPr>
              <a:tblGrid>
                <a:gridCol w="2515170">
                  <a:extLst>
                    <a:ext uri="{9D8B030D-6E8A-4147-A177-3AD203B41FA5}">
                      <a16:colId xmlns:a16="http://schemas.microsoft.com/office/drawing/2014/main" val="4251078180"/>
                    </a:ext>
                  </a:extLst>
                </a:gridCol>
                <a:gridCol w="4817340">
                  <a:extLst>
                    <a:ext uri="{9D8B030D-6E8A-4147-A177-3AD203B41FA5}">
                      <a16:colId xmlns:a16="http://schemas.microsoft.com/office/drawing/2014/main" val="177050834"/>
                    </a:ext>
                  </a:extLst>
                </a:gridCol>
                <a:gridCol w="3356956">
                  <a:extLst>
                    <a:ext uri="{9D8B030D-6E8A-4147-A177-3AD203B41FA5}">
                      <a16:colId xmlns:a16="http://schemas.microsoft.com/office/drawing/2014/main" val="1661443113"/>
                    </a:ext>
                  </a:extLst>
                </a:gridCol>
              </a:tblGrid>
              <a:tr h="399018">
                <a:tc>
                  <a:txBody>
                    <a:bodyPr/>
                    <a:lstStyle/>
                    <a:p>
                      <a:pPr algn="l" fontAlgn="b">
                        <a:lnSpc>
                          <a:spcPct val="150000"/>
                        </a:lnSpc>
                      </a:pPr>
                      <a:r>
                        <a:rPr lang="en-GB" sz="1700" b="1" u="none" strike="noStrike" dirty="0">
                          <a:effectLst/>
                          <a:latin typeface="+mn-lt"/>
                        </a:rPr>
                        <a:t>Category</a:t>
                      </a:r>
                      <a:endParaRPr lang="en-GB" sz="17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1" u="none" strike="noStrike" dirty="0">
                          <a:effectLst/>
                          <a:latin typeface="+mn-lt"/>
                        </a:rPr>
                        <a:t>Duration</a:t>
                      </a:r>
                      <a:endParaRPr lang="en-GB" sz="17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1" u="none" strike="noStrike" dirty="0">
                          <a:effectLst/>
                          <a:latin typeface="+mn-lt"/>
                        </a:rPr>
                        <a:t>Eligible Staff</a:t>
                      </a:r>
                      <a:endParaRPr lang="en-GB" sz="17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206674"/>
                  </a:ext>
                </a:extLst>
              </a:tr>
              <a:tr h="399018">
                <a:tc>
                  <a:txBody>
                    <a:bodyPr/>
                    <a:lstStyle/>
                    <a:p>
                      <a:pPr algn="l" fontAlgn="b">
                        <a:lnSpc>
                          <a:spcPct val="150000"/>
                        </a:lnSpc>
                      </a:pPr>
                      <a:r>
                        <a:rPr lang="en-GB" sz="1700" b="0" u="none" strike="noStrike" dirty="0">
                          <a:effectLst/>
                          <a:latin typeface="+mn-lt"/>
                        </a:rPr>
                        <a:t>Vacation/Annual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a:effectLst/>
                          <a:latin typeface="+mn-lt"/>
                        </a:rPr>
                        <a:t>30 working days</a:t>
                      </a:r>
                      <a:endParaRPr lang="en-GB" sz="1700" b="0" i="0" u="none" strike="noStrike">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All staff</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778596"/>
                  </a:ext>
                </a:extLst>
              </a:tr>
              <a:tr h="705725">
                <a:tc>
                  <a:txBody>
                    <a:bodyPr/>
                    <a:lstStyle/>
                    <a:p>
                      <a:pPr algn="l" fontAlgn="b">
                        <a:lnSpc>
                          <a:spcPct val="150000"/>
                        </a:lnSpc>
                      </a:pPr>
                      <a:r>
                        <a:rPr lang="en-GB" sz="1700" b="0" u="none" strike="noStrike" dirty="0">
                          <a:effectLst/>
                          <a:latin typeface="+mn-lt"/>
                        </a:rPr>
                        <a:t>Maternity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b">
                        <a:lnSpc>
                          <a:spcPct val="100000"/>
                        </a:lnSpc>
                      </a:pPr>
                      <a:r>
                        <a:rPr lang="en-GB" sz="1700" b="0" u="none" strike="noStrike" dirty="0">
                          <a:effectLst/>
                          <a:latin typeface="+mn-lt"/>
                        </a:rPr>
                        <a:t>4 months (to commence 4 weeks before her expected delivery data)</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     Female employee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316212796"/>
                  </a:ext>
                </a:extLst>
              </a:tr>
              <a:tr h="645583">
                <a:tc>
                  <a:txBody>
                    <a:bodyPr/>
                    <a:lstStyle/>
                    <a:p>
                      <a:pPr algn="l" fontAlgn="b">
                        <a:lnSpc>
                          <a:spcPct val="150000"/>
                        </a:lnSpc>
                      </a:pPr>
                      <a:endParaRPr lang="en-GB" sz="1700" b="0" i="0" u="none" strike="noStrike" dirty="0">
                        <a:solidFill>
                          <a:srgbClr val="000000"/>
                        </a:solidFill>
                        <a:effectLst/>
                        <a:latin typeface="+mn-lt"/>
                      </a:endParaRPr>
                    </a:p>
                  </a:txBody>
                  <a:tcPr marL="7117" marR="7117" marT="7117"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00000"/>
                        </a:lnSpc>
                      </a:pPr>
                      <a:r>
                        <a:rPr lang="en-GB" sz="1700" b="0" u="none" strike="noStrike" dirty="0">
                          <a:effectLst/>
                          <a:latin typeface="+mn-lt"/>
                        </a:rPr>
                        <a:t>2 hours off duty for 6 weeks for nursing mothers on resumption</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endParaRPr lang="en-GB" sz="1700" b="0" i="0" u="none" strike="noStrike" dirty="0">
                        <a:solidFill>
                          <a:srgbClr val="000000"/>
                        </a:solidFill>
                        <a:effectLst/>
                        <a:latin typeface="+mn-lt"/>
                      </a:endParaRPr>
                    </a:p>
                  </a:txBody>
                  <a:tcPr marL="7117" marR="7117" marT="7117"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2016"/>
                  </a:ext>
                </a:extLst>
              </a:tr>
              <a:tr h="662583">
                <a:tc>
                  <a:txBody>
                    <a:bodyPr/>
                    <a:lstStyle/>
                    <a:p>
                      <a:pPr algn="l" fontAlgn="b">
                        <a:lnSpc>
                          <a:spcPct val="150000"/>
                        </a:lnSpc>
                      </a:pPr>
                      <a:r>
                        <a:rPr lang="en-GB" sz="1700" b="0" u="none" strike="noStrike" dirty="0">
                          <a:effectLst/>
                          <a:latin typeface="+mn-lt"/>
                        </a:rPr>
                        <a:t>Sick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00000"/>
                        </a:lnSpc>
                      </a:pPr>
                      <a:r>
                        <a:rPr lang="en-GB" sz="1700" b="0" u="none" strike="noStrike" dirty="0">
                          <a:effectLst/>
                          <a:latin typeface="+mn-lt"/>
                        </a:rPr>
                        <a:t>2 days (provided its emergency &amp; certificate issued by the Director, Medical Centre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    All staff</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905879"/>
                  </a:ext>
                </a:extLst>
              </a:tr>
              <a:tr h="420960">
                <a:tc>
                  <a:txBody>
                    <a:bodyPr/>
                    <a:lstStyle/>
                    <a:p>
                      <a:pPr algn="l" fontAlgn="b">
                        <a:lnSpc>
                          <a:spcPct val="150000"/>
                        </a:lnSpc>
                      </a:pPr>
                      <a:r>
                        <a:rPr lang="en-GB" sz="1700" b="0" u="none" strike="noStrike" dirty="0">
                          <a:effectLst/>
                          <a:latin typeface="+mn-lt"/>
                        </a:rPr>
                        <a:t>Causal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a:effectLst/>
                          <a:latin typeface="+mn-lt"/>
                        </a:rPr>
                        <a:t>Not more than 5 days in year granted by HOD</a:t>
                      </a:r>
                      <a:endParaRPr lang="en-GB" sz="1700" b="0" i="0" u="none" strike="noStrike">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    All staff</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1826199"/>
                  </a:ext>
                </a:extLst>
              </a:tr>
              <a:tr h="419353">
                <a:tc>
                  <a:txBody>
                    <a:bodyPr/>
                    <a:lstStyle/>
                    <a:p>
                      <a:pPr algn="l" fontAlgn="b">
                        <a:lnSpc>
                          <a:spcPct val="150000"/>
                        </a:lnSpc>
                      </a:pPr>
                      <a:r>
                        <a:rPr lang="en-GB" sz="1700" b="0" u="none" strike="noStrike" dirty="0">
                          <a:effectLst/>
                          <a:latin typeface="+mn-lt"/>
                        </a:rPr>
                        <a:t>Short term study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Not exceeding 1 semester / 6 months</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    All staff</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313368"/>
                  </a:ext>
                </a:extLst>
              </a:tr>
              <a:tr h="545159">
                <a:tc>
                  <a:txBody>
                    <a:bodyPr/>
                    <a:lstStyle/>
                    <a:p>
                      <a:pPr algn="l" fontAlgn="b">
                        <a:lnSpc>
                          <a:spcPct val="150000"/>
                        </a:lnSpc>
                      </a:pPr>
                      <a:r>
                        <a:rPr lang="en-GB" sz="1700" b="0" u="none" strike="noStrike" dirty="0">
                          <a:effectLst/>
                          <a:latin typeface="+mn-lt"/>
                        </a:rPr>
                        <a:t>Long term Study Leave</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00000"/>
                        </a:lnSpc>
                      </a:pPr>
                      <a:r>
                        <a:rPr lang="en-GB" sz="1700" b="0" u="none" strike="noStrike" dirty="0">
                          <a:effectLst/>
                          <a:latin typeface="+mn-lt"/>
                        </a:rPr>
                        <a:t>Not exceeding 8 semesters / 4 years</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1700" b="0" u="none" strike="noStrike" dirty="0">
                          <a:effectLst/>
                          <a:latin typeface="+mn-lt"/>
                        </a:rPr>
                        <a:t>   Assistant Lecturer &amp; Lecturer II</a:t>
                      </a:r>
                      <a:endParaRPr lang="en-GB" sz="17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4478913"/>
                  </a:ext>
                </a:extLst>
              </a:tr>
            </a:tbl>
          </a:graphicData>
        </a:graphic>
      </p:graphicFrame>
      <p:sp>
        <p:nvSpPr>
          <p:cNvPr id="2" name="Slide Number Placeholder 1">
            <a:extLst>
              <a:ext uri="{FF2B5EF4-FFF2-40B4-BE49-F238E27FC236}">
                <a16:creationId xmlns:a16="http://schemas.microsoft.com/office/drawing/2014/main" id="{0C78CD48-788B-8344-9BFB-66A319C7A4AA}"/>
              </a:ext>
            </a:extLst>
          </p:cNvPr>
          <p:cNvSpPr>
            <a:spLocks noGrp="1"/>
          </p:cNvSpPr>
          <p:nvPr>
            <p:ph type="sldNum" sz="quarter" idx="12"/>
          </p:nvPr>
        </p:nvSpPr>
        <p:spPr/>
        <p:txBody>
          <a:bodyPr/>
          <a:lstStyle/>
          <a:p>
            <a:fld id="{8B8E0D01-F01F-F544-90C3-2CD50D20B481}" type="slidenum">
              <a:rPr lang="en-GB" smtClean="0"/>
              <a:t>32</a:t>
            </a:fld>
            <a:endParaRPr lang="en-GB"/>
          </a:p>
        </p:txBody>
      </p:sp>
    </p:spTree>
    <p:extLst>
      <p:ext uri="{BB962C8B-B14F-4D97-AF65-F5344CB8AC3E}">
        <p14:creationId xmlns:p14="http://schemas.microsoft.com/office/powerpoint/2010/main" val="23114734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659932-DECD-DC4C-B963-1D597F6225CD}"/>
              </a:ext>
            </a:extLst>
          </p:cNvPr>
          <p:cNvSpPr>
            <a:spLocks noGrp="1"/>
          </p:cNvSpPr>
          <p:nvPr>
            <p:ph type="title"/>
          </p:nvPr>
        </p:nvSpPr>
        <p:spPr>
          <a:xfrm>
            <a:off x="838200" y="780761"/>
            <a:ext cx="10515600" cy="858739"/>
          </a:xfrm>
        </p:spPr>
        <p:txBody>
          <a:bodyPr>
            <a:normAutofit/>
          </a:bodyPr>
          <a:lstStyle/>
          <a:p>
            <a:r>
              <a:rPr lang="en-GB" sz="4400" b="1" dirty="0"/>
              <a:t>Leaves </a:t>
            </a:r>
            <a:endParaRPr lang="en-GB" dirty="0"/>
          </a:p>
        </p:txBody>
      </p:sp>
      <p:graphicFrame>
        <p:nvGraphicFramePr>
          <p:cNvPr id="4" name="Content Placeholder 3">
            <a:extLst>
              <a:ext uri="{FF2B5EF4-FFF2-40B4-BE49-F238E27FC236}">
                <a16:creationId xmlns:a16="http://schemas.microsoft.com/office/drawing/2014/main" id="{F3E706F3-1045-3E42-9D37-6B5E8FD571F3}"/>
              </a:ext>
            </a:extLst>
          </p:cNvPr>
          <p:cNvGraphicFramePr>
            <a:graphicFrameLocks noGrp="1"/>
          </p:cNvGraphicFramePr>
          <p:nvPr>
            <p:ph idx="1"/>
            <p:extLst>
              <p:ext uri="{D42A27DB-BD31-4B8C-83A1-F6EECF244321}">
                <p14:modId xmlns:p14="http://schemas.microsoft.com/office/powerpoint/2010/main" val="446601846"/>
              </p:ext>
            </p:extLst>
          </p:nvPr>
        </p:nvGraphicFramePr>
        <p:xfrm>
          <a:off x="697585" y="2151042"/>
          <a:ext cx="10221237" cy="3268857"/>
        </p:xfrm>
        <a:graphic>
          <a:graphicData uri="http://schemas.openxmlformats.org/drawingml/2006/table">
            <a:tbl>
              <a:tblPr>
                <a:tableStyleId>{2D5ABB26-0587-4C30-8999-92F81FD0307C}</a:tableStyleId>
              </a:tblPr>
              <a:tblGrid>
                <a:gridCol w="2404998">
                  <a:extLst>
                    <a:ext uri="{9D8B030D-6E8A-4147-A177-3AD203B41FA5}">
                      <a16:colId xmlns:a16="http://schemas.microsoft.com/office/drawing/2014/main" val="4251078180"/>
                    </a:ext>
                  </a:extLst>
                </a:gridCol>
                <a:gridCol w="4803666">
                  <a:extLst>
                    <a:ext uri="{9D8B030D-6E8A-4147-A177-3AD203B41FA5}">
                      <a16:colId xmlns:a16="http://schemas.microsoft.com/office/drawing/2014/main" val="177050834"/>
                    </a:ext>
                  </a:extLst>
                </a:gridCol>
                <a:gridCol w="3012573">
                  <a:extLst>
                    <a:ext uri="{9D8B030D-6E8A-4147-A177-3AD203B41FA5}">
                      <a16:colId xmlns:a16="http://schemas.microsoft.com/office/drawing/2014/main" val="1661443113"/>
                    </a:ext>
                  </a:extLst>
                </a:gridCol>
              </a:tblGrid>
              <a:tr h="417884">
                <a:tc>
                  <a:txBody>
                    <a:bodyPr/>
                    <a:lstStyle/>
                    <a:p>
                      <a:pPr algn="l" fontAlgn="b">
                        <a:lnSpc>
                          <a:spcPct val="150000"/>
                        </a:lnSpc>
                      </a:pPr>
                      <a:r>
                        <a:rPr lang="en-GB" sz="2000" b="1" u="none" strike="noStrike" dirty="0">
                          <a:effectLst/>
                          <a:latin typeface="+mn-lt"/>
                        </a:rPr>
                        <a:t>Category</a:t>
                      </a:r>
                      <a:endParaRPr lang="en-GB" sz="20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1" u="none" strike="noStrike" dirty="0">
                          <a:effectLst/>
                          <a:latin typeface="+mn-lt"/>
                        </a:rPr>
                        <a:t>Duration</a:t>
                      </a:r>
                      <a:endParaRPr lang="en-GB" sz="20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1" u="none" strike="noStrike" dirty="0">
                          <a:effectLst/>
                          <a:latin typeface="+mn-lt"/>
                        </a:rPr>
                        <a:t>Eligible Staff</a:t>
                      </a:r>
                      <a:endParaRPr lang="en-GB" sz="2000" b="1"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206674"/>
                  </a:ext>
                </a:extLst>
              </a:tr>
              <a:tr h="920007">
                <a:tc>
                  <a:txBody>
                    <a:bodyPr/>
                    <a:lstStyle/>
                    <a:p>
                      <a:pPr algn="l" fontAlgn="b">
                        <a:lnSpc>
                          <a:spcPct val="100000"/>
                        </a:lnSpc>
                      </a:pPr>
                      <a:r>
                        <a:rPr lang="en-GB" sz="2000" b="0" u="none" strike="noStrike" dirty="0">
                          <a:effectLst/>
                          <a:latin typeface="+mn-lt"/>
                        </a:rPr>
                        <a:t>Post-doctoral Study Leave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1 Calendar year</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00000"/>
                        </a:lnSpc>
                      </a:pPr>
                      <a:r>
                        <a:rPr lang="en-GB" sz="2000" b="0" u="none" strike="noStrike" dirty="0">
                          <a:effectLst/>
                          <a:latin typeface="+mn-lt"/>
                        </a:rPr>
                        <a:t>Lecturer I &amp; II </a:t>
                      </a:r>
                    </a:p>
                    <a:p>
                      <a:pPr algn="l" fontAlgn="b">
                        <a:lnSpc>
                          <a:spcPct val="100000"/>
                        </a:lnSpc>
                      </a:pPr>
                      <a:r>
                        <a:rPr lang="en-GB" sz="2000" b="0" u="none" strike="noStrike" dirty="0">
                          <a:effectLst/>
                          <a:latin typeface="+mn-lt"/>
                        </a:rPr>
                        <a:t>(PhD &lt; 5 years)</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8669736"/>
                  </a:ext>
                </a:extLst>
              </a:tr>
              <a:tr h="677314">
                <a:tc>
                  <a:txBody>
                    <a:bodyPr/>
                    <a:lstStyle/>
                    <a:p>
                      <a:pPr algn="l" fontAlgn="b">
                        <a:lnSpc>
                          <a:spcPct val="150000"/>
                        </a:lnSpc>
                      </a:pPr>
                      <a:r>
                        <a:rPr lang="en-GB" sz="2000" b="0" u="none" strike="noStrike" dirty="0">
                          <a:effectLst/>
                          <a:latin typeface="+mn-lt"/>
                        </a:rPr>
                        <a:t>Sabbatical Leave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1 Calendar year</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00000"/>
                        </a:lnSpc>
                      </a:pPr>
                      <a:r>
                        <a:rPr lang="en-GB" sz="2000" b="0" u="none" strike="noStrike" dirty="0">
                          <a:effectLst/>
                          <a:latin typeface="+mn-lt"/>
                        </a:rPr>
                        <a:t>Senior Lecturer / 6th year of continuous service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7679780"/>
                  </a:ext>
                </a:extLst>
              </a:tr>
              <a:tr h="417884">
                <a:tc>
                  <a:txBody>
                    <a:bodyPr/>
                    <a:lstStyle/>
                    <a:p>
                      <a:pPr algn="l" fontAlgn="b">
                        <a:lnSpc>
                          <a:spcPct val="150000"/>
                        </a:lnSpc>
                      </a:pPr>
                      <a:r>
                        <a:rPr lang="en-GB" sz="2000" b="0" u="none" strike="noStrike" dirty="0">
                          <a:effectLst/>
                          <a:latin typeface="+mn-lt"/>
                        </a:rPr>
                        <a:t>Research Leave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a:effectLst/>
                          <a:latin typeface="+mn-lt"/>
                        </a:rPr>
                        <a:t>26 working days</a:t>
                      </a:r>
                      <a:endParaRPr lang="en-GB" sz="2000" b="0" i="0" u="none" strike="noStrike">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All staff</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280004"/>
                  </a:ext>
                </a:extLst>
              </a:tr>
              <a:tr h="417884">
                <a:tc>
                  <a:txBody>
                    <a:bodyPr/>
                    <a:lstStyle/>
                    <a:p>
                      <a:pPr algn="l" fontAlgn="b">
                        <a:lnSpc>
                          <a:spcPct val="150000"/>
                        </a:lnSpc>
                      </a:pPr>
                      <a:r>
                        <a:rPr lang="en-GB" sz="2000" b="0" u="none" strike="noStrike" dirty="0">
                          <a:effectLst/>
                          <a:latin typeface="+mn-lt"/>
                        </a:rPr>
                        <a:t>Training Leave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Not exceed 9 month</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All staff</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659681"/>
                  </a:ext>
                </a:extLst>
              </a:tr>
              <a:tr h="417884">
                <a:tc>
                  <a:txBody>
                    <a:bodyPr/>
                    <a:lstStyle/>
                    <a:p>
                      <a:pPr algn="l" fontAlgn="b">
                        <a:lnSpc>
                          <a:spcPct val="150000"/>
                        </a:lnSpc>
                      </a:pPr>
                      <a:r>
                        <a:rPr lang="en-GB" sz="2000" b="0" u="none" strike="noStrike" dirty="0">
                          <a:effectLst/>
                          <a:latin typeface="+mn-lt"/>
                        </a:rPr>
                        <a:t>Leave of Absence</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Not exceed 2 years</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lnSpc>
                          <a:spcPct val="150000"/>
                        </a:lnSpc>
                      </a:pPr>
                      <a:r>
                        <a:rPr lang="en-GB" sz="2000" b="0" u="none" strike="noStrike" dirty="0">
                          <a:effectLst/>
                          <a:latin typeface="+mn-lt"/>
                        </a:rPr>
                        <a:t>All staff</a:t>
                      </a:r>
                      <a:endParaRPr lang="en-GB" sz="2000" b="0" i="0" u="none" strike="noStrike" dirty="0">
                        <a:solidFill>
                          <a:srgbClr val="000000"/>
                        </a:solidFill>
                        <a:effectLst/>
                        <a:latin typeface="+mn-lt"/>
                      </a:endParaRPr>
                    </a:p>
                  </a:txBody>
                  <a:tcPr marL="7117" marR="7117" marT="7117"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959443"/>
                  </a:ext>
                </a:extLst>
              </a:tr>
            </a:tbl>
          </a:graphicData>
        </a:graphic>
      </p:graphicFrame>
      <p:sp>
        <p:nvSpPr>
          <p:cNvPr id="2" name="Slide Number Placeholder 1">
            <a:extLst>
              <a:ext uri="{FF2B5EF4-FFF2-40B4-BE49-F238E27FC236}">
                <a16:creationId xmlns:a16="http://schemas.microsoft.com/office/drawing/2014/main" id="{32D55CEB-01AB-5D43-B011-9DDC2D31E4F8}"/>
              </a:ext>
            </a:extLst>
          </p:cNvPr>
          <p:cNvSpPr>
            <a:spLocks noGrp="1"/>
          </p:cNvSpPr>
          <p:nvPr>
            <p:ph type="sldNum" sz="quarter" idx="12"/>
          </p:nvPr>
        </p:nvSpPr>
        <p:spPr/>
        <p:txBody>
          <a:bodyPr/>
          <a:lstStyle/>
          <a:p>
            <a:fld id="{8B8E0D01-F01F-F544-90C3-2CD50D20B481}" type="slidenum">
              <a:rPr lang="en-GB" smtClean="0"/>
              <a:t>33</a:t>
            </a:fld>
            <a:endParaRPr lang="en-GB"/>
          </a:p>
        </p:txBody>
      </p:sp>
    </p:spTree>
    <p:extLst>
      <p:ext uri="{BB962C8B-B14F-4D97-AF65-F5344CB8AC3E}">
        <p14:creationId xmlns:p14="http://schemas.microsoft.com/office/powerpoint/2010/main" val="1297877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0D3B-38C7-AB40-9EF0-2EF86033A95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EA98EAE-30B0-D442-A2FA-EF2103E292F7}"/>
              </a:ext>
            </a:extLst>
          </p:cNvPr>
          <p:cNvSpPr>
            <a:spLocks noGrp="1"/>
          </p:cNvSpPr>
          <p:nvPr>
            <p:ph idx="1"/>
          </p:nvPr>
        </p:nvSpPr>
        <p:spPr>
          <a:xfrm>
            <a:off x="581192" y="2180497"/>
            <a:ext cx="11029615" cy="2092246"/>
          </a:xfrm>
        </p:spPr>
        <p:txBody>
          <a:bodyPr>
            <a:normAutofit/>
          </a:bodyPr>
          <a:lstStyle/>
          <a:p>
            <a:pPr marL="0" indent="0" algn="ctr">
              <a:buNone/>
            </a:pPr>
            <a:r>
              <a:rPr lang="en-GB" sz="7200" b="1" dirty="0"/>
              <a:t>Misconduct </a:t>
            </a:r>
            <a:endParaRPr lang="en-GB" sz="7200" dirty="0"/>
          </a:p>
        </p:txBody>
      </p:sp>
      <p:sp>
        <p:nvSpPr>
          <p:cNvPr id="4" name="Slide Number Placeholder 3">
            <a:extLst>
              <a:ext uri="{FF2B5EF4-FFF2-40B4-BE49-F238E27FC236}">
                <a16:creationId xmlns:a16="http://schemas.microsoft.com/office/drawing/2014/main" id="{DD6041DA-1265-254D-ABB5-6CDD73214D60}"/>
              </a:ext>
            </a:extLst>
          </p:cNvPr>
          <p:cNvSpPr>
            <a:spLocks noGrp="1"/>
          </p:cNvSpPr>
          <p:nvPr>
            <p:ph type="sldNum" sz="quarter" idx="12"/>
          </p:nvPr>
        </p:nvSpPr>
        <p:spPr/>
        <p:txBody>
          <a:bodyPr/>
          <a:lstStyle/>
          <a:p>
            <a:fld id="{8B8E0D01-F01F-F544-90C3-2CD50D20B481}" type="slidenum">
              <a:rPr lang="en-GB" smtClean="0"/>
              <a:t>34</a:t>
            </a:fld>
            <a:endParaRPr lang="en-GB"/>
          </a:p>
        </p:txBody>
      </p:sp>
    </p:spTree>
    <p:extLst>
      <p:ext uri="{BB962C8B-B14F-4D97-AF65-F5344CB8AC3E}">
        <p14:creationId xmlns:p14="http://schemas.microsoft.com/office/powerpoint/2010/main" val="3359902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D6B0A-090C-3A4C-B523-EA274A7C7262}"/>
              </a:ext>
            </a:extLst>
          </p:cNvPr>
          <p:cNvSpPr>
            <a:spLocks noGrp="1"/>
          </p:cNvSpPr>
          <p:nvPr>
            <p:ph type="title"/>
          </p:nvPr>
        </p:nvSpPr>
        <p:spPr/>
        <p:txBody>
          <a:bodyPr/>
          <a:lstStyle/>
          <a:p>
            <a:r>
              <a:rPr lang="en-GB" sz="4400" b="1" dirty="0"/>
              <a:t>Misconduct </a:t>
            </a:r>
            <a:endParaRPr lang="en-GB" dirty="0"/>
          </a:p>
        </p:txBody>
      </p:sp>
      <p:sp>
        <p:nvSpPr>
          <p:cNvPr id="3" name="Content Placeholder 2">
            <a:extLst>
              <a:ext uri="{FF2B5EF4-FFF2-40B4-BE49-F238E27FC236}">
                <a16:creationId xmlns:a16="http://schemas.microsoft.com/office/drawing/2014/main" id="{6C5BCCCB-2168-AA4E-9E5A-DEF216A4D600}"/>
              </a:ext>
            </a:extLst>
          </p:cNvPr>
          <p:cNvSpPr>
            <a:spLocks noGrp="1"/>
          </p:cNvSpPr>
          <p:nvPr>
            <p:ph idx="1"/>
          </p:nvPr>
        </p:nvSpPr>
        <p:spPr>
          <a:xfrm>
            <a:off x="581192" y="2180496"/>
            <a:ext cx="4448008" cy="3678303"/>
          </a:xfrm>
        </p:spPr>
        <p:txBody>
          <a:bodyPr anchor="t">
            <a:normAutofit/>
          </a:bodyPr>
          <a:lstStyle/>
          <a:p>
            <a:pPr>
              <a:buFont typeface="Wingdings" pitchFamily="2" charset="2"/>
              <a:buChar char="q"/>
            </a:pPr>
            <a:r>
              <a:rPr lang="en-GB" sz="2800" dirty="0">
                <a:solidFill>
                  <a:schemeClr val="tx1"/>
                </a:solidFill>
              </a:rPr>
              <a:t>  Conflict of interest – Institutional loyalty</a:t>
            </a:r>
          </a:p>
          <a:p>
            <a:pPr>
              <a:buFont typeface="Wingdings" pitchFamily="2" charset="2"/>
              <a:buChar char="q"/>
            </a:pPr>
            <a:r>
              <a:rPr lang="en-GB" sz="2800" dirty="0">
                <a:solidFill>
                  <a:schemeClr val="tx1"/>
                </a:solidFill>
              </a:rPr>
              <a:t>  Abuse of office</a:t>
            </a:r>
          </a:p>
          <a:p>
            <a:pPr>
              <a:buFont typeface="Wingdings" pitchFamily="2" charset="2"/>
              <a:buChar char="q"/>
            </a:pPr>
            <a:r>
              <a:rPr lang="en-GB" sz="2800" dirty="0">
                <a:solidFill>
                  <a:schemeClr val="tx1"/>
                </a:solidFill>
              </a:rPr>
              <a:t>  Disclosure of confidential matters</a:t>
            </a:r>
          </a:p>
          <a:p>
            <a:pPr>
              <a:buFont typeface="Wingdings" pitchFamily="2" charset="2"/>
              <a:buChar char="q"/>
            </a:pPr>
            <a:r>
              <a:rPr lang="en-GB" sz="2800" dirty="0">
                <a:solidFill>
                  <a:schemeClr val="tx1"/>
                </a:solidFill>
              </a:rPr>
              <a:t>  Immoral consideration</a:t>
            </a:r>
          </a:p>
        </p:txBody>
      </p:sp>
      <p:sp>
        <p:nvSpPr>
          <p:cNvPr id="4" name="Slide Number Placeholder 3">
            <a:extLst>
              <a:ext uri="{FF2B5EF4-FFF2-40B4-BE49-F238E27FC236}">
                <a16:creationId xmlns:a16="http://schemas.microsoft.com/office/drawing/2014/main" id="{5039DB2A-F690-384B-A705-7CAA68376C86}"/>
              </a:ext>
            </a:extLst>
          </p:cNvPr>
          <p:cNvSpPr>
            <a:spLocks noGrp="1"/>
          </p:cNvSpPr>
          <p:nvPr>
            <p:ph type="sldNum" sz="quarter" idx="12"/>
          </p:nvPr>
        </p:nvSpPr>
        <p:spPr/>
        <p:txBody>
          <a:bodyPr/>
          <a:lstStyle/>
          <a:p>
            <a:fld id="{8B8E0D01-F01F-F544-90C3-2CD50D20B481}" type="slidenum">
              <a:rPr lang="en-GB" smtClean="0"/>
              <a:t>35</a:t>
            </a:fld>
            <a:endParaRPr lang="en-GB"/>
          </a:p>
        </p:txBody>
      </p:sp>
      <p:sp>
        <p:nvSpPr>
          <p:cNvPr id="5" name="TextBox 4">
            <a:extLst>
              <a:ext uri="{FF2B5EF4-FFF2-40B4-BE49-F238E27FC236}">
                <a16:creationId xmlns:a16="http://schemas.microsoft.com/office/drawing/2014/main" id="{E9B37A8A-C02B-7D47-B54E-30E1B219AB22}"/>
              </a:ext>
            </a:extLst>
          </p:cNvPr>
          <p:cNvSpPr txBox="1"/>
          <p:nvPr/>
        </p:nvSpPr>
        <p:spPr>
          <a:xfrm>
            <a:off x="5798633" y="2180496"/>
            <a:ext cx="5670395" cy="2562240"/>
          </a:xfrm>
          <a:prstGeom prst="rect">
            <a:avLst/>
          </a:prstGeom>
          <a:noFill/>
        </p:spPr>
        <p:txBody>
          <a:bodyPr wrap="square">
            <a:spAutoFit/>
          </a:bodyPr>
          <a:lstStyle/>
          <a:p>
            <a:pPr marL="306000" indent="-306000">
              <a:spcBef>
                <a:spcPts val="672"/>
              </a:spcBef>
              <a:spcAft>
                <a:spcPts val="600"/>
              </a:spcAft>
              <a:buFont typeface="Wingdings" pitchFamily="2" charset="2"/>
              <a:buChar char="q"/>
            </a:pPr>
            <a:r>
              <a:rPr lang="en-GB" sz="3200" dirty="0"/>
              <a:t>  Trust and dishonesty</a:t>
            </a:r>
          </a:p>
          <a:p>
            <a:pPr marL="306000" indent="-306000">
              <a:spcBef>
                <a:spcPts val="672"/>
              </a:spcBef>
              <a:spcAft>
                <a:spcPts val="600"/>
              </a:spcAft>
              <a:buFont typeface="Wingdings" pitchFamily="2" charset="2"/>
              <a:buChar char="q"/>
            </a:pPr>
            <a:r>
              <a:rPr lang="en-GB" sz="3200" dirty="0"/>
              <a:t>  Plagiarism</a:t>
            </a:r>
          </a:p>
          <a:p>
            <a:pPr marL="306000" indent="-306000">
              <a:spcBef>
                <a:spcPts val="672"/>
              </a:spcBef>
              <a:spcAft>
                <a:spcPts val="600"/>
              </a:spcAft>
              <a:buFont typeface="Wingdings" pitchFamily="2" charset="2"/>
              <a:buChar char="q"/>
            </a:pPr>
            <a:r>
              <a:rPr lang="en-GB" sz="3200" dirty="0"/>
              <a:t>  Relation with fellow students</a:t>
            </a:r>
          </a:p>
          <a:p>
            <a:pPr marL="306000" indent="-306000">
              <a:spcBef>
                <a:spcPts val="672"/>
              </a:spcBef>
              <a:spcAft>
                <a:spcPts val="600"/>
              </a:spcAft>
              <a:buFont typeface="Wingdings" pitchFamily="2" charset="2"/>
              <a:buChar char="q"/>
            </a:pPr>
            <a:r>
              <a:rPr lang="en-GB" sz="3200" dirty="0"/>
              <a:t>  Relation with fellow staffs</a:t>
            </a:r>
          </a:p>
        </p:txBody>
      </p:sp>
    </p:spTree>
    <p:extLst>
      <p:ext uri="{BB962C8B-B14F-4D97-AF65-F5344CB8AC3E}">
        <p14:creationId xmlns:p14="http://schemas.microsoft.com/office/powerpoint/2010/main" val="2527549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B2488-E484-0B41-9ACE-149C5538A00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BF770C8-658C-5546-B6C9-B7D2C90530EA}"/>
              </a:ext>
            </a:extLst>
          </p:cNvPr>
          <p:cNvSpPr>
            <a:spLocks noGrp="1"/>
          </p:cNvSpPr>
          <p:nvPr>
            <p:ph idx="1"/>
          </p:nvPr>
        </p:nvSpPr>
        <p:spPr>
          <a:xfrm>
            <a:off x="581192" y="2180497"/>
            <a:ext cx="11029615" cy="2391504"/>
          </a:xfrm>
        </p:spPr>
        <p:txBody>
          <a:bodyPr>
            <a:normAutofit/>
          </a:bodyPr>
          <a:lstStyle/>
          <a:p>
            <a:pPr marL="0" indent="0" algn="ctr">
              <a:buNone/>
            </a:pPr>
            <a:r>
              <a:rPr lang="en-GB" sz="6600" b="1" dirty="0"/>
              <a:t>Ombudsman</a:t>
            </a:r>
            <a:endParaRPr lang="en-GB" sz="6600" dirty="0"/>
          </a:p>
        </p:txBody>
      </p:sp>
      <p:sp>
        <p:nvSpPr>
          <p:cNvPr id="4" name="Slide Number Placeholder 3">
            <a:extLst>
              <a:ext uri="{FF2B5EF4-FFF2-40B4-BE49-F238E27FC236}">
                <a16:creationId xmlns:a16="http://schemas.microsoft.com/office/drawing/2014/main" id="{C8F20945-4B60-AA4B-B1EF-53235CE4A245}"/>
              </a:ext>
            </a:extLst>
          </p:cNvPr>
          <p:cNvSpPr>
            <a:spLocks noGrp="1"/>
          </p:cNvSpPr>
          <p:nvPr>
            <p:ph type="sldNum" sz="quarter" idx="12"/>
          </p:nvPr>
        </p:nvSpPr>
        <p:spPr/>
        <p:txBody>
          <a:bodyPr/>
          <a:lstStyle/>
          <a:p>
            <a:fld id="{8B8E0D01-F01F-F544-90C3-2CD50D20B481}" type="slidenum">
              <a:rPr lang="en-GB" smtClean="0"/>
              <a:t>36</a:t>
            </a:fld>
            <a:endParaRPr lang="en-GB"/>
          </a:p>
        </p:txBody>
      </p:sp>
    </p:spTree>
    <p:extLst>
      <p:ext uri="{BB962C8B-B14F-4D97-AF65-F5344CB8AC3E}">
        <p14:creationId xmlns:p14="http://schemas.microsoft.com/office/powerpoint/2010/main" val="15992760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A7493-8121-F648-8A66-58C1E190F8C4}"/>
              </a:ext>
            </a:extLst>
          </p:cNvPr>
          <p:cNvSpPr>
            <a:spLocks noGrp="1"/>
          </p:cNvSpPr>
          <p:nvPr>
            <p:ph type="title"/>
          </p:nvPr>
        </p:nvSpPr>
        <p:spPr/>
        <p:txBody>
          <a:bodyPr/>
          <a:lstStyle/>
          <a:p>
            <a:r>
              <a:rPr lang="en-GB" sz="4400" b="1" dirty="0"/>
              <a:t>Ombudsman</a:t>
            </a:r>
            <a:endParaRPr lang="en-GB" dirty="0"/>
          </a:p>
        </p:txBody>
      </p:sp>
      <p:sp>
        <p:nvSpPr>
          <p:cNvPr id="3" name="Content Placeholder 2">
            <a:extLst>
              <a:ext uri="{FF2B5EF4-FFF2-40B4-BE49-F238E27FC236}">
                <a16:creationId xmlns:a16="http://schemas.microsoft.com/office/drawing/2014/main" id="{FD97016C-190D-984D-9473-EC4A34652B6F}"/>
              </a:ext>
            </a:extLst>
          </p:cNvPr>
          <p:cNvSpPr>
            <a:spLocks noGrp="1"/>
          </p:cNvSpPr>
          <p:nvPr>
            <p:ph idx="1"/>
          </p:nvPr>
        </p:nvSpPr>
        <p:spPr/>
        <p:txBody>
          <a:bodyPr>
            <a:normAutofit/>
          </a:bodyPr>
          <a:lstStyle/>
          <a:p>
            <a:pPr>
              <a:buFont typeface="Wingdings" pitchFamily="2" charset="2"/>
              <a:buChar char="q"/>
            </a:pPr>
            <a:r>
              <a:rPr lang="en-GB" sz="4800" dirty="0"/>
              <a:t> Appeals when all avenues fail</a:t>
            </a:r>
          </a:p>
          <a:p>
            <a:pPr>
              <a:buFont typeface="Wingdings" pitchFamily="2" charset="2"/>
              <a:buChar char="q"/>
            </a:pPr>
            <a:r>
              <a:rPr lang="en-GB" sz="4800" dirty="0"/>
              <a:t> Seek redress</a:t>
            </a:r>
          </a:p>
          <a:p>
            <a:pPr>
              <a:buFont typeface="Wingdings" pitchFamily="2" charset="2"/>
              <a:buChar char="q"/>
            </a:pPr>
            <a:r>
              <a:rPr lang="en-GB" sz="4800" dirty="0"/>
              <a:t> Management investigates and report back to VC</a:t>
            </a:r>
          </a:p>
        </p:txBody>
      </p:sp>
      <p:sp>
        <p:nvSpPr>
          <p:cNvPr id="4" name="Slide Number Placeholder 3">
            <a:extLst>
              <a:ext uri="{FF2B5EF4-FFF2-40B4-BE49-F238E27FC236}">
                <a16:creationId xmlns:a16="http://schemas.microsoft.com/office/drawing/2014/main" id="{B3A005E2-D29D-814D-8B36-7977F830BE08}"/>
              </a:ext>
            </a:extLst>
          </p:cNvPr>
          <p:cNvSpPr>
            <a:spLocks noGrp="1"/>
          </p:cNvSpPr>
          <p:nvPr>
            <p:ph type="sldNum" sz="quarter" idx="12"/>
          </p:nvPr>
        </p:nvSpPr>
        <p:spPr/>
        <p:txBody>
          <a:bodyPr/>
          <a:lstStyle/>
          <a:p>
            <a:fld id="{8B8E0D01-F01F-F544-90C3-2CD50D20B481}" type="slidenum">
              <a:rPr lang="en-GB" smtClean="0"/>
              <a:t>37</a:t>
            </a:fld>
            <a:endParaRPr lang="en-GB"/>
          </a:p>
        </p:txBody>
      </p:sp>
    </p:spTree>
    <p:extLst>
      <p:ext uri="{BB962C8B-B14F-4D97-AF65-F5344CB8AC3E}">
        <p14:creationId xmlns:p14="http://schemas.microsoft.com/office/powerpoint/2010/main" val="2557840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lgn="ctr"/>
            <a:fld id="{00000000-1234-1234-1234-123412341234}" type="slidenum">
              <a:rPr lang="en-GB" smtClean="0"/>
              <a:pPr algn="ctr"/>
              <a:t>38</a:t>
            </a:fld>
            <a:endParaRPr lang="en-GB"/>
          </a:p>
        </p:txBody>
      </p:sp>
      <p:sp>
        <p:nvSpPr>
          <p:cNvPr id="6" name="Content Placeholder 2">
            <a:extLst>
              <a:ext uri="{FF2B5EF4-FFF2-40B4-BE49-F238E27FC236}">
                <a16:creationId xmlns:a16="http://schemas.microsoft.com/office/drawing/2014/main" id="{EAA918B2-E8E5-244C-86C0-5697651B0FDF}"/>
              </a:ext>
            </a:extLst>
          </p:cNvPr>
          <p:cNvSpPr txBox="1">
            <a:spLocks/>
          </p:cNvSpPr>
          <p:nvPr/>
        </p:nvSpPr>
        <p:spPr>
          <a:xfrm>
            <a:off x="581192" y="798654"/>
            <a:ext cx="11029615" cy="5060146"/>
          </a:xfrm>
          <a:prstGeom prst="rect">
            <a:avLst/>
          </a:prstGeom>
        </p:spPr>
        <p:txBody>
          <a:bodyPr spcFirstLastPara="1" vert="horz" wrap="square" lIns="91425" tIns="91425" rIns="91425" bIns="91425" rtlCol="0" anchor="t" anchorCtr="0">
            <a:normAutofit/>
          </a:bodyPr>
          <a:lstStyle>
            <a:lvl1pPr marL="609585" lvl="0" indent="-474121" algn="l" defTabSz="457200" rtl="0" eaLnBrk="1" latinLnBrk="0" hangingPunct="1">
              <a:spcBef>
                <a:spcPts val="800"/>
              </a:spcBef>
              <a:spcAft>
                <a:spcPts val="0"/>
              </a:spcAft>
              <a:buClr>
                <a:schemeClr val="accent2"/>
              </a:buClr>
              <a:buSzPts val="2000"/>
              <a:buFont typeface="Wingdings 2" panose="05020102010507070707" pitchFamily="18" charset="2"/>
              <a:buChar char="✘"/>
              <a:defRPr sz="1800" kern="1200">
                <a:solidFill>
                  <a:schemeClr val="tx2"/>
                </a:solidFill>
                <a:latin typeface="+mn-lt"/>
                <a:ea typeface="+mn-ea"/>
                <a:cs typeface="+mn-cs"/>
              </a:defRPr>
            </a:lvl1pPr>
            <a:lvl2pPr marL="1219170" lvl="1"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600" kern="1200">
                <a:solidFill>
                  <a:schemeClr val="tx2"/>
                </a:solidFill>
                <a:latin typeface="+mn-lt"/>
                <a:ea typeface="+mn-ea"/>
                <a:cs typeface="+mn-cs"/>
              </a:defRPr>
            </a:lvl2pPr>
            <a:lvl3pPr marL="1828754" lvl="2"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400" kern="1200">
                <a:solidFill>
                  <a:schemeClr val="tx2"/>
                </a:solidFill>
                <a:latin typeface="+mn-lt"/>
                <a:ea typeface="+mn-ea"/>
                <a:cs typeface="+mn-cs"/>
              </a:defRPr>
            </a:lvl3pPr>
            <a:lvl4pPr marL="2438339" lvl="3"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4pPr>
            <a:lvl5pPr marL="3047924" lvl="4"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5pPr>
            <a:lvl6pPr marL="3657509" lvl="5"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6pPr>
            <a:lvl7pPr marL="4267093" lvl="6"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7pPr>
            <a:lvl8pPr marL="4876678" lvl="7"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8pPr>
            <a:lvl9pPr marL="5486263" lvl="8" indent="-474121" algn="l" defTabSz="457200" rtl="0" eaLnBrk="1" latinLnBrk="0" hangingPunct="1">
              <a:spcBef>
                <a:spcPts val="0"/>
              </a:spcBef>
              <a:spcAft>
                <a:spcPts val="0"/>
              </a:spcAft>
              <a:buClr>
                <a:schemeClr val="accent2"/>
              </a:buClr>
              <a:buSzPts val="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GB" sz="9600" dirty="0"/>
              <a:t>Thank you </a:t>
            </a:r>
          </a:p>
          <a:p>
            <a:pPr marL="0" indent="0" algn="ctr">
              <a:buFont typeface="Wingdings 2" panose="05020102010507070707" pitchFamily="18" charset="2"/>
              <a:buNone/>
            </a:pPr>
            <a:r>
              <a:rPr lang="en-GB" sz="9600" dirty="0"/>
              <a:t>for </a:t>
            </a:r>
          </a:p>
          <a:p>
            <a:pPr marL="0" indent="0" algn="ctr">
              <a:buFont typeface="Wingdings 2" panose="05020102010507070707" pitchFamily="18" charset="2"/>
              <a:buNone/>
            </a:pPr>
            <a:r>
              <a:rPr lang="en-GB" sz="9600" dirty="0"/>
              <a:t>Listening</a:t>
            </a:r>
          </a:p>
        </p:txBody>
      </p:sp>
    </p:spTree>
    <p:extLst>
      <p:ext uri="{BB962C8B-B14F-4D97-AF65-F5344CB8AC3E}">
        <p14:creationId xmlns:p14="http://schemas.microsoft.com/office/powerpoint/2010/main" val="39391396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lgn="ctr"/>
            <a:fld id="{00000000-1234-1234-1234-123412341234}" type="slidenum">
              <a:rPr lang="en-GB" smtClean="0"/>
              <a:pPr algn="ctr"/>
              <a:t>39</a:t>
            </a:fld>
            <a:endParaRPr lang="en-GB"/>
          </a:p>
        </p:txBody>
      </p:sp>
      <p:pic>
        <p:nvPicPr>
          <p:cNvPr id="5" name="Picture 4">
            <a:extLst>
              <a:ext uri="{FF2B5EF4-FFF2-40B4-BE49-F238E27FC236}">
                <a16:creationId xmlns:a16="http://schemas.microsoft.com/office/drawing/2014/main" id="{71C91A92-334F-EA4E-8DC3-8F3723544F0F}"/>
              </a:ext>
            </a:extLst>
          </p:cNvPr>
          <p:cNvPicPr>
            <a:picLocks noChangeAspect="1"/>
          </p:cNvPicPr>
          <p:nvPr/>
        </p:nvPicPr>
        <p:blipFill>
          <a:blip r:embed="rId2"/>
          <a:stretch>
            <a:fillRect/>
          </a:stretch>
        </p:blipFill>
        <p:spPr>
          <a:xfrm>
            <a:off x="2529841" y="1889760"/>
            <a:ext cx="5516880" cy="4266084"/>
          </a:xfrm>
          <a:prstGeom prst="rect">
            <a:avLst/>
          </a:prstGeom>
        </p:spPr>
      </p:pic>
    </p:spTree>
    <p:extLst>
      <p:ext uri="{BB962C8B-B14F-4D97-AF65-F5344CB8AC3E}">
        <p14:creationId xmlns:p14="http://schemas.microsoft.com/office/powerpoint/2010/main" val="22632155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0E54-88C4-BD40-8F02-CCF6C64323E7}"/>
              </a:ext>
            </a:extLst>
          </p:cNvPr>
          <p:cNvSpPr>
            <a:spLocks noGrp="1"/>
          </p:cNvSpPr>
          <p:nvPr>
            <p:ph type="title"/>
          </p:nvPr>
        </p:nvSpPr>
        <p:spPr>
          <a:xfrm>
            <a:off x="581192" y="702156"/>
            <a:ext cx="9859173" cy="1013800"/>
          </a:xfrm>
        </p:spPr>
        <p:txBody>
          <a:bodyPr>
            <a:noAutofit/>
          </a:bodyPr>
          <a:lstStyle/>
          <a:p>
            <a:pPr algn="ctr"/>
            <a:r>
              <a:rPr lang="en-GB" sz="3200" dirty="0"/>
              <a:t>The University Of Lagos Vision, Mission And Core Values</a:t>
            </a:r>
            <a:endParaRPr lang="en-GB" sz="2000" dirty="0"/>
          </a:p>
        </p:txBody>
      </p:sp>
      <p:sp>
        <p:nvSpPr>
          <p:cNvPr id="3" name="Content Placeholder 2">
            <a:extLst>
              <a:ext uri="{FF2B5EF4-FFF2-40B4-BE49-F238E27FC236}">
                <a16:creationId xmlns:a16="http://schemas.microsoft.com/office/drawing/2014/main" id="{A7D48E47-4B06-D242-AD9C-3DA1879BC455}"/>
              </a:ext>
            </a:extLst>
          </p:cNvPr>
          <p:cNvSpPr>
            <a:spLocks noGrp="1"/>
          </p:cNvSpPr>
          <p:nvPr>
            <p:ph idx="1"/>
          </p:nvPr>
        </p:nvSpPr>
        <p:spPr/>
        <p:txBody>
          <a:bodyPr>
            <a:normAutofit fontScale="85000" lnSpcReduction="20000"/>
          </a:bodyPr>
          <a:lstStyle/>
          <a:p>
            <a:pPr marL="0" lvl="0" indent="0" algn="ctr" rtl="0">
              <a:spcBef>
                <a:spcPts val="600"/>
              </a:spcBef>
              <a:spcAft>
                <a:spcPts val="0"/>
              </a:spcAft>
              <a:buNone/>
            </a:pPr>
            <a:r>
              <a:rPr lang="en-GB" sz="2800" b="1" dirty="0">
                <a:latin typeface="Sniglet" panose="04070505030100020000"/>
                <a:ea typeface="Sniglet" panose="04070505030100020000"/>
                <a:cs typeface="Sniglet" panose="04070505030100020000"/>
                <a:sym typeface="Sniglet" panose="04070505030100020000"/>
              </a:rPr>
              <a:t> </a:t>
            </a:r>
            <a:r>
              <a:rPr lang="en-GB" sz="2800" b="1" dirty="0">
                <a:solidFill>
                  <a:srgbClr val="FF0000"/>
                </a:solidFill>
                <a:latin typeface="Sniglet" panose="04070505030100020000"/>
                <a:ea typeface="Sniglet" panose="04070505030100020000"/>
                <a:cs typeface="Sniglet" panose="04070505030100020000"/>
                <a:sym typeface="Sniglet" panose="04070505030100020000"/>
              </a:rPr>
              <a:t>VISION </a:t>
            </a:r>
          </a:p>
          <a:p>
            <a:pPr algn="just"/>
            <a:r>
              <a:rPr lang="en-GB" sz="2800" dirty="0">
                <a:latin typeface="Sniglet" panose="04070505030100020000" charset="0"/>
              </a:rPr>
              <a:t>To be a top class institution for the pursuit of excellence in knowledge, character and service to humanity.</a:t>
            </a:r>
          </a:p>
          <a:p>
            <a:pPr algn="just"/>
            <a:endParaRPr lang="en-GB" sz="2800" dirty="0">
              <a:latin typeface="Sniglet" panose="04070505030100020000" charset="0"/>
            </a:endParaRPr>
          </a:p>
          <a:p>
            <a:pPr algn="just"/>
            <a:endParaRPr lang="en-GB" sz="2800" dirty="0">
              <a:latin typeface="Sniglet" panose="04070505030100020000" charset="0"/>
            </a:endParaRPr>
          </a:p>
          <a:p>
            <a:pPr marL="0" lvl="0" indent="0" algn="ctr">
              <a:spcBef>
                <a:spcPts val="600"/>
              </a:spcBef>
              <a:buNone/>
            </a:pPr>
            <a:r>
              <a:rPr lang="en-US" sz="2800" b="1" dirty="0">
                <a:solidFill>
                  <a:srgbClr val="FF0000"/>
                </a:solidFill>
                <a:latin typeface="Sniglet" panose="04070505030100020000"/>
                <a:ea typeface="Sniglet" panose="04070505030100020000"/>
                <a:cs typeface="Sniglet" panose="04070505030100020000"/>
                <a:sym typeface="Sniglet" panose="04070505030100020000"/>
              </a:rPr>
              <a:t>MISSION </a:t>
            </a:r>
          </a:p>
          <a:p>
            <a:pPr algn="just"/>
            <a:r>
              <a:rPr lang="en-US" sz="2800" dirty="0">
                <a:latin typeface="Sniglet" panose="04070505030100020000" charset="0"/>
              </a:rPr>
              <a:t>To provide a conducive environment for teaching, learning, research and development, where staff and students will interact and compete effectively with other counterparts globally.</a:t>
            </a:r>
          </a:p>
          <a:p>
            <a:endParaRPr lang="en-GB" dirty="0"/>
          </a:p>
        </p:txBody>
      </p:sp>
      <p:sp>
        <p:nvSpPr>
          <p:cNvPr id="4" name="Slide Number Placeholder 3">
            <a:extLst>
              <a:ext uri="{FF2B5EF4-FFF2-40B4-BE49-F238E27FC236}">
                <a16:creationId xmlns:a16="http://schemas.microsoft.com/office/drawing/2014/main" id="{0294E303-23F0-8641-A12E-00F344FA3306}"/>
              </a:ext>
            </a:extLst>
          </p:cNvPr>
          <p:cNvSpPr>
            <a:spLocks noGrp="1"/>
          </p:cNvSpPr>
          <p:nvPr>
            <p:ph type="sldNum" sz="quarter" idx="12"/>
          </p:nvPr>
        </p:nvSpPr>
        <p:spPr/>
        <p:txBody>
          <a:bodyPr/>
          <a:lstStyle/>
          <a:p>
            <a:fld id="{8B8E0D01-F01F-F544-90C3-2CD50D20B481}" type="slidenum">
              <a:rPr lang="en-GB" smtClean="0"/>
              <a:t>4</a:t>
            </a:fld>
            <a:endParaRPr lang="en-GB"/>
          </a:p>
        </p:txBody>
      </p:sp>
    </p:spTree>
    <p:extLst>
      <p:ext uri="{BB962C8B-B14F-4D97-AF65-F5344CB8AC3E}">
        <p14:creationId xmlns:p14="http://schemas.microsoft.com/office/powerpoint/2010/main" val="36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78AB9-CF29-614E-B919-3099ABD21418}"/>
              </a:ext>
            </a:extLst>
          </p:cNvPr>
          <p:cNvSpPr>
            <a:spLocks noGrp="1"/>
          </p:cNvSpPr>
          <p:nvPr>
            <p:ph type="title"/>
          </p:nvPr>
        </p:nvSpPr>
        <p:spPr/>
        <p:txBody>
          <a:bodyPr>
            <a:normAutofit/>
          </a:bodyPr>
          <a:lstStyle/>
          <a:p>
            <a:pPr algn="ctr"/>
            <a:r>
              <a:rPr lang="en-GB" sz="3600" dirty="0"/>
              <a:t>Core Values</a:t>
            </a:r>
          </a:p>
        </p:txBody>
      </p:sp>
      <p:sp>
        <p:nvSpPr>
          <p:cNvPr id="3" name="Content Placeholder 2">
            <a:extLst>
              <a:ext uri="{FF2B5EF4-FFF2-40B4-BE49-F238E27FC236}">
                <a16:creationId xmlns:a16="http://schemas.microsoft.com/office/drawing/2014/main" id="{08DBC5CE-12F4-7042-AAF3-85D6273F1B39}"/>
              </a:ext>
            </a:extLst>
          </p:cNvPr>
          <p:cNvSpPr>
            <a:spLocks noGrp="1"/>
          </p:cNvSpPr>
          <p:nvPr>
            <p:ph idx="1"/>
          </p:nvPr>
        </p:nvSpPr>
        <p:spPr/>
        <p:txBody>
          <a:bodyPr/>
          <a:lstStyle/>
          <a:p>
            <a:pPr lvl="0">
              <a:spcBef>
                <a:spcPts val="1000"/>
              </a:spcBef>
              <a:buClr>
                <a:schemeClr val="bg1"/>
              </a:buClr>
              <a:buFont typeface="Wingdings" pitchFamily="2" charset="2"/>
              <a:buChar char="q"/>
            </a:pPr>
            <a:r>
              <a:rPr lang="en-US" sz="2800" dirty="0">
                <a:latin typeface="Sniglet" panose="04070505030100020000"/>
                <a:ea typeface="Sniglet" panose="04070505030100020000"/>
                <a:cs typeface="Sniglet" panose="04070505030100020000"/>
                <a:sym typeface="Sniglet" panose="04070505030100020000"/>
              </a:rPr>
              <a:t>Excellence in Learning &amp; Character </a:t>
            </a:r>
          </a:p>
          <a:p>
            <a:pPr marL="285750" lvl="0" indent="-285750">
              <a:spcBef>
                <a:spcPts val="1000"/>
              </a:spcBef>
              <a:buClr>
                <a:schemeClr val="bg1"/>
              </a:buClr>
              <a:buFont typeface="Wingdings" panose="05000000000000000000" pitchFamily="2" charset="2"/>
              <a:buChar char="q"/>
            </a:pPr>
            <a:r>
              <a:rPr lang="en-US" sz="2800" dirty="0">
                <a:latin typeface="Sniglet" panose="04070505030100020000"/>
                <a:ea typeface="Sniglet" panose="04070505030100020000"/>
                <a:cs typeface="Sniglet" panose="04070505030100020000"/>
                <a:sym typeface="Sniglet" panose="04070505030100020000"/>
              </a:rPr>
              <a:t>Integrity &amp; Respect </a:t>
            </a:r>
          </a:p>
          <a:p>
            <a:pPr marL="285750" lvl="0" indent="-285750">
              <a:spcBef>
                <a:spcPts val="1000"/>
              </a:spcBef>
              <a:buClr>
                <a:schemeClr val="bg1"/>
              </a:buClr>
              <a:buFont typeface="Wingdings" panose="05000000000000000000" pitchFamily="2" charset="2"/>
              <a:buChar char="q"/>
            </a:pPr>
            <a:r>
              <a:rPr lang="en-US" sz="2800" dirty="0">
                <a:latin typeface="Sniglet" panose="04070505030100020000"/>
                <a:ea typeface="Sniglet" panose="04070505030100020000"/>
                <a:cs typeface="Sniglet" panose="04070505030100020000"/>
                <a:sym typeface="Sniglet" panose="04070505030100020000"/>
              </a:rPr>
              <a:t>Commitment &amp; Loyalty</a:t>
            </a:r>
          </a:p>
          <a:p>
            <a:pPr marL="285750" lvl="0" indent="-285750">
              <a:spcBef>
                <a:spcPts val="1000"/>
              </a:spcBef>
              <a:buClr>
                <a:schemeClr val="bg1"/>
              </a:buClr>
              <a:buFont typeface="Wingdings" panose="05000000000000000000" pitchFamily="2" charset="2"/>
              <a:buChar char="q"/>
            </a:pPr>
            <a:r>
              <a:rPr lang="en-US" sz="2800" dirty="0">
                <a:latin typeface="Sniglet" panose="04070505030100020000"/>
                <a:ea typeface="Sniglet" panose="04070505030100020000"/>
                <a:cs typeface="Sniglet" panose="04070505030100020000"/>
                <a:sym typeface="Sniglet" panose="04070505030100020000"/>
              </a:rPr>
              <a:t>Ethical Conduct at all times, and in all things</a:t>
            </a:r>
          </a:p>
          <a:p>
            <a:pPr lvl="0">
              <a:spcBef>
                <a:spcPts val="1000"/>
              </a:spcBef>
            </a:pPr>
            <a:endParaRPr lang="en-US" sz="1100" dirty="0">
              <a:latin typeface="Sniglet" panose="04070505030100020000"/>
              <a:ea typeface="Sniglet" panose="04070505030100020000"/>
              <a:cs typeface="Sniglet" panose="04070505030100020000"/>
              <a:sym typeface="Sniglet" panose="04070505030100020000"/>
            </a:endParaRPr>
          </a:p>
          <a:p>
            <a:endParaRPr lang="en-GB" dirty="0"/>
          </a:p>
        </p:txBody>
      </p:sp>
      <p:sp>
        <p:nvSpPr>
          <p:cNvPr id="4" name="Slide Number Placeholder 3">
            <a:extLst>
              <a:ext uri="{FF2B5EF4-FFF2-40B4-BE49-F238E27FC236}">
                <a16:creationId xmlns:a16="http://schemas.microsoft.com/office/drawing/2014/main" id="{FA1A785C-A163-AC4A-B997-590B1B265BFA}"/>
              </a:ext>
            </a:extLst>
          </p:cNvPr>
          <p:cNvSpPr>
            <a:spLocks noGrp="1"/>
          </p:cNvSpPr>
          <p:nvPr>
            <p:ph type="sldNum" sz="quarter" idx="12"/>
          </p:nvPr>
        </p:nvSpPr>
        <p:spPr/>
        <p:txBody>
          <a:bodyPr/>
          <a:lstStyle/>
          <a:p>
            <a:fld id="{8B8E0D01-F01F-F544-90C3-2CD50D20B481}" type="slidenum">
              <a:rPr lang="en-GB" smtClean="0"/>
              <a:t>5</a:t>
            </a:fld>
            <a:endParaRPr lang="en-GB"/>
          </a:p>
        </p:txBody>
      </p:sp>
    </p:spTree>
    <p:extLst>
      <p:ext uri="{BB962C8B-B14F-4D97-AF65-F5344CB8AC3E}">
        <p14:creationId xmlns:p14="http://schemas.microsoft.com/office/powerpoint/2010/main" val="248263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A9F46-09DC-8A49-A235-8E575D87A9FD}"/>
              </a:ext>
            </a:extLst>
          </p:cNvPr>
          <p:cNvSpPr>
            <a:spLocks noGrp="1"/>
          </p:cNvSpPr>
          <p:nvPr>
            <p:ph type="title"/>
          </p:nvPr>
        </p:nvSpPr>
        <p:spPr/>
        <p:txBody>
          <a:bodyPr/>
          <a:lstStyle/>
          <a:p>
            <a:r>
              <a:rPr lang="en-GB" dirty="0"/>
              <a:t>ROUTE TO UNIVERSITY OF THE FUTURE</a:t>
            </a:r>
          </a:p>
        </p:txBody>
      </p:sp>
      <p:sp>
        <p:nvSpPr>
          <p:cNvPr id="3" name="Content Placeholder 2">
            <a:extLst>
              <a:ext uri="{FF2B5EF4-FFF2-40B4-BE49-F238E27FC236}">
                <a16:creationId xmlns:a16="http://schemas.microsoft.com/office/drawing/2014/main" id="{CB1FDFC0-F6D9-8249-ADC2-1C3CF4D356D2}"/>
              </a:ext>
            </a:extLst>
          </p:cNvPr>
          <p:cNvSpPr>
            <a:spLocks noGrp="1"/>
          </p:cNvSpPr>
          <p:nvPr>
            <p:ph idx="1"/>
          </p:nvPr>
        </p:nvSpPr>
        <p:spPr>
          <a:xfrm>
            <a:off x="469900" y="1955800"/>
            <a:ext cx="11140907" cy="4365462"/>
          </a:xfrm>
        </p:spPr>
        <p:txBody>
          <a:bodyPr>
            <a:normAutofit/>
          </a:bodyPr>
          <a:lstStyle/>
          <a:p>
            <a:pPr>
              <a:buFont typeface="Wingdings" pitchFamily="2" charset="2"/>
              <a:buChar char="q"/>
            </a:pPr>
            <a:r>
              <a:rPr lang="en-GB" sz="4000" dirty="0"/>
              <a:t> Financial engineering</a:t>
            </a:r>
          </a:p>
          <a:p>
            <a:pPr>
              <a:buFont typeface="Wingdings" pitchFamily="2" charset="2"/>
              <a:buChar char="q"/>
            </a:pPr>
            <a:r>
              <a:rPr lang="en-GB" sz="4000" dirty="0"/>
              <a:t> Infrastructural development</a:t>
            </a:r>
          </a:p>
          <a:p>
            <a:pPr>
              <a:buFont typeface="Wingdings" pitchFamily="2" charset="2"/>
              <a:buChar char="q"/>
            </a:pPr>
            <a:r>
              <a:rPr lang="en-GB" sz="4000" dirty="0"/>
              <a:t> Reputation building through research</a:t>
            </a:r>
          </a:p>
          <a:p>
            <a:pPr>
              <a:buFont typeface="Wingdings" pitchFamily="2" charset="2"/>
              <a:buChar char="q"/>
            </a:pPr>
            <a:r>
              <a:rPr lang="en-GB" sz="4000" dirty="0"/>
              <a:t> Manpower development</a:t>
            </a:r>
          </a:p>
        </p:txBody>
      </p:sp>
      <p:sp>
        <p:nvSpPr>
          <p:cNvPr id="4" name="Slide Number Placeholder 3">
            <a:extLst>
              <a:ext uri="{FF2B5EF4-FFF2-40B4-BE49-F238E27FC236}">
                <a16:creationId xmlns:a16="http://schemas.microsoft.com/office/drawing/2014/main" id="{7EFC0B65-E5D2-784C-AD1E-2E0D44DD31CB}"/>
              </a:ext>
            </a:extLst>
          </p:cNvPr>
          <p:cNvSpPr>
            <a:spLocks noGrp="1"/>
          </p:cNvSpPr>
          <p:nvPr>
            <p:ph type="sldNum" sz="quarter" idx="12"/>
          </p:nvPr>
        </p:nvSpPr>
        <p:spPr/>
        <p:txBody>
          <a:bodyPr/>
          <a:lstStyle/>
          <a:p>
            <a:fld id="{8B8E0D01-F01F-F544-90C3-2CD50D20B481}" type="slidenum">
              <a:rPr lang="en-GB" smtClean="0"/>
              <a:t>6</a:t>
            </a:fld>
            <a:endParaRPr lang="en-GB"/>
          </a:p>
        </p:txBody>
      </p:sp>
    </p:spTree>
    <p:extLst>
      <p:ext uri="{BB962C8B-B14F-4D97-AF65-F5344CB8AC3E}">
        <p14:creationId xmlns:p14="http://schemas.microsoft.com/office/powerpoint/2010/main" val="181076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8C9A3-EC6A-F242-9B25-FE98457D4EE4}"/>
              </a:ext>
            </a:extLst>
          </p:cNvPr>
          <p:cNvSpPr>
            <a:spLocks noGrp="1"/>
          </p:cNvSpPr>
          <p:nvPr>
            <p:ph idx="1"/>
          </p:nvPr>
        </p:nvSpPr>
        <p:spPr/>
        <p:txBody>
          <a:bodyPr>
            <a:normAutofit/>
          </a:bodyPr>
          <a:lstStyle/>
          <a:p>
            <a:pPr marL="0" indent="0" algn="ctr">
              <a:buNone/>
            </a:pPr>
            <a:r>
              <a:rPr lang="en-GB" sz="6000" b="1" dirty="0"/>
              <a:t>Faculty/Departmental A&amp;P</a:t>
            </a:r>
            <a:endParaRPr lang="en-GB" sz="6000" dirty="0"/>
          </a:p>
        </p:txBody>
      </p:sp>
      <p:sp>
        <p:nvSpPr>
          <p:cNvPr id="2" name="Slide Number Placeholder 1">
            <a:extLst>
              <a:ext uri="{FF2B5EF4-FFF2-40B4-BE49-F238E27FC236}">
                <a16:creationId xmlns:a16="http://schemas.microsoft.com/office/drawing/2014/main" id="{9B729C3B-B192-914E-A9BD-590AD41D9ED1}"/>
              </a:ext>
            </a:extLst>
          </p:cNvPr>
          <p:cNvSpPr>
            <a:spLocks noGrp="1"/>
          </p:cNvSpPr>
          <p:nvPr>
            <p:ph type="sldNum" sz="quarter" idx="12"/>
          </p:nvPr>
        </p:nvSpPr>
        <p:spPr/>
        <p:txBody>
          <a:bodyPr/>
          <a:lstStyle/>
          <a:p>
            <a:fld id="{8B8E0D01-F01F-F544-90C3-2CD50D20B481}" type="slidenum">
              <a:rPr lang="en-GB" smtClean="0"/>
              <a:t>7</a:t>
            </a:fld>
            <a:endParaRPr lang="en-GB"/>
          </a:p>
        </p:txBody>
      </p:sp>
    </p:spTree>
    <p:extLst>
      <p:ext uri="{BB962C8B-B14F-4D97-AF65-F5344CB8AC3E}">
        <p14:creationId xmlns:p14="http://schemas.microsoft.com/office/powerpoint/2010/main" val="20334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9D61560A-C288-3B46-B4AF-DB5DFD889AAE}"/>
              </a:ext>
            </a:extLst>
          </p:cNvPr>
          <p:cNvSpPr>
            <a:spLocks noGrp="1"/>
          </p:cNvSpPr>
          <p:nvPr>
            <p:ph type="sldNum" sz="quarter" idx="12"/>
          </p:nvPr>
        </p:nvSpPr>
        <p:spPr/>
        <p:txBody>
          <a:bodyPr/>
          <a:lstStyle/>
          <a:p>
            <a:pPr algn="ctr"/>
            <a:fld id="{00000000-1234-1234-1234-123412341234}" type="slidenum">
              <a:rPr lang="en-GB" smtClean="0"/>
              <a:pPr algn="ctr"/>
              <a:t>8</a:t>
            </a:fld>
            <a:endParaRPr lang="en-GB"/>
          </a:p>
        </p:txBody>
      </p:sp>
      <p:sp>
        <p:nvSpPr>
          <p:cNvPr id="5" name="Google Shape;95;p16">
            <a:extLst>
              <a:ext uri="{FF2B5EF4-FFF2-40B4-BE49-F238E27FC236}">
                <a16:creationId xmlns:a16="http://schemas.microsoft.com/office/drawing/2014/main" id="{C3DEC20A-6D83-F74A-AF05-006501E4D3A8}"/>
              </a:ext>
            </a:extLst>
          </p:cNvPr>
          <p:cNvSpPr txBox="1"/>
          <p:nvPr/>
        </p:nvSpPr>
        <p:spPr>
          <a:xfrm>
            <a:off x="-392600" y="536738"/>
            <a:ext cx="12208000" cy="910831"/>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algn="ctr"/>
            <a:r>
              <a:rPr lang="en-GB" sz="4267" dirty="0">
                <a:solidFill>
                  <a:schemeClr val="bg1"/>
                </a:solidFill>
                <a:latin typeface="Walter Turncoat" panose="02000000000000000000" charset="0"/>
              </a:rPr>
              <a:t>Faculty Colours</a:t>
            </a:r>
            <a:endParaRPr lang="en-GB" sz="2667" dirty="0">
              <a:solidFill>
                <a:schemeClr val="bg1"/>
              </a:solidFill>
              <a:latin typeface="Sniglet" panose="04070505030100020000" charset="0"/>
            </a:endParaRPr>
          </a:p>
          <a:p>
            <a:pPr algn="ctr"/>
            <a:endParaRPr lang="en-GB" sz="2667" dirty="0">
              <a:solidFill>
                <a:schemeClr val="bg1"/>
              </a:solidFill>
              <a:latin typeface="Sniglet" panose="04070505030100020000" charset="0"/>
            </a:endParaRPr>
          </a:p>
        </p:txBody>
      </p:sp>
      <p:graphicFrame>
        <p:nvGraphicFramePr>
          <p:cNvPr id="6" name="Table 5">
            <a:extLst>
              <a:ext uri="{FF2B5EF4-FFF2-40B4-BE49-F238E27FC236}">
                <a16:creationId xmlns:a16="http://schemas.microsoft.com/office/drawing/2014/main" id="{74500BD9-33E3-AF44-B3E7-8A3D0E5E80E3}"/>
              </a:ext>
            </a:extLst>
          </p:cNvPr>
          <p:cNvGraphicFramePr>
            <a:graphicFrameLocks noGrp="1"/>
          </p:cNvGraphicFramePr>
          <p:nvPr>
            <p:extLst>
              <p:ext uri="{D42A27DB-BD31-4B8C-83A1-F6EECF244321}">
                <p14:modId xmlns:p14="http://schemas.microsoft.com/office/powerpoint/2010/main" val="3476563047"/>
              </p:ext>
            </p:extLst>
          </p:nvPr>
        </p:nvGraphicFramePr>
        <p:xfrm>
          <a:off x="1107187" y="1977390"/>
          <a:ext cx="9697079" cy="4710340"/>
        </p:xfrm>
        <a:graphic>
          <a:graphicData uri="http://schemas.openxmlformats.org/drawingml/2006/table">
            <a:tbl>
              <a:tblPr firstRow="1" bandRow="1">
                <a:tableStyleId>{2D5ABB26-0587-4C30-8999-92F81FD0307C}</a:tableStyleId>
              </a:tblPr>
              <a:tblGrid>
                <a:gridCol w="916361">
                  <a:extLst>
                    <a:ext uri="{9D8B030D-6E8A-4147-A177-3AD203B41FA5}">
                      <a16:colId xmlns:a16="http://schemas.microsoft.com/office/drawing/2014/main" val="20000"/>
                    </a:ext>
                  </a:extLst>
                </a:gridCol>
                <a:gridCol w="4674747">
                  <a:extLst>
                    <a:ext uri="{9D8B030D-6E8A-4147-A177-3AD203B41FA5}">
                      <a16:colId xmlns:a16="http://schemas.microsoft.com/office/drawing/2014/main" val="20001"/>
                    </a:ext>
                  </a:extLst>
                </a:gridCol>
                <a:gridCol w="4105971">
                  <a:extLst>
                    <a:ext uri="{9D8B030D-6E8A-4147-A177-3AD203B41FA5}">
                      <a16:colId xmlns:a16="http://schemas.microsoft.com/office/drawing/2014/main" val="20002"/>
                    </a:ext>
                  </a:extLst>
                </a:gridCol>
              </a:tblGrid>
              <a:tr h="412659">
                <a:tc>
                  <a:txBody>
                    <a:bodyPr/>
                    <a:lstStyle/>
                    <a:p>
                      <a:pPr algn="ctr"/>
                      <a:r>
                        <a:rPr lang="en-GB" sz="2000" b="1" dirty="0">
                          <a:solidFill>
                            <a:schemeClr val="tx1"/>
                          </a:solidFill>
                          <a:latin typeface="Walter Turncoat" panose="02000000000000000000" charset="0"/>
                        </a:rPr>
                        <a:t>S/N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FACULTY/COLLEGE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APPROVED</a:t>
                      </a:r>
                      <a:r>
                        <a:rPr lang="en-GB" sz="2000" b="1" baseline="0" dirty="0">
                          <a:solidFill>
                            <a:schemeClr val="tx1"/>
                          </a:solidFill>
                          <a:latin typeface="Walter Turncoat" panose="02000000000000000000" charset="0"/>
                        </a:rPr>
                        <a:t> </a:t>
                      </a:r>
                      <a:r>
                        <a:rPr lang="en-GB" sz="2000" b="1" dirty="0">
                          <a:solidFill>
                            <a:schemeClr val="tx1"/>
                          </a:solidFill>
                          <a:latin typeface="Walter Turncoat" panose="02000000000000000000" charset="0"/>
                        </a:rPr>
                        <a:t>COLOURS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8362">
                <a:tc>
                  <a:txBody>
                    <a:bodyPr/>
                    <a:lstStyle/>
                    <a:p>
                      <a:pPr algn="ctr"/>
                      <a:r>
                        <a:rPr lang="en-GB" sz="2000" b="1" dirty="0">
                          <a:solidFill>
                            <a:schemeClr val="tx1"/>
                          </a:solidFill>
                          <a:latin typeface="Walter Turncoat" panose="02000000000000000000" charset="0"/>
                        </a:rPr>
                        <a:t>1</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2000" b="1" dirty="0">
                          <a:solidFill>
                            <a:schemeClr val="tx1"/>
                          </a:solidFill>
                          <a:latin typeface="Walter Turncoat" panose="02000000000000000000" charset="0"/>
                        </a:rPr>
                        <a:t>Arts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b="1" dirty="0">
                          <a:solidFill>
                            <a:schemeClr val="tx1"/>
                          </a:solidFill>
                          <a:latin typeface="Walter Turncoat" panose="02000000000000000000" charset="0"/>
                        </a:rPr>
                        <a:t>White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28362">
                <a:tc>
                  <a:txBody>
                    <a:bodyPr/>
                    <a:lstStyle/>
                    <a:p>
                      <a:pPr algn="ctr"/>
                      <a:r>
                        <a:rPr lang="en-GB" sz="2000" b="1" dirty="0">
                          <a:solidFill>
                            <a:schemeClr val="tx1"/>
                          </a:solidFill>
                          <a:latin typeface="Walter Turncoat" panose="02000000000000000000" charset="0"/>
                        </a:rPr>
                        <a:t>2</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Education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Light</a:t>
                      </a:r>
                      <a:r>
                        <a:rPr lang="en-GB" sz="2000" b="1" baseline="0" dirty="0">
                          <a:solidFill>
                            <a:schemeClr val="tx1"/>
                          </a:solidFill>
                          <a:latin typeface="Walter Turncoat" panose="02000000000000000000" charset="0"/>
                        </a:rPr>
                        <a:t> yellow</a:t>
                      </a:r>
                      <a:endParaRPr lang="en-GB" sz="2000" b="1" dirty="0">
                        <a:solidFill>
                          <a:schemeClr val="tx1"/>
                        </a:solidFill>
                        <a:latin typeface="Walter Turncoat" panose="0200000000000000000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extLst>
                  <a:ext uri="{0D108BD9-81ED-4DB2-BD59-A6C34878D82A}">
                    <a16:rowId xmlns:a16="http://schemas.microsoft.com/office/drawing/2014/main" val="10002"/>
                  </a:ext>
                </a:extLst>
              </a:tr>
              <a:tr h="428362">
                <a:tc>
                  <a:txBody>
                    <a:bodyPr/>
                    <a:lstStyle/>
                    <a:p>
                      <a:pPr algn="ctr"/>
                      <a:r>
                        <a:rPr lang="en-GB" sz="2000" b="1" dirty="0">
                          <a:solidFill>
                            <a:schemeClr val="tx1"/>
                          </a:solidFill>
                          <a:latin typeface="Walter Turncoat" panose="02000000000000000000" charset="0"/>
                        </a:rPr>
                        <a:t>3</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Engineering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Orange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10003"/>
                  </a:ext>
                </a:extLst>
              </a:tr>
              <a:tr h="428362">
                <a:tc>
                  <a:txBody>
                    <a:bodyPr/>
                    <a:lstStyle/>
                    <a:p>
                      <a:pPr algn="ctr"/>
                      <a:r>
                        <a:rPr lang="en-GB" sz="2000" b="1" dirty="0">
                          <a:solidFill>
                            <a:schemeClr val="tx1"/>
                          </a:solidFill>
                          <a:latin typeface="Walter Turncoat" panose="02000000000000000000" charset="0"/>
                        </a:rPr>
                        <a:t>4</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Environmental Sciences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Light grey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4"/>
                  </a:ext>
                </a:extLst>
              </a:tr>
              <a:tr h="428362">
                <a:tc>
                  <a:txBody>
                    <a:bodyPr/>
                    <a:lstStyle/>
                    <a:p>
                      <a:pPr algn="ctr"/>
                      <a:r>
                        <a:rPr lang="en-GB" sz="2000" b="1" dirty="0">
                          <a:solidFill>
                            <a:schemeClr val="tx1"/>
                          </a:solidFill>
                          <a:latin typeface="Walter Turncoat" panose="02000000000000000000" charset="0"/>
                        </a:rPr>
                        <a:t>5</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Management</a:t>
                      </a:r>
                      <a:r>
                        <a:rPr lang="en-GB" sz="2000" b="1" baseline="0" dirty="0">
                          <a:solidFill>
                            <a:schemeClr val="tx1"/>
                          </a:solidFill>
                          <a:latin typeface="Walter Turncoat" panose="02000000000000000000" charset="0"/>
                        </a:rPr>
                        <a:t> Sciences</a:t>
                      </a:r>
                      <a:endParaRPr lang="en-GB" sz="2000" b="1" dirty="0">
                        <a:solidFill>
                          <a:schemeClr val="tx1"/>
                        </a:solidFill>
                        <a:latin typeface="Walter Turncoat" panose="0200000000000000000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Green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5"/>
                  </a:ext>
                </a:extLst>
              </a:tr>
              <a:tr h="428362">
                <a:tc>
                  <a:txBody>
                    <a:bodyPr/>
                    <a:lstStyle/>
                    <a:p>
                      <a:pPr algn="ctr"/>
                      <a:r>
                        <a:rPr lang="en-GB" sz="2000" b="1" dirty="0">
                          <a:solidFill>
                            <a:schemeClr val="tx1"/>
                          </a:solidFill>
                          <a:latin typeface="Walter Turncoat" panose="02000000000000000000" charset="0"/>
                        </a:rPr>
                        <a:t>6</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Law</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Sky blue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0EA"/>
                    </a:solidFill>
                  </a:tcPr>
                </a:tc>
                <a:extLst>
                  <a:ext uri="{0D108BD9-81ED-4DB2-BD59-A6C34878D82A}">
                    <a16:rowId xmlns:a16="http://schemas.microsoft.com/office/drawing/2014/main" val="10006"/>
                  </a:ext>
                </a:extLst>
              </a:tr>
              <a:tr h="428362">
                <a:tc>
                  <a:txBody>
                    <a:bodyPr/>
                    <a:lstStyle/>
                    <a:p>
                      <a:pPr algn="ctr"/>
                      <a:r>
                        <a:rPr lang="en-GB" sz="2000" b="1" dirty="0">
                          <a:solidFill>
                            <a:schemeClr val="tx1"/>
                          </a:solidFill>
                          <a:latin typeface="Walter Turncoat" panose="02000000000000000000" charset="0"/>
                        </a:rPr>
                        <a:t>7</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Pharmacy</a:t>
                      </a:r>
                      <a:r>
                        <a:rPr lang="en-GB" sz="2000" b="1" baseline="0" dirty="0">
                          <a:solidFill>
                            <a:schemeClr val="tx1"/>
                          </a:solidFill>
                          <a:latin typeface="Walter Turncoat" panose="02000000000000000000" charset="0"/>
                        </a:rPr>
                        <a:t> </a:t>
                      </a:r>
                      <a:endParaRPr lang="en-GB" sz="2000" b="1" dirty="0">
                        <a:solidFill>
                          <a:schemeClr val="tx1"/>
                        </a:solidFill>
                        <a:latin typeface="Walter Turncoat" panose="0200000000000000000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Purple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007"/>
                  </a:ext>
                </a:extLst>
              </a:tr>
              <a:tr h="428362">
                <a:tc>
                  <a:txBody>
                    <a:bodyPr/>
                    <a:lstStyle/>
                    <a:p>
                      <a:pPr algn="ctr"/>
                      <a:r>
                        <a:rPr lang="en-GB" sz="2000" b="1" dirty="0">
                          <a:solidFill>
                            <a:schemeClr val="tx1"/>
                          </a:solidFill>
                          <a:latin typeface="Walter Turncoat" panose="02000000000000000000" charset="0"/>
                        </a:rPr>
                        <a:t>8</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Science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Golden yellow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
                  </a:ext>
                </a:extLst>
              </a:tr>
              <a:tr h="428362">
                <a:tc>
                  <a:txBody>
                    <a:bodyPr/>
                    <a:lstStyle/>
                    <a:p>
                      <a:pPr algn="ctr"/>
                      <a:r>
                        <a:rPr lang="en-GB" sz="2000" b="1" dirty="0">
                          <a:solidFill>
                            <a:schemeClr val="tx1"/>
                          </a:solidFill>
                          <a:latin typeface="Walter Turncoat" panose="02000000000000000000" charset="0"/>
                        </a:rPr>
                        <a:t>9</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Social sciences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Mint green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D396"/>
                    </a:solidFill>
                  </a:tcPr>
                </a:tc>
                <a:extLst>
                  <a:ext uri="{0D108BD9-81ED-4DB2-BD59-A6C34878D82A}">
                    <a16:rowId xmlns:a16="http://schemas.microsoft.com/office/drawing/2014/main" val="10009"/>
                  </a:ext>
                </a:extLst>
              </a:tr>
              <a:tr h="428362">
                <a:tc>
                  <a:txBody>
                    <a:bodyPr/>
                    <a:lstStyle/>
                    <a:p>
                      <a:pPr algn="ctr"/>
                      <a:r>
                        <a:rPr lang="en-GB" sz="2000" b="1" dirty="0">
                          <a:solidFill>
                            <a:schemeClr val="tx1"/>
                          </a:solidFill>
                          <a:latin typeface="Walter Turncoat" panose="02000000000000000000" charset="0"/>
                        </a:rPr>
                        <a:t>10</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dirty="0">
                          <a:solidFill>
                            <a:schemeClr val="tx1"/>
                          </a:solidFill>
                          <a:latin typeface="Walter Turncoat" panose="02000000000000000000" charset="0"/>
                        </a:rPr>
                        <a:t>College of medicine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000" b="1" dirty="0">
                          <a:solidFill>
                            <a:schemeClr val="tx1"/>
                          </a:solidFill>
                          <a:latin typeface="Walter Turncoat" panose="02000000000000000000" charset="0"/>
                        </a:rPr>
                        <a:t>Royal blue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27BC"/>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07883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1790DE9-E863-914F-8B4D-F06DA816F746}"/>
              </a:ext>
            </a:extLst>
          </p:cNvPr>
          <p:cNvSpPr>
            <a:spLocks noGrp="1"/>
          </p:cNvSpPr>
          <p:nvPr>
            <p:ph type="title"/>
          </p:nvPr>
        </p:nvSpPr>
        <p:spPr>
          <a:xfrm>
            <a:off x="581192" y="702156"/>
            <a:ext cx="9789724" cy="1025044"/>
          </a:xfrm>
        </p:spPr>
        <p:txBody>
          <a:bodyPr>
            <a:normAutofit/>
          </a:bodyPr>
          <a:lstStyle/>
          <a:p>
            <a:pPr algn="ctr"/>
            <a:r>
              <a:rPr lang="en-GB" sz="2400" dirty="0"/>
              <a:t>Summary expected to be submitted with APER form from every department through Dean’s office</a:t>
            </a:r>
          </a:p>
        </p:txBody>
      </p:sp>
      <p:graphicFrame>
        <p:nvGraphicFramePr>
          <p:cNvPr id="5" name="Table 5">
            <a:extLst>
              <a:ext uri="{FF2B5EF4-FFF2-40B4-BE49-F238E27FC236}">
                <a16:creationId xmlns:a16="http://schemas.microsoft.com/office/drawing/2014/main" id="{296394BB-5BC2-6D49-8B57-8048A2A843B6}"/>
              </a:ext>
            </a:extLst>
          </p:cNvPr>
          <p:cNvGraphicFramePr>
            <a:graphicFrameLocks noGrp="1"/>
          </p:cNvGraphicFramePr>
          <p:nvPr>
            <p:ph idx="1"/>
            <p:extLst>
              <p:ext uri="{D42A27DB-BD31-4B8C-83A1-F6EECF244321}">
                <p14:modId xmlns:p14="http://schemas.microsoft.com/office/powerpoint/2010/main" val="3954005077"/>
              </p:ext>
            </p:extLst>
          </p:nvPr>
        </p:nvGraphicFramePr>
        <p:xfrm>
          <a:off x="431800" y="2181225"/>
          <a:ext cx="11430002" cy="2382520"/>
        </p:xfrm>
        <a:graphic>
          <a:graphicData uri="http://schemas.openxmlformats.org/drawingml/2006/table">
            <a:tbl>
              <a:tblPr firstRow="1" bandRow="1">
                <a:tableStyleId>{5C22544A-7EE6-4342-B048-85BDC9FD1C3A}</a:tableStyleId>
              </a:tblPr>
              <a:tblGrid>
                <a:gridCol w="532383">
                  <a:extLst>
                    <a:ext uri="{9D8B030D-6E8A-4147-A177-3AD203B41FA5}">
                      <a16:colId xmlns:a16="http://schemas.microsoft.com/office/drawing/2014/main" val="1280677804"/>
                    </a:ext>
                  </a:extLst>
                </a:gridCol>
                <a:gridCol w="869991">
                  <a:extLst>
                    <a:ext uri="{9D8B030D-6E8A-4147-A177-3AD203B41FA5}">
                      <a16:colId xmlns:a16="http://schemas.microsoft.com/office/drawing/2014/main" val="3863387835"/>
                    </a:ext>
                  </a:extLst>
                </a:gridCol>
                <a:gridCol w="1221535">
                  <a:extLst>
                    <a:ext uri="{9D8B030D-6E8A-4147-A177-3AD203B41FA5}">
                      <a16:colId xmlns:a16="http://schemas.microsoft.com/office/drawing/2014/main" val="125127364"/>
                    </a:ext>
                  </a:extLst>
                </a:gridCol>
                <a:gridCol w="1343953">
                  <a:extLst>
                    <a:ext uri="{9D8B030D-6E8A-4147-A177-3AD203B41FA5}">
                      <a16:colId xmlns:a16="http://schemas.microsoft.com/office/drawing/2014/main" val="1184906885"/>
                    </a:ext>
                  </a:extLst>
                </a:gridCol>
                <a:gridCol w="1062363">
                  <a:extLst>
                    <a:ext uri="{9D8B030D-6E8A-4147-A177-3AD203B41FA5}">
                      <a16:colId xmlns:a16="http://schemas.microsoft.com/office/drawing/2014/main" val="1114901781"/>
                    </a:ext>
                  </a:extLst>
                </a:gridCol>
                <a:gridCol w="1638343">
                  <a:extLst>
                    <a:ext uri="{9D8B030D-6E8A-4147-A177-3AD203B41FA5}">
                      <a16:colId xmlns:a16="http://schemas.microsoft.com/office/drawing/2014/main" val="4290910610"/>
                    </a:ext>
                  </a:extLst>
                </a:gridCol>
                <a:gridCol w="1548746">
                  <a:extLst>
                    <a:ext uri="{9D8B030D-6E8A-4147-A177-3AD203B41FA5}">
                      <a16:colId xmlns:a16="http://schemas.microsoft.com/office/drawing/2014/main" val="4229803385"/>
                    </a:ext>
                  </a:extLst>
                </a:gridCol>
                <a:gridCol w="926688">
                  <a:extLst>
                    <a:ext uri="{9D8B030D-6E8A-4147-A177-3AD203B41FA5}">
                      <a16:colId xmlns:a16="http://schemas.microsoft.com/office/drawing/2014/main" val="1756516610"/>
                    </a:ext>
                  </a:extLst>
                </a:gridCol>
                <a:gridCol w="1219198">
                  <a:extLst>
                    <a:ext uri="{9D8B030D-6E8A-4147-A177-3AD203B41FA5}">
                      <a16:colId xmlns:a16="http://schemas.microsoft.com/office/drawing/2014/main" val="1951983959"/>
                    </a:ext>
                  </a:extLst>
                </a:gridCol>
                <a:gridCol w="1066802">
                  <a:extLst>
                    <a:ext uri="{9D8B030D-6E8A-4147-A177-3AD203B41FA5}">
                      <a16:colId xmlns:a16="http://schemas.microsoft.com/office/drawing/2014/main" val="2932257830"/>
                    </a:ext>
                  </a:extLst>
                </a:gridCol>
              </a:tblGrid>
              <a:tr h="370840">
                <a:tc>
                  <a:txBody>
                    <a:bodyPr/>
                    <a:lstStyle/>
                    <a:p>
                      <a:r>
                        <a:rPr lang="en-GB" dirty="0"/>
                        <a:t>s/n</a:t>
                      </a:r>
                    </a:p>
                  </a:txBody>
                  <a:tcPr/>
                </a:tc>
                <a:tc>
                  <a:txBody>
                    <a:bodyPr/>
                    <a:lstStyle/>
                    <a:p>
                      <a:r>
                        <a:rPr lang="en-GB" dirty="0"/>
                        <a:t>Name</a:t>
                      </a:r>
                    </a:p>
                  </a:txBody>
                  <a:tcPr/>
                </a:tc>
                <a:tc>
                  <a:txBody>
                    <a:bodyPr/>
                    <a:lstStyle/>
                    <a:p>
                      <a:r>
                        <a:rPr lang="en-GB" dirty="0"/>
                        <a:t>Date &amp; Grade of 1</a:t>
                      </a:r>
                      <a:r>
                        <a:rPr lang="en-GB" baseline="30000" dirty="0"/>
                        <a:t>st</a:t>
                      </a:r>
                      <a:r>
                        <a:rPr lang="en-GB" dirty="0"/>
                        <a:t> Appt</a:t>
                      </a:r>
                    </a:p>
                  </a:txBody>
                  <a:tcPr/>
                </a:tc>
                <a:tc>
                  <a:txBody>
                    <a:bodyPr/>
                    <a:lstStyle/>
                    <a:p>
                      <a:r>
                        <a:rPr lang="en-GB" dirty="0"/>
                        <a:t>Date &amp; Grade of last Appt</a:t>
                      </a:r>
                    </a:p>
                  </a:txBody>
                  <a:tcPr/>
                </a:tc>
                <a:tc>
                  <a:txBody>
                    <a:bodyPr/>
                    <a:lstStyle/>
                    <a:p>
                      <a:r>
                        <a:rPr lang="en-GB" dirty="0"/>
                        <a:t>Current Status</a:t>
                      </a:r>
                    </a:p>
                  </a:txBody>
                  <a:tcPr/>
                </a:tc>
                <a:tc>
                  <a:txBody>
                    <a:bodyPr/>
                    <a:lstStyle/>
                    <a:p>
                      <a:r>
                        <a:rPr lang="en-GB" dirty="0"/>
                        <a:t>Date of confirmation</a:t>
                      </a:r>
                    </a:p>
                  </a:txBody>
                  <a:tcPr/>
                </a:tc>
                <a:tc>
                  <a:txBody>
                    <a:bodyPr/>
                    <a:lstStyle/>
                    <a:p>
                      <a:r>
                        <a:rPr lang="en-GB" dirty="0"/>
                        <a:t>Highest qualification</a:t>
                      </a:r>
                    </a:p>
                  </a:txBody>
                  <a:tcPr/>
                </a:tc>
                <a:tc>
                  <a:txBody>
                    <a:bodyPr/>
                    <a:lstStyle/>
                    <a:p>
                      <a:r>
                        <a:rPr lang="en-GB" dirty="0"/>
                        <a:t>Status of PhD Programme</a:t>
                      </a:r>
                    </a:p>
                  </a:txBody>
                  <a:tcPr/>
                </a:tc>
                <a:tc>
                  <a:txBody>
                    <a:bodyPr/>
                    <a:lstStyle/>
                    <a:p>
                      <a:r>
                        <a:rPr lang="en-GB" dirty="0"/>
                        <a:t>No. of Publication</a:t>
                      </a:r>
                    </a:p>
                    <a:p>
                      <a:r>
                        <a:rPr lang="en-GB" dirty="0"/>
                        <a:t>Total/ Nation/ International</a:t>
                      </a:r>
                    </a:p>
                  </a:txBody>
                  <a:tcPr/>
                </a:tc>
                <a:tc>
                  <a:txBody>
                    <a:bodyPr/>
                    <a:lstStyle/>
                    <a:p>
                      <a:r>
                        <a:rPr lang="en-GB" dirty="0"/>
                        <a:t>Remark </a:t>
                      </a:r>
                    </a:p>
                  </a:txBody>
                  <a:tcPr/>
                </a:tc>
                <a:extLst>
                  <a:ext uri="{0D108BD9-81ED-4DB2-BD59-A6C34878D82A}">
                    <a16:rowId xmlns:a16="http://schemas.microsoft.com/office/drawing/2014/main" val="3933093860"/>
                  </a:ext>
                </a:extLst>
              </a:tr>
              <a:tr h="370840">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44357797"/>
                  </a:ext>
                </a:extLst>
              </a:tr>
            </a:tbl>
          </a:graphicData>
        </a:graphic>
      </p:graphicFrame>
      <p:sp>
        <p:nvSpPr>
          <p:cNvPr id="4" name="Slide Number Placeholder 3">
            <a:extLst>
              <a:ext uri="{FF2B5EF4-FFF2-40B4-BE49-F238E27FC236}">
                <a16:creationId xmlns:a16="http://schemas.microsoft.com/office/drawing/2014/main" id="{DBA114B6-9392-4C42-A77E-1290D9B21091}"/>
              </a:ext>
            </a:extLst>
          </p:cNvPr>
          <p:cNvSpPr>
            <a:spLocks noGrp="1"/>
          </p:cNvSpPr>
          <p:nvPr>
            <p:ph type="sldNum" sz="quarter" idx="12"/>
          </p:nvPr>
        </p:nvSpPr>
        <p:spPr/>
        <p:txBody>
          <a:bodyPr/>
          <a:lstStyle/>
          <a:p>
            <a:fld id="{8B8E0D01-F01F-F544-90C3-2CD50D20B481}" type="slidenum">
              <a:rPr lang="en-GB" smtClean="0"/>
              <a:t>9</a:t>
            </a:fld>
            <a:endParaRPr lang="en-GB"/>
          </a:p>
        </p:txBody>
      </p:sp>
    </p:spTree>
    <p:extLst>
      <p:ext uri="{BB962C8B-B14F-4D97-AF65-F5344CB8AC3E}">
        <p14:creationId xmlns:p14="http://schemas.microsoft.com/office/powerpoint/2010/main" val="27857441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{F1EC5C61-C6FF-0343-9C2B-4EE4AC233EDF}tf10001123</Template>
  <TotalTime>5198</TotalTime>
  <Words>1426</Words>
  <Application>Microsoft Macintosh PowerPoint</Application>
  <PresentationFormat>Widescreen</PresentationFormat>
  <Paragraphs>292</Paragraphs>
  <Slides>39</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Calibri</vt:lpstr>
      <vt:lpstr>Georgia</vt:lpstr>
      <vt:lpstr>Gill Sans MT</vt:lpstr>
      <vt:lpstr>Sniglet</vt:lpstr>
      <vt:lpstr>Symbol</vt:lpstr>
      <vt:lpstr>Walter Turncoat</vt:lpstr>
      <vt:lpstr>Wingdings</vt:lpstr>
      <vt:lpstr>Wingdings 2</vt:lpstr>
      <vt:lpstr>Dividend</vt:lpstr>
      <vt:lpstr>Vital areas of the Departmental Administration  (Faculty/Departmental A&amp;P, DTLC, Finance, Leaves, Misconduct, Ombudsman)</vt:lpstr>
      <vt:lpstr>Introduction</vt:lpstr>
      <vt:lpstr>Introduction Cont’d</vt:lpstr>
      <vt:lpstr>The University Of Lagos Vision, Mission And Core Values</vt:lpstr>
      <vt:lpstr>Core Values</vt:lpstr>
      <vt:lpstr>ROUTE TO UNIVERSITY OF THE FUTURE</vt:lpstr>
      <vt:lpstr>PowerPoint Presentation</vt:lpstr>
      <vt:lpstr>PowerPoint Presentation</vt:lpstr>
      <vt:lpstr>Summary expected to be submitted with APER form from every department through Dean’s office</vt:lpstr>
      <vt:lpstr>For professorial cadre</vt:lpstr>
      <vt:lpstr>PowerPoint Presentation</vt:lpstr>
      <vt:lpstr>DIRECTORs / DEANs ON students and academic matters</vt:lpstr>
      <vt:lpstr>ROLE OF DEANS</vt:lpstr>
      <vt:lpstr>ROLE OF DEANS</vt:lpstr>
      <vt:lpstr>Dean's ADMINISTRATIVE RESPONSIBILITIES</vt:lpstr>
      <vt:lpstr>Dean's ADMINISTRATIVE RESPONSIBILITIES</vt:lpstr>
      <vt:lpstr>Dean's ADMINISTRATIVE RESPONSIBILITIES</vt:lpstr>
      <vt:lpstr>Hall MARK</vt:lpstr>
      <vt:lpstr>PowerPoint Presentation</vt:lpstr>
      <vt:lpstr>PowerPoint Presentation</vt:lpstr>
      <vt:lpstr> </vt:lpstr>
      <vt:lpstr>Heads of Department </vt:lpstr>
      <vt:lpstr>PowerPoint Presentation</vt:lpstr>
      <vt:lpstr>PowerPoint Presentation</vt:lpstr>
      <vt:lpstr>PowerPoint Presentation</vt:lpstr>
      <vt:lpstr>PowerPoint Presentation</vt:lpstr>
      <vt:lpstr>DTLC </vt:lpstr>
      <vt:lpstr>PowerPoint Presentation</vt:lpstr>
      <vt:lpstr>PowerPoint Presentation</vt:lpstr>
      <vt:lpstr>Finance </vt:lpstr>
      <vt:lpstr>PowerPoint Presentation</vt:lpstr>
      <vt:lpstr>TYPES OF Leaves </vt:lpstr>
      <vt:lpstr>Leaves </vt:lpstr>
      <vt:lpstr>PowerPoint Presentation</vt:lpstr>
      <vt:lpstr>Misconduct </vt:lpstr>
      <vt:lpstr>PowerPoint Presentation</vt:lpstr>
      <vt:lpstr>Ombudsman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Vital areas of the Departmental Administration (Faculty/Departmental A&amp;P, DTLC, Finance, Leaves, Misconduct, Ombudsman)</dc:title>
  <dc:creator>Oluwafemi Amusa</dc:creator>
  <cp:lastModifiedBy>Oluwafemi Amusa</cp:lastModifiedBy>
  <cp:revision>22</cp:revision>
  <dcterms:created xsi:type="dcterms:W3CDTF">2023-08-05T05:51:37Z</dcterms:created>
  <dcterms:modified xsi:type="dcterms:W3CDTF">2023-08-21T17:11:11Z</dcterms:modified>
</cp:coreProperties>
</file>