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5"/>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8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987" autoAdjust="0"/>
    <p:restoredTop sz="94660"/>
  </p:normalViewPr>
  <p:slideViewPr>
    <p:cSldViewPr snapToGrid="0">
      <p:cViewPr varScale="1">
        <p:scale>
          <a:sx n="64" d="100"/>
          <a:sy n="64" d="100"/>
        </p:scale>
        <p:origin x="-858"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7F15E2-5DFE-4D01-B974-174FECA376D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A5A288E-FEE4-41EA-B1D4-EDD59DD2E724}">
      <dgm:prSet phldrT="[Text]"/>
      <dgm:spPr/>
      <dgm:t>
        <a:bodyPr/>
        <a:lstStyle/>
        <a:p>
          <a:r>
            <a:rPr lang="en-US" dirty="0" smtClean="0"/>
            <a:t>GOVERNANCE</a:t>
          </a:r>
          <a:endParaRPr lang="en-US" dirty="0"/>
        </a:p>
      </dgm:t>
    </dgm:pt>
    <dgm:pt modelId="{0505F64D-029D-400E-94C4-715D1F594F0E}" type="parTrans" cxnId="{6C428193-5531-414D-A600-BAD006CFE478}">
      <dgm:prSet/>
      <dgm:spPr/>
      <dgm:t>
        <a:bodyPr/>
        <a:lstStyle/>
        <a:p>
          <a:endParaRPr lang="en-US"/>
        </a:p>
      </dgm:t>
    </dgm:pt>
    <dgm:pt modelId="{A05EBB3B-62CE-4164-9045-01AF1EFB99D6}" type="sibTrans" cxnId="{6C428193-5531-414D-A600-BAD006CFE478}">
      <dgm:prSet/>
      <dgm:spPr/>
      <dgm:t>
        <a:bodyPr/>
        <a:lstStyle/>
        <a:p>
          <a:endParaRPr lang="en-US"/>
        </a:p>
      </dgm:t>
    </dgm:pt>
    <dgm:pt modelId="{9E72E65A-552D-441C-B364-CF0F294B4F02}">
      <dgm:prSet phldrT="[Text]"/>
      <dgm:spPr/>
      <dgm:t>
        <a:bodyPr/>
        <a:lstStyle/>
        <a:p>
          <a:r>
            <a:rPr lang="en-US" dirty="0" smtClean="0"/>
            <a:t>Process of the act or function of exercising authority to regulate the activities of an organization.</a:t>
          </a:r>
          <a:endParaRPr lang="en-US" dirty="0"/>
        </a:p>
      </dgm:t>
    </dgm:pt>
    <dgm:pt modelId="{0085CF23-C3E6-4E17-9059-75D5959221A2}" type="parTrans" cxnId="{2DF8AE8E-6435-479A-B0FD-99488E0C8B53}">
      <dgm:prSet/>
      <dgm:spPr/>
      <dgm:t>
        <a:bodyPr/>
        <a:lstStyle/>
        <a:p>
          <a:endParaRPr lang="en-US"/>
        </a:p>
      </dgm:t>
    </dgm:pt>
    <dgm:pt modelId="{E4532185-9733-41E3-BD3A-B209AEC94626}" type="sibTrans" cxnId="{2DF8AE8E-6435-479A-B0FD-99488E0C8B53}">
      <dgm:prSet/>
      <dgm:spPr/>
      <dgm:t>
        <a:bodyPr/>
        <a:lstStyle/>
        <a:p>
          <a:endParaRPr lang="en-US"/>
        </a:p>
      </dgm:t>
    </dgm:pt>
    <dgm:pt modelId="{9A6B9287-3D1F-447A-916C-79F32FC7311A}">
      <dgm:prSet phldrT="[Text]"/>
      <dgm:spPr/>
      <dgm:t>
        <a:bodyPr/>
        <a:lstStyle/>
        <a:p>
          <a:r>
            <a:rPr lang="en-US" dirty="0" smtClean="0"/>
            <a:t>FINANCE</a:t>
          </a:r>
          <a:endParaRPr lang="en-US" dirty="0"/>
        </a:p>
      </dgm:t>
    </dgm:pt>
    <dgm:pt modelId="{8F5457A9-5A7A-4077-8C4A-BF9383A2A261}" type="parTrans" cxnId="{852FE132-C8A4-43B1-82BB-B3EA67CFC041}">
      <dgm:prSet/>
      <dgm:spPr/>
      <dgm:t>
        <a:bodyPr/>
        <a:lstStyle/>
        <a:p>
          <a:endParaRPr lang="en-US"/>
        </a:p>
      </dgm:t>
    </dgm:pt>
    <dgm:pt modelId="{75AB0843-F363-4D90-B4EF-3DA414BD1C3D}" type="sibTrans" cxnId="{852FE132-C8A4-43B1-82BB-B3EA67CFC041}">
      <dgm:prSet/>
      <dgm:spPr/>
      <dgm:t>
        <a:bodyPr/>
        <a:lstStyle/>
        <a:p>
          <a:endParaRPr lang="en-US"/>
        </a:p>
      </dgm:t>
    </dgm:pt>
    <dgm:pt modelId="{69AF0697-1731-4B1E-AB0F-86FFFCCEFA9C}">
      <dgm:prSet phldrT="[Text]"/>
      <dgm:spPr/>
      <dgm:t>
        <a:bodyPr/>
        <a:lstStyle/>
        <a:p>
          <a:r>
            <a:rPr lang="en-US" dirty="0" smtClean="0"/>
            <a:t>the management of money which includes all activities from forecasting/ budgeting, savings, lending </a:t>
          </a:r>
          <a:r>
            <a:rPr lang="en-US" dirty="0" err="1" smtClean="0"/>
            <a:t>etc</a:t>
          </a:r>
          <a:endParaRPr lang="en-US" dirty="0"/>
        </a:p>
      </dgm:t>
    </dgm:pt>
    <dgm:pt modelId="{05A2B8B6-E047-4145-A52B-A82C983C5948}" type="parTrans" cxnId="{514B7F6A-E56C-4C09-BFB1-91814C7466B5}">
      <dgm:prSet/>
      <dgm:spPr/>
      <dgm:t>
        <a:bodyPr/>
        <a:lstStyle/>
        <a:p>
          <a:endParaRPr lang="en-US"/>
        </a:p>
      </dgm:t>
    </dgm:pt>
    <dgm:pt modelId="{A802F244-3407-4986-BCEC-7EDE2BBF0FCC}" type="sibTrans" cxnId="{514B7F6A-E56C-4C09-BFB1-91814C7466B5}">
      <dgm:prSet/>
      <dgm:spPr/>
      <dgm:t>
        <a:bodyPr/>
        <a:lstStyle/>
        <a:p>
          <a:endParaRPr lang="en-US"/>
        </a:p>
      </dgm:t>
    </dgm:pt>
    <dgm:pt modelId="{5BB7841F-B295-4D33-9821-9857B70FD553}">
      <dgm:prSet phldrT="[Text]"/>
      <dgm:spPr/>
      <dgm:t>
        <a:bodyPr/>
        <a:lstStyle/>
        <a:p>
          <a:r>
            <a:rPr lang="en-US" dirty="0" smtClean="0"/>
            <a:t>Process of decision making and the process by which decisions are implemented or not implemented (enforcement). </a:t>
          </a:r>
          <a:endParaRPr lang="en-US" dirty="0"/>
        </a:p>
      </dgm:t>
    </dgm:pt>
    <dgm:pt modelId="{E42EA9EF-08D0-48B1-8908-C02A50CC799B}" type="parTrans" cxnId="{D06D784F-05DE-44E3-9151-0C77F698C299}">
      <dgm:prSet/>
      <dgm:spPr/>
      <dgm:t>
        <a:bodyPr/>
        <a:lstStyle/>
        <a:p>
          <a:endParaRPr lang="en-US"/>
        </a:p>
      </dgm:t>
    </dgm:pt>
    <dgm:pt modelId="{CBB25D9E-72B2-4AA3-B1C9-35D221B3841F}" type="sibTrans" cxnId="{D06D784F-05DE-44E3-9151-0C77F698C299}">
      <dgm:prSet/>
      <dgm:spPr/>
      <dgm:t>
        <a:bodyPr/>
        <a:lstStyle/>
        <a:p>
          <a:endParaRPr lang="en-US"/>
        </a:p>
      </dgm:t>
    </dgm:pt>
    <dgm:pt modelId="{8E4A7164-CB19-4BD9-874C-606D6B72050C}">
      <dgm:prSet phldrT="[Text]"/>
      <dgm:spPr/>
      <dgm:t>
        <a:bodyPr/>
        <a:lstStyle/>
        <a:p>
          <a:r>
            <a:rPr lang="en-US" dirty="0" smtClean="0"/>
            <a:t>It involves putting structures in place to ensure accountability and transparency.</a:t>
          </a:r>
          <a:endParaRPr lang="en-US" dirty="0"/>
        </a:p>
      </dgm:t>
    </dgm:pt>
    <dgm:pt modelId="{9727F4FE-892F-488B-BB91-277E05086C8B}" type="parTrans" cxnId="{5CC0812C-AC48-48A8-B78E-6AD76BD4D596}">
      <dgm:prSet/>
      <dgm:spPr/>
      <dgm:t>
        <a:bodyPr/>
        <a:lstStyle/>
        <a:p>
          <a:endParaRPr lang="en-US"/>
        </a:p>
      </dgm:t>
    </dgm:pt>
    <dgm:pt modelId="{F736FBE4-F4F8-43F9-9B2E-D5AD7791394B}" type="sibTrans" cxnId="{5CC0812C-AC48-48A8-B78E-6AD76BD4D596}">
      <dgm:prSet/>
      <dgm:spPr/>
      <dgm:t>
        <a:bodyPr/>
        <a:lstStyle/>
        <a:p>
          <a:endParaRPr lang="en-US"/>
        </a:p>
      </dgm:t>
    </dgm:pt>
    <dgm:pt modelId="{57B95F93-142F-4A41-9CDA-19CCCDE0B995}">
      <dgm:prSet phldrT="[Text]"/>
      <dgm:spPr/>
      <dgm:t>
        <a:bodyPr/>
        <a:lstStyle/>
        <a:p>
          <a:endParaRPr lang="en-US" dirty="0"/>
        </a:p>
      </dgm:t>
    </dgm:pt>
    <dgm:pt modelId="{8B58EFE6-B372-4BC4-9EC6-BE8DF0DA0A75}" type="parTrans" cxnId="{6D112C09-EE63-4611-9D54-2760EFF39D71}">
      <dgm:prSet/>
      <dgm:spPr/>
    </dgm:pt>
    <dgm:pt modelId="{D8F9AB15-7561-436F-A1D3-39C401894931}" type="sibTrans" cxnId="{6D112C09-EE63-4611-9D54-2760EFF39D71}">
      <dgm:prSet/>
      <dgm:spPr/>
    </dgm:pt>
    <dgm:pt modelId="{35B30CFD-F5BB-4BEC-9EE7-716CE8576552}">
      <dgm:prSet phldrT="[Text]"/>
      <dgm:spPr/>
      <dgm:t>
        <a:bodyPr/>
        <a:lstStyle/>
        <a:p>
          <a:r>
            <a:rPr lang="en-US" dirty="0" smtClean="0">
              <a:latin typeface="Berlin Sans FB" panose="020E0602020502020306" pitchFamily="34" charset="0"/>
              <a:ea typeface="Times New Roman" panose="02020603050405020304" pitchFamily="18" charset="0"/>
              <a:cs typeface="Arial" panose="020B0604020202020204" pitchFamily="34" charset="0"/>
            </a:rPr>
            <a:t>Financial governance, I will say, is making decisions on how to manage the financial activities of the University effectively in a way to achieve the organizational goals (visions of the Institution).</a:t>
          </a:r>
          <a:endParaRPr lang="en-US" dirty="0">
            <a:latin typeface="Berlin Sans FB" panose="020E0602020502020306" pitchFamily="34" charset="0"/>
          </a:endParaRPr>
        </a:p>
      </dgm:t>
    </dgm:pt>
    <dgm:pt modelId="{0DDD70D8-D20B-4D84-BB37-E76B2A68E605}" type="parTrans" cxnId="{D2327FB3-2980-4D13-ABF4-2CA875D8D908}">
      <dgm:prSet/>
      <dgm:spPr/>
    </dgm:pt>
    <dgm:pt modelId="{56B1F98E-9F93-42F2-A505-A471E164C3F2}" type="sibTrans" cxnId="{D2327FB3-2980-4D13-ABF4-2CA875D8D908}">
      <dgm:prSet/>
      <dgm:spPr/>
    </dgm:pt>
    <dgm:pt modelId="{F1EB4E3F-5321-4DD5-A216-1C9F42E5233F}">
      <dgm:prSet phldrT="[Text]"/>
      <dgm:spPr/>
      <dgm:t>
        <a:bodyPr/>
        <a:lstStyle/>
        <a:p>
          <a:endParaRPr lang="en-US" dirty="0"/>
        </a:p>
      </dgm:t>
    </dgm:pt>
    <dgm:pt modelId="{E2EF6960-2EDB-4F3D-AD52-C68D0780E26B}" type="parTrans" cxnId="{F0395FE8-9CE0-406A-9A0A-5DE4C39C48E1}">
      <dgm:prSet/>
      <dgm:spPr/>
    </dgm:pt>
    <dgm:pt modelId="{FF77F1F1-44DD-48AF-B3C3-AF36C758153C}" type="sibTrans" cxnId="{F0395FE8-9CE0-406A-9A0A-5DE4C39C48E1}">
      <dgm:prSet/>
      <dgm:spPr/>
    </dgm:pt>
    <dgm:pt modelId="{F8F7448C-D640-4184-AF86-6D095A8EEDD1}" type="pres">
      <dgm:prSet presAssocID="{F77F15E2-5DFE-4D01-B974-174FECA376DE}" presName="linear" presStyleCnt="0">
        <dgm:presLayoutVars>
          <dgm:animLvl val="lvl"/>
          <dgm:resizeHandles val="exact"/>
        </dgm:presLayoutVars>
      </dgm:prSet>
      <dgm:spPr/>
      <dgm:t>
        <a:bodyPr/>
        <a:lstStyle/>
        <a:p>
          <a:endParaRPr lang="en-US"/>
        </a:p>
      </dgm:t>
    </dgm:pt>
    <dgm:pt modelId="{63482164-093F-45EB-89DB-CF412FD2C78D}" type="pres">
      <dgm:prSet presAssocID="{1A5A288E-FEE4-41EA-B1D4-EDD59DD2E724}" presName="parentText" presStyleLbl="node1" presStyleIdx="0" presStyleCnt="2">
        <dgm:presLayoutVars>
          <dgm:chMax val="0"/>
          <dgm:bulletEnabled val="1"/>
        </dgm:presLayoutVars>
      </dgm:prSet>
      <dgm:spPr/>
      <dgm:t>
        <a:bodyPr/>
        <a:lstStyle/>
        <a:p>
          <a:endParaRPr lang="en-US"/>
        </a:p>
      </dgm:t>
    </dgm:pt>
    <dgm:pt modelId="{AC09B548-23CB-405E-862D-7A2CC252D77C}" type="pres">
      <dgm:prSet presAssocID="{1A5A288E-FEE4-41EA-B1D4-EDD59DD2E724}" presName="childText" presStyleLbl="revTx" presStyleIdx="0" presStyleCnt="2">
        <dgm:presLayoutVars>
          <dgm:bulletEnabled val="1"/>
        </dgm:presLayoutVars>
      </dgm:prSet>
      <dgm:spPr/>
      <dgm:t>
        <a:bodyPr/>
        <a:lstStyle/>
        <a:p>
          <a:endParaRPr lang="en-US"/>
        </a:p>
      </dgm:t>
    </dgm:pt>
    <dgm:pt modelId="{3F4BE719-DE3A-4376-AD66-76B21ABA2767}" type="pres">
      <dgm:prSet presAssocID="{9A6B9287-3D1F-447A-916C-79F32FC7311A}" presName="parentText" presStyleLbl="node1" presStyleIdx="1" presStyleCnt="2">
        <dgm:presLayoutVars>
          <dgm:chMax val="0"/>
          <dgm:bulletEnabled val="1"/>
        </dgm:presLayoutVars>
      </dgm:prSet>
      <dgm:spPr/>
      <dgm:t>
        <a:bodyPr/>
        <a:lstStyle/>
        <a:p>
          <a:endParaRPr lang="en-US"/>
        </a:p>
      </dgm:t>
    </dgm:pt>
    <dgm:pt modelId="{0EED4858-F73E-49EA-8660-37A576C0507E}" type="pres">
      <dgm:prSet presAssocID="{9A6B9287-3D1F-447A-916C-79F32FC7311A}" presName="childText" presStyleLbl="revTx" presStyleIdx="1" presStyleCnt="2" custScaleY="98438">
        <dgm:presLayoutVars>
          <dgm:bulletEnabled val="1"/>
        </dgm:presLayoutVars>
      </dgm:prSet>
      <dgm:spPr/>
      <dgm:t>
        <a:bodyPr/>
        <a:lstStyle/>
        <a:p>
          <a:endParaRPr lang="en-US"/>
        </a:p>
      </dgm:t>
    </dgm:pt>
  </dgm:ptLst>
  <dgm:cxnLst>
    <dgm:cxn modelId="{852FE132-C8A4-43B1-82BB-B3EA67CFC041}" srcId="{F77F15E2-5DFE-4D01-B974-174FECA376DE}" destId="{9A6B9287-3D1F-447A-916C-79F32FC7311A}" srcOrd="1" destOrd="0" parTransId="{8F5457A9-5A7A-4077-8C4A-BF9383A2A261}" sibTransId="{75AB0843-F363-4D90-B4EF-3DA414BD1C3D}"/>
    <dgm:cxn modelId="{4BAACE0F-327A-4048-AC33-07C882BB5AC6}" type="presOf" srcId="{9E72E65A-552D-441C-B364-CF0F294B4F02}" destId="{AC09B548-23CB-405E-862D-7A2CC252D77C}" srcOrd="0" destOrd="0" presId="urn:microsoft.com/office/officeart/2005/8/layout/vList2"/>
    <dgm:cxn modelId="{7F6BF19B-FA58-4796-A7C5-2A0ED44CE384}" type="presOf" srcId="{35B30CFD-F5BB-4BEC-9EE7-716CE8576552}" destId="{0EED4858-F73E-49EA-8660-37A576C0507E}" srcOrd="0" destOrd="2" presId="urn:microsoft.com/office/officeart/2005/8/layout/vList2"/>
    <dgm:cxn modelId="{1F3F476F-9942-4D76-B0CA-D0689D8E5AB1}" type="presOf" srcId="{5BB7841F-B295-4D33-9821-9857B70FD553}" destId="{AC09B548-23CB-405E-862D-7A2CC252D77C}" srcOrd="0" destOrd="1" presId="urn:microsoft.com/office/officeart/2005/8/layout/vList2"/>
    <dgm:cxn modelId="{338E88E9-B5B9-43D1-82DB-C3BC27D18A02}" type="presOf" srcId="{1A5A288E-FEE4-41EA-B1D4-EDD59DD2E724}" destId="{63482164-093F-45EB-89DB-CF412FD2C78D}" srcOrd="0" destOrd="0" presId="urn:microsoft.com/office/officeart/2005/8/layout/vList2"/>
    <dgm:cxn modelId="{10246FB8-C4B5-4CB9-844A-7528AFC3173D}" type="presOf" srcId="{F1EB4E3F-5321-4DD5-A216-1C9F42E5233F}" destId="{0EED4858-F73E-49EA-8660-37A576C0507E}" srcOrd="0" destOrd="1" presId="urn:microsoft.com/office/officeart/2005/8/layout/vList2"/>
    <dgm:cxn modelId="{D2327FB3-2980-4D13-ABF4-2CA875D8D908}" srcId="{9A6B9287-3D1F-447A-916C-79F32FC7311A}" destId="{35B30CFD-F5BB-4BEC-9EE7-716CE8576552}" srcOrd="2" destOrd="0" parTransId="{0DDD70D8-D20B-4D84-BB37-E76B2A68E605}" sibTransId="{56B1F98E-9F93-42F2-A505-A471E164C3F2}"/>
    <dgm:cxn modelId="{F0395FE8-9CE0-406A-9A0A-5DE4C39C48E1}" srcId="{9A6B9287-3D1F-447A-916C-79F32FC7311A}" destId="{F1EB4E3F-5321-4DD5-A216-1C9F42E5233F}" srcOrd="1" destOrd="0" parTransId="{E2EF6960-2EDB-4F3D-AD52-C68D0780E26B}" sibTransId="{FF77F1F1-44DD-48AF-B3C3-AF36C758153C}"/>
    <dgm:cxn modelId="{4D1C74E7-B072-420A-B27D-1C30A6DD4E05}" type="presOf" srcId="{9A6B9287-3D1F-447A-916C-79F32FC7311A}" destId="{3F4BE719-DE3A-4376-AD66-76B21ABA2767}" srcOrd="0" destOrd="0" presId="urn:microsoft.com/office/officeart/2005/8/layout/vList2"/>
    <dgm:cxn modelId="{514B7F6A-E56C-4C09-BFB1-91814C7466B5}" srcId="{9A6B9287-3D1F-447A-916C-79F32FC7311A}" destId="{69AF0697-1731-4B1E-AB0F-86FFFCCEFA9C}" srcOrd="0" destOrd="0" parTransId="{05A2B8B6-E047-4145-A52B-A82C983C5948}" sibTransId="{A802F244-3407-4986-BCEC-7EDE2BBF0FCC}"/>
    <dgm:cxn modelId="{7C93F6DA-7DCD-4BD9-8C67-D66B27DC8F79}" type="presOf" srcId="{8E4A7164-CB19-4BD9-874C-606D6B72050C}" destId="{AC09B548-23CB-405E-862D-7A2CC252D77C}" srcOrd="0" destOrd="2" presId="urn:microsoft.com/office/officeart/2005/8/layout/vList2"/>
    <dgm:cxn modelId="{E7666144-FF37-4E1E-8D0C-88E337F363B0}" type="presOf" srcId="{F77F15E2-5DFE-4D01-B974-174FECA376DE}" destId="{F8F7448C-D640-4184-AF86-6D095A8EEDD1}" srcOrd="0" destOrd="0" presId="urn:microsoft.com/office/officeart/2005/8/layout/vList2"/>
    <dgm:cxn modelId="{818B895C-D2F3-4291-AFC4-D060326DEAB9}" type="presOf" srcId="{57B95F93-142F-4A41-9CDA-19CCCDE0B995}" destId="{0EED4858-F73E-49EA-8660-37A576C0507E}" srcOrd="0" destOrd="3" presId="urn:microsoft.com/office/officeart/2005/8/layout/vList2"/>
    <dgm:cxn modelId="{2DF8AE8E-6435-479A-B0FD-99488E0C8B53}" srcId="{1A5A288E-FEE4-41EA-B1D4-EDD59DD2E724}" destId="{9E72E65A-552D-441C-B364-CF0F294B4F02}" srcOrd="0" destOrd="0" parTransId="{0085CF23-C3E6-4E17-9059-75D5959221A2}" sibTransId="{E4532185-9733-41E3-BD3A-B209AEC94626}"/>
    <dgm:cxn modelId="{6D112C09-EE63-4611-9D54-2760EFF39D71}" srcId="{9A6B9287-3D1F-447A-916C-79F32FC7311A}" destId="{57B95F93-142F-4A41-9CDA-19CCCDE0B995}" srcOrd="3" destOrd="0" parTransId="{8B58EFE6-B372-4BC4-9EC6-BE8DF0DA0A75}" sibTransId="{D8F9AB15-7561-436F-A1D3-39C401894931}"/>
    <dgm:cxn modelId="{6C428193-5531-414D-A600-BAD006CFE478}" srcId="{F77F15E2-5DFE-4D01-B974-174FECA376DE}" destId="{1A5A288E-FEE4-41EA-B1D4-EDD59DD2E724}" srcOrd="0" destOrd="0" parTransId="{0505F64D-029D-400E-94C4-715D1F594F0E}" sibTransId="{A05EBB3B-62CE-4164-9045-01AF1EFB99D6}"/>
    <dgm:cxn modelId="{84DFD023-19BB-4571-B91C-A525B4F035D9}" type="presOf" srcId="{69AF0697-1731-4B1E-AB0F-86FFFCCEFA9C}" destId="{0EED4858-F73E-49EA-8660-37A576C0507E}" srcOrd="0" destOrd="0" presId="urn:microsoft.com/office/officeart/2005/8/layout/vList2"/>
    <dgm:cxn modelId="{5CC0812C-AC48-48A8-B78E-6AD76BD4D596}" srcId="{1A5A288E-FEE4-41EA-B1D4-EDD59DD2E724}" destId="{8E4A7164-CB19-4BD9-874C-606D6B72050C}" srcOrd="2" destOrd="0" parTransId="{9727F4FE-892F-488B-BB91-277E05086C8B}" sibTransId="{F736FBE4-F4F8-43F9-9B2E-D5AD7791394B}"/>
    <dgm:cxn modelId="{D06D784F-05DE-44E3-9151-0C77F698C299}" srcId="{1A5A288E-FEE4-41EA-B1D4-EDD59DD2E724}" destId="{5BB7841F-B295-4D33-9821-9857B70FD553}" srcOrd="1" destOrd="0" parTransId="{E42EA9EF-08D0-48B1-8908-C02A50CC799B}" sibTransId="{CBB25D9E-72B2-4AA3-B1C9-35D221B3841F}"/>
    <dgm:cxn modelId="{1360A1A6-07E5-4D5F-AE8D-FADE72413D9D}" type="presParOf" srcId="{F8F7448C-D640-4184-AF86-6D095A8EEDD1}" destId="{63482164-093F-45EB-89DB-CF412FD2C78D}" srcOrd="0" destOrd="0" presId="urn:microsoft.com/office/officeart/2005/8/layout/vList2"/>
    <dgm:cxn modelId="{CE67160E-02D2-404D-B0F5-516C609D5D43}" type="presParOf" srcId="{F8F7448C-D640-4184-AF86-6D095A8EEDD1}" destId="{AC09B548-23CB-405E-862D-7A2CC252D77C}" srcOrd="1" destOrd="0" presId="urn:microsoft.com/office/officeart/2005/8/layout/vList2"/>
    <dgm:cxn modelId="{E55DFE59-62AD-42EF-88BD-40C858361F61}" type="presParOf" srcId="{F8F7448C-D640-4184-AF86-6D095A8EEDD1}" destId="{3F4BE719-DE3A-4376-AD66-76B21ABA2767}" srcOrd="2" destOrd="0" presId="urn:microsoft.com/office/officeart/2005/8/layout/vList2"/>
    <dgm:cxn modelId="{91C0FBAA-74C4-4198-BD6C-EACFE57420B6}" type="presParOf" srcId="{F8F7448C-D640-4184-AF86-6D095A8EEDD1}" destId="{0EED4858-F73E-49EA-8660-37A576C0507E}" srcOrd="3"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F69351-341F-4BDC-8210-78F04155C9C7}"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en-US"/>
        </a:p>
      </dgm:t>
    </dgm:pt>
    <dgm:pt modelId="{DCE133FA-3541-4D14-9E5B-384EE7D4DE3C}">
      <dgm:prSet phldrT="[Text]" custT="1"/>
      <dgm:spPr/>
      <dgm:t>
        <a:bodyPr/>
        <a:lstStyle/>
        <a:p>
          <a:r>
            <a:rPr lang="en-US" sz="2400" dirty="0" smtClean="0"/>
            <a:t>BUDGETARY ALLOCATION</a:t>
          </a:r>
          <a:endParaRPr lang="en-US" sz="2400" dirty="0"/>
        </a:p>
      </dgm:t>
    </dgm:pt>
    <dgm:pt modelId="{946CE311-9938-4388-B330-0F06302CDC03}" type="parTrans" cxnId="{50E44595-49D5-4E0E-9BDB-E68CAC4AEFA8}">
      <dgm:prSet/>
      <dgm:spPr/>
      <dgm:t>
        <a:bodyPr/>
        <a:lstStyle/>
        <a:p>
          <a:endParaRPr lang="en-US"/>
        </a:p>
      </dgm:t>
    </dgm:pt>
    <dgm:pt modelId="{F076DB10-3980-40EF-80FF-95C1BA28CA2C}" type="sibTrans" cxnId="{50E44595-49D5-4E0E-9BDB-E68CAC4AEFA8}">
      <dgm:prSet/>
      <dgm:spPr/>
      <dgm:t>
        <a:bodyPr/>
        <a:lstStyle/>
        <a:p>
          <a:endParaRPr lang="en-US"/>
        </a:p>
      </dgm:t>
    </dgm:pt>
    <dgm:pt modelId="{438E1063-B8CC-4B25-A032-4EDF38C9651A}">
      <dgm:prSet phldrT="[Text]"/>
      <dgm:spPr/>
      <dgm:t>
        <a:bodyPr/>
        <a:lstStyle/>
        <a:p>
          <a:r>
            <a:rPr lang="en-US" dirty="0" smtClean="0"/>
            <a:t>PERSONNEL</a:t>
          </a:r>
          <a:endParaRPr lang="en-US" dirty="0"/>
        </a:p>
      </dgm:t>
    </dgm:pt>
    <dgm:pt modelId="{F764CD86-1DA7-4FBD-8BFD-26A547AF7CDE}" type="parTrans" cxnId="{C7349E43-C22B-485C-A71C-AA53DDEB2EC9}">
      <dgm:prSet/>
      <dgm:spPr/>
      <dgm:t>
        <a:bodyPr/>
        <a:lstStyle/>
        <a:p>
          <a:endParaRPr lang="en-US"/>
        </a:p>
      </dgm:t>
    </dgm:pt>
    <dgm:pt modelId="{B08A9D7B-BD1E-4745-B515-42C102087E8F}" type="sibTrans" cxnId="{C7349E43-C22B-485C-A71C-AA53DDEB2EC9}">
      <dgm:prSet/>
      <dgm:spPr/>
      <dgm:t>
        <a:bodyPr/>
        <a:lstStyle/>
        <a:p>
          <a:endParaRPr lang="en-US"/>
        </a:p>
      </dgm:t>
    </dgm:pt>
    <dgm:pt modelId="{7811089B-094E-4AA7-A848-2FFB7C47B47A}">
      <dgm:prSet phldrT="[Text]"/>
      <dgm:spPr/>
      <dgm:t>
        <a:bodyPr/>
        <a:lstStyle/>
        <a:p>
          <a:r>
            <a:rPr lang="en-US" dirty="0" smtClean="0"/>
            <a:t>CAPITAL</a:t>
          </a:r>
          <a:endParaRPr lang="en-US" dirty="0"/>
        </a:p>
      </dgm:t>
    </dgm:pt>
    <dgm:pt modelId="{2E46D71D-2A8F-4BB4-86DA-80E41E1CC113}" type="parTrans" cxnId="{42E01477-F978-407E-A968-5ACF7A7EFFFE}">
      <dgm:prSet/>
      <dgm:spPr/>
      <dgm:t>
        <a:bodyPr/>
        <a:lstStyle/>
        <a:p>
          <a:endParaRPr lang="en-US"/>
        </a:p>
      </dgm:t>
    </dgm:pt>
    <dgm:pt modelId="{6C2256CD-2C75-41EF-9A12-8EF47CECDDF5}" type="sibTrans" cxnId="{42E01477-F978-407E-A968-5ACF7A7EFFFE}">
      <dgm:prSet/>
      <dgm:spPr/>
      <dgm:t>
        <a:bodyPr/>
        <a:lstStyle/>
        <a:p>
          <a:endParaRPr lang="en-US"/>
        </a:p>
      </dgm:t>
    </dgm:pt>
    <dgm:pt modelId="{2DEC9D45-454F-45BE-A039-109908EDA870}">
      <dgm:prSet phldrT="[Text]" custT="1"/>
      <dgm:spPr/>
      <dgm:t>
        <a:bodyPr/>
        <a:lstStyle/>
        <a:p>
          <a:r>
            <a:rPr lang="en-US" sz="2400" dirty="0" smtClean="0"/>
            <a:t>GOVERNMENT INTERVENTIONS</a:t>
          </a:r>
          <a:endParaRPr lang="en-US" sz="2400" dirty="0"/>
        </a:p>
      </dgm:t>
    </dgm:pt>
    <dgm:pt modelId="{9C335D6A-9251-4880-9A3E-F61A4A2C9A12}" type="parTrans" cxnId="{B734579B-63D8-4F51-8C47-26990AB6E81A}">
      <dgm:prSet/>
      <dgm:spPr/>
      <dgm:t>
        <a:bodyPr/>
        <a:lstStyle/>
        <a:p>
          <a:endParaRPr lang="en-US"/>
        </a:p>
      </dgm:t>
    </dgm:pt>
    <dgm:pt modelId="{A897BC3C-58E5-4B1A-AF0C-3BBB2851273E}" type="sibTrans" cxnId="{B734579B-63D8-4F51-8C47-26990AB6E81A}">
      <dgm:prSet/>
      <dgm:spPr/>
      <dgm:t>
        <a:bodyPr/>
        <a:lstStyle/>
        <a:p>
          <a:endParaRPr lang="en-US"/>
        </a:p>
      </dgm:t>
    </dgm:pt>
    <dgm:pt modelId="{74AF0386-1A01-4268-A4C5-CCC94DDA38E4}">
      <dgm:prSet phldrT="[Text]"/>
      <dgm:spPr/>
      <dgm:t>
        <a:bodyPr/>
        <a:lstStyle/>
        <a:p>
          <a:r>
            <a:rPr lang="en-US" dirty="0" smtClean="0"/>
            <a:t>TETFUND</a:t>
          </a:r>
          <a:endParaRPr lang="en-US" dirty="0"/>
        </a:p>
      </dgm:t>
    </dgm:pt>
    <dgm:pt modelId="{C4BA800D-80DE-4E43-8D2E-48AB7D731734}" type="parTrans" cxnId="{6E3CE0C3-93E3-4ADA-A96B-4F68233EAABE}">
      <dgm:prSet/>
      <dgm:spPr/>
      <dgm:t>
        <a:bodyPr/>
        <a:lstStyle/>
        <a:p>
          <a:endParaRPr lang="en-US"/>
        </a:p>
      </dgm:t>
    </dgm:pt>
    <dgm:pt modelId="{40110BDE-7E64-4E4E-AC94-22E7089E53B1}" type="sibTrans" cxnId="{6E3CE0C3-93E3-4ADA-A96B-4F68233EAABE}">
      <dgm:prSet/>
      <dgm:spPr/>
      <dgm:t>
        <a:bodyPr/>
        <a:lstStyle/>
        <a:p>
          <a:endParaRPr lang="en-US"/>
        </a:p>
      </dgm:t>
    </dgm:pt>
    <dgm:pt modelId="{B69F9220-9007-4369-B8A8-2E4F3E02461F}">
      <dgm:prSet phldrT="[Text]"/>
      <dgm:spPr/>
      <dgm:t>
        <a:bodyPr/>
        <a:lstStyle/>
        <a:p>
          <a:r>
            <a:rPr lang="en-US" dirty="0" smtClean="0"/>
            <a:t>NEEDS</a:t>
          </a:r>
          <a:endParaRPr lang="en-US" dirty="0"/>
        </a:p>
      </dgm:t>
    </dgm:pt>
    <dgm:pt modelId="{285E1F57-A40C-46E5-AF02-84544364447B}" type="parTrans" cxnId="{BE877A4B-8354-4C49-81F5-649D8207D842}">
      <dgm:prSet/>
      <dgm:spPr/>
      <dgm:t>
        <a:bodyPr/>
        <a:lstStyle/>
        <a:p>
          <a:endParaRPr lang="en-US"/>
        </a:p>
      </dgm:t>
    </dgm:pt>
    <dgm:pt modelId="{A4737FD1-C0D1-4FE8-97F8-97C171C98F90}" type="sibTrans" cxnId="{BE877A4B-8354-4C49-81F5-649D8207D842}">
      <dgm:prSet/>
      <dgm:spPr/>
      <dgm:t>
        <a:bodyPr/>
        <a:lstStyle/>
        <a:p>
          <a:endParaRPr lang="en-US"/>
        </a:p>
      </dgm:t>
    </dgm:pt>
    <dgm:pt modelId="{B7ABE42E-DD04-4924-9CDA-DCB1B159D36D}">
      <dgm:prSet phldrT="[Text]" custT="1"/>
      <dgm:spPr/>
      <dgm:t>
        <a:bodyPr/>
        <a:lstStyle/>
        <a:p>
          <a:r>
            <a:rPr lang="en-US" sz="2400" dirty="0" smtClean="0"/>
            <a:t>INTERNALLY GENERATED REVENUE</a:t>
          </a:r>
          <a:endParaRPr lang="en-US" sz="2400" dirty="0"/>
        </a:p>
      </dgm:t>
    </dgm:pt>
    <dgm:pt modelId="{E2DFA06C-CA51-4AFE-A913-A8D7B18236E8}" type="parTrans" cxnId="{5C584DCB-E660-4797-B1AC-87A69067A305}">
      <dgm:prSet/>
      <dgm:spPr/>
      <dgm:t>
        <a:bodyPr/>
        <a:lstStyle/>
        <a:p>
          <a:endParaRPr lang="en-US"/>
        </a:p>
      </dgm:t>
    </dgm:pt>
    <dgm:pt modelId="{16A41236-3D36-4E0A-8DB8-13467E2004AE}" type="sibTrans" cxnId="{5C584DCB-E660-4797-B1AC-87A69067A305}">
      <dgm:prSet/>
      <dgm:spPr/>
      <dgm:t>
        <a:bodyPr/>
        <a:lstStyle/>
        <a:p>
          <a:endParaRPr lang="en-US"/>
        </a:p>
      </dgm:t>
    </dgm:pt>
    <dgm:pt modelId="{C374B0A7-6495-47CA-BD88-321599259615}">
      <dgm:prSet phldrT="[Text]"/>
      <dgm:spPr/>
      <dgm:t>
        <a:bodyPr/>
        <a:lstStyle/>
        <a:p>
          <a:r>
            <a:rPr lang="en-GB" dirty="0" smtClean="0"/>
            <a:t>Tuition </a:t>
          </a:r>
          <a:r>
            <a:rPr lang="en-GB" smtClean="0"/>
            <a:t>from Part time and Postgraduate </a:t>
          </a:r>
          <a:r>
            <a:rPr lang="en-GB" dirty="0" smtClean="0"/>
            <a:t>programmes</a:t>
          </a:r>
          <a:endParaRPr lang="en-US" dirty="0"/>
        </a:p>
      </dgm:t>
    </dgm:pt>
    <dgm:pt modelId="{DE1AF3C7-098D-4A8A-ADF7-B1326FC3E797}" type="parTrans" cxnId="{00679083-DC37-404C-BAC8-04E73EC0C47D}">
      <dgm:prSet/>
      <dgm:spPr/>
      <dgm:t>
        <a:bodyPr/>
        <a:lstStyle/>
        <a:p>
          <a:endParaRPr lang="en-US"/>
        </a:p>
      </dgm:t>
    </dgm:pt>
    <dgm:pt modelId="{929AE73B-C339-403C-BFAD-3EDBEF49C91B}" type="sibTrans" cxnId="{00679083-DC37-404C-BAC8-04E73EC0C47D}">
      <dgm:prSet/>
      <dgm:spPr/>
      <dgm:t>
        <a:bodyPr/>
        <a:lstStyle/>
        <a:p>
          <a:endParaRPr lang="en-US"/>
        </a:p>
      </dgm:t>
    </dgm:pt>
    <dgm:pt modelId="{DD2B2E38-BE69-4A2A-A7C3-CA111CFCC489}">
      <dgm:prSet phldrT="[Text]"/>
      <dgm:spPr/>
      <dgm:t>
        <a:bodyPr/>
        <a:lstStyle/>
        <a:p>
          <a:r>
            <a:rPr lang="en-US" dirty="0" smtClean="0"/>
            <a:t>OVERHEAD</a:t>
          </a:r>
          <a:endParaRPr lang="en-US" dirty="0"/>
        </a:p>
      </dgm:t>
    </dgm:pt>
    <dgm:pt modelId="{70B51B51-0E9D-41C2-9A64-9CD3B706A381}" type="parTrans" cxnId="{EE5FA990-5312-45AF-B288-0A9B0DCE5140}">
      <dgm:prSet/>
      <dgm:spPr/>
      <dgm:t>
        <a:bodyPr/>
        <a:lstStyle/>
        <a:p>
          <a:endParaRPr lang="en-US"/>
        </a:p>
      </dgm:t>
    </dgm:pt>
    <dgm:pt modelId="{41EB9B81-0126-4A67-8498-EDBD4916FF6C}" type="sibTrans" cxnId="{EE5FA990-5312-45AF-B288-0A9B0DCE5140}">
      <dgm:prSet/>
      <dgm:spPr/>
      <dgm:t>
        <a:bodyPr/>
        <a:lstStyle/>
        <a:p>
          <a:endParaRPr lang="en-US"/>
        </a:p>
      </dgm:t>
    </dgm:pt>
    <dgm:pt modelId="{BC232185-D0B9-44BB-AFF5-387488834FA0}">
      <dgm:prSet phldrT="[Text]"/>
      <dgm:spPr/>
      <dgm:t>
        <a:bodyPr/>
        <a:lstStyle/>
        <a:p>
          <a:r>
            <a:rPr lang="en-US" smtClean="0"/>
            <a:t>CONSTIUENCY</a:t>
          </a:r>
          <a:endParaRPr lang="en-US" dirty="0"/>
        </a:p>
      </dgm:t>
    </dgm:pt>
    <dgm:pt modelId="{58614CD0-65FB-42CA-913F-0792AD7245CC}" type="parTrans" cxnId="{53535185-01A7-4708-8010-03453D24C5ED}">
      <dgm:prSet/>
      <dgm:spPr/>
      <dgm:t>
        <a:bodyPr/>
        <a:lstStyle/>
        <a:p>
          <a:endParaRPr lang="en-US"/>
        </a:p>
      </dgm:t>
    </dgm:pt>
    <dgm:pt modelId="{4509BA1F-71F0-44F3-8BEA-54587A5254D8}" type="sibTrans" cxnId="{53535185-01A7-4708-8010-03453D24C5ED}">
      <dgm:prSet/>
      <dgm:spPr/>
      <dgm:t>
        <a:bodyPr/>
        <a:lstStyle/>
        <a:p>
          <a:endParaRPr lang="en-US"/>
        </a:p>
      </dgm:t>
    </dgm:pt>
    <dgm:pt modelId="{E768C75B-2719-400C-83CA-7475B4E343DB}">
      <dgm:prSet/>
      <dgm:spPr/>
      <dgm:t>
        <a:bodyPr/>
        <a:lstStyle/>
        <a:p>
          <a:r>
            <a:rPr lang="en-GB" smtClean="0"/>
            <a:t>Rental income generated on properties</a:t>
          </a:r>
          <a:endParaRPr lang="en-US"/>
        </a:p>
      </dgm:t>
    </dgm:pt>
    <dgm:pt modelId="{7C7B8483-4161-4331-95AF-9BC048EF252F}" type="parTrans" cxnId="{4CA8E715-6E47-47BC-A8FA-61BB8E4A04F7}">
      <dgm:prSet/>
      <dgm:spPr/>
      <dgm:t>
        <a:bodyPr/>
        <a:lstStyle/>
        <a:p>
          <a:endParaRPr lang="en-US"/>
        </a:p>
      </dgm:t>
    </dgm:pt>
    <dgm:pt modelId="{986618CF-DDD3-485B-8F9E-658C28005C36}" type="sibTrans" cxnId="{4CA8E715-6E47-47BC-A8FA-61BB8E4A04F7}">
      <dgm:prSet/>
      <dgm:spPr/>
      <dgm:t>
        <a:bodyPr/>
        <a:lstStyle/>
        <a:p>
          <a:endParaRPr lang="en-US"/>
        </a:p>
      </dgm:t>
    </dgm:pt>
    <dgm:pt modelId="{451D11D6-E203-43CC-A729-55B655F9187C}">
      <dgm:prSet/>
      <dgm:spPr/>
      <dgm:t>
        <a:bodyPr/>
        <a:lstStyle/>
        <a:p>
          <a:r>
            <a:rPr lang="en-GB" smtClean="0"/>
            <a:t>Student sundry charges (application fees, convocation, transcript, accommodation etc.)</a:t>
          </a:r>
          <a:endParaRPr lang="en-US"/>
        </a:p>
      </dgm:t>
    </dgm:pt>
    <dgm:pt modelId="{954080A9-DCA9-4B80-B3C7-D8D21F05FD81}" type="parTrans" cxnId="{3367F16E-CD3A-4F70-83CE-0DAAEC843223}">
      <dgm:prSet/>
      <dgm:spPr/>
      <dgm:t>
        <a:bodyPr/>
        <a:lstStyle/>
        <a:p>
          <a:endParaRPr lang="en-US"/>
        </a:p>
      </dgm:t>
    </dgm:pt>
    <dgm:pt modelId="{DCAAD156-696F-4AF8-BA5D-9EBDB1B04BB6}" type="sibTrans" cxnId="{3367F16E-CD3A-4F70-83CE-0DAAEC843223}">
      <dgm:prSet/>
      <dgm:spPr/>
      <dgm:t>
        <a:bodyPr/>
        <a:lstStyle/>
        <a:p>
          <a:endParaRPr lang="en-US"/>
        </a:p>
      </dgm:t>
    </dgm:pt>
    <dgm:pt modelId="{04893210-ADF1-4FFB-AFBF-FFD7AB42DE21}">
      <dgm:prSet/>
      <dgm:spPr/>
      <dgm:t>
        <a:bodyPr/>
        <a:lstStyle/>
        <a:p>
          <a:r>
            <a:rPr lang="en-US" smtClean="0"/>
            <a:t>Facilities and Administrative charges</a:t>
          </a:r>
          <a:endParaRPr lang="en-US"/>
        </a:p>
      </dgm:t>
    </dgm:pt>
    <dgm:pt modelId="{011ED98F-9571-49DE-97AE-AB1EB7052DEC}" type="parTrans" cxnId="{1F10143C-B9AB-48F9-9689-243E536CA74C}">
      <dgm:prSet/>
      <dgm:spPr/>
      <dgm:t>
        <a:bodyPr/>
        <a:lstStyle/>
        <a:p>
          <a:endParaRPr lang="en-US"/>
        </a:p>
      </dgm:t>
    </dgm:pt>
    <dgm:pt modelId="{03B34C0D-5A33-4F86-99D1-C92C8E8ECF1E}" type="sibTrans" cxnId="{1F10143C-B9AB-48F9-9689-243E536CA74C}">
      <dgm:prSet/>
      <dgm:spPr/>
      <dgm:t>
        <a:bodyPr/>
        <a:lstStyle/>
        <a:p>
          <a:endParaRPr lang="en-US"/>
        </a:p>
      </dgm:t>
    </dgm:pt>
    <dgm:pt modelId="{E8840D17-7087-4581-84EB-33DC3CFA416D}">
      <dgm:prSet/>
      <dgm:spPr/>
      <dgm:t>
        <a:bodyPr/>
        <a:lstStyle/>
        <a:p>
          <a:r>
            <a:rPr lang="en-US" dirty="0" smtClean="0"/>
            <a:t>Contributions/investment income</a:t>
          </a:r>
          <a:endParaRPr lang="en-US" dirty="0"/>
        </a:p>
      </dgm:t>
    </dgm:pt>
    <dgm:pt modelId="{8088FB37-F021-4F61-999A-640A1FA7398F}" type="parTrans" cxnId="{E775F115-7BC3-47FC-9863-4DB126956868}">
      <dgm:prSet/>
      <dgm:spPr/>
      <dgm:t>
        <a:bodyPr/>
        <a:lstStyle/>
        <a:p>
          <a:endParaRPr lang="en-US"/>
        </a:p>
      </dgm:t>
    </dgm:pt>
    <dgm:pt modelId="{673092F9-84A5-474A-81CA-49F68CB772FD}" type="sibTrans" cxnId="{E775F115-7BC3-47FC-9863-4DB126956868}">
      <dgm:prSet/>
      <dgm:spPr/>
      <dgm:t>
        <a:bodyPr/>
        <a:lstStyle/>
        <a:p>
          <a:endParaRPr lang="en-US"/>
        </a:p>
      </dgm:t>
    </dgm:pt>
    <dgm:pt modelId="{F1C0E19D-F993-498E-87BB-625C2A4174AC}" type="pres">
      <dgm:prSet presAssocID="{E5F69351-341F-4BDC-8210-78F04155C9C7}" presName="Name0" presStyleCnt="0">
        <dgm:presLayoutVars>
          <dgm:chMax val="7"/>
          <dgm:dir/>
          <dgm:animLvl val="lvl"/>
          <dgm:resizeHandles val="exact"/>
        </dgm:presLayoutVars>
      </dgm:prSet>
      <dgm:spPr/>
      <dgm:t>
        <a:bodyPr/>
        <a:lstStyle/>
        <a:p>
          <a:endParaRPr lang="en-US"/>
        </a:p>
      </dgm:t>
    </dgm:pt>
    <dgm:pt modelId="{CBFFF8A9-F949-4C87-87FB-8CC620CEE71F}" type="pres">
      <dgm:prSet presAssocID="{DCE133FA-3541-4D14-9E5B-384EE7D4DE3C}" presName="circle1" presStyleLbl="node1" presStyleIdx="0" presStyleCnt="3"/>
      <dgm:spPr/>
    </dgm:pt>
    <dgm:pt modelId="{7E9835E8-1937-4280-8417-DD4DB11702A9}" type="pres">
      <dgm:prSet presAssocID="{DCE133FA-3541-4D14-9E5B-384EE7D4DE3C}" presName="space" presStyleCnt="0"/>
      <dgm:spPr/>
    </dgm:pt>
    <dgm:pt modelId="{3B539F45-9F90-48D0-BB23-26F23E5F55F8}" type="pres">
      <dgm:prSet presAssocID="{DCE133FA-3541-4D14-9E5B-384EE7D4DE3C}" presName="rect1" presStyleLbl="alignAcc1" presStyleIdx="0" presStyleCnt="3"/>
      <dgm:spPr/>
      <dgm:t>
        <a:bodyPr/>
        <a:lstStyle/>
        <a:p>
          <a:endParaRPr lang="en-US"/>
        </a:p>
      </dgm:t>
    </dgm:pt>
    <dgm:pt modelId="{FD636EEB-58B9-4200-8879-F857F5509AC1}" type="pres">
      <dgm:prSet presAssocID="{2DEC9D45-454F-45BE-A039-109908EDA870}" presName="vertSpace2" presStyleLbl="node1" presStyleIdx="0" presStyleCnt="3"/>
      <dgm:spPr/>
    </dgm:pt>
    <dgm:pt modelId="{DFF8CF23-DA71-424B-A334-2873950BE58E}" type="pres">
      <dgm:prSet presAssocID="{2DEC9D45-454F-45BE-A039-109908EDA870}" presName="circle2" presStyleLbl="node1" presStyleIdx="1" presStyleCnt="3"/>
      <dgm:spPr/>
    </dgm:pt>
    <dgm:pt modelId="{BDB6C30C-0FDD-4C09-AA1C-670855945FFC}" type="pres">
      <dgm:prSet presAssocID="{2DEC9D45-454F-45BE-A039-109908EDA870}" presName="rect2" presStyleLbl="alignAcc1" presStyleIdx="1" presStyleCnt="3"/>
      <dgm:spPr/>
      <dgm:t>
        <a:bodyPr/>
        <a:lstStyle/>
        <a:p>
          <a:endParaRPr lang="en-US"/>
        </a:p>
      </dgm:t>
    </dgm:pt>
    <dgm:pt modelId="{F6BE6690-1A5D-4B23-A3F8-294895CDF0C4}" type="pres">
      <dgm:prSet presAssocID="{B7ABE42E-DD04-4924-9CDA-DCB1B159D36D}" presName="vertSpace3" presStyleLbl="node1" presStyleIdx="1" presStyleCnt="3"/>
      <dgm:spPr/>
    </dgm:pt>
    <dgm:pt modelId="{1A2EE215-9FB0-436B-9A0F-3D50A7A3B4A1}" type="pres">
      <dgm:prSet presAssocID="{B7ABE42E-DD04-4924-9CDA-DCB1B159D36D}" presName="circle3" presStyleLbl="node1" presStyleIdx="2" presStyleCnt="3"/>
      <dgm:spPr/>
    </dgm:pt>
    <dgm:pt modelId="{9191BB06-B216-41F4-8B65-536991A3845C}" type="pres">
      <dgm:prSet presAssocID="{B7ABE42E-DD04-4924-9CDA-DCB1B159D36D}" presName="rect3" presStyleLbl="alignAcc1" presStyleIdx="2" presStyleCnt="3"/>
      <dgm:spPr/>
      <dgm:t>
        <a:bodyPr/>
        <a:lstStyle/>
        <a:p>
          <a:endParaRPr lang="en-US"/>
        </a:p>
      </dgm:t>
    </dgm:pt>
    <dgm:pt modelId="{EF1C9FBA-8CC1-4407-BE9D-A9EDEB956105}" type="pres">
      <dgm:prSet presAssocID="{DCE133FA-3541-4D14-9E5B-384EE7D4DE3C}" presName="rect1ParTx" presStyleLbl="alignAcc1" presStyleIdx="2" presStyleCnt="3">
        <dgm:presLayoutVars>
          <dgm:chMax val="1"/>
          <dgm:bulletEnabled val="1"/>
        </dgm:presLayoutVars>
      </dgm:prSet>
      <dgm:spPr/>
      <dgm:t>
        <a:bodyPr/>
        <a:lstStyle/>
        <a:p>
          <a:endParaRPr lang="en-US"/>
        </a:p>
      </dgm:t>
    </dgm:pt>
    <dgm:pt modelId="{E5428D26-2535-4C97-9CA0-D4666FE0255E}" type="pres">
      <dgm:prSet presAssocID="{DCE133FA-3541-4D14-9E5B-384EE7D4DE3C}" presName="rect1ChTx" presStyleLbl="alignAcc1" presStyleIdx="2" presStyleCnt="3">
        <dgm:presLayoutVars>
          <dgm:bulletEnabled val="1"/>
        </dgm:presLayoutVars>
      </dgm:prSet>
      <dgm:spPr/>
      <dgm:t>
        <a:bodyPr/>
        <a:lstStyle/>
        <a:p>
          <a:endParaRPr lang="en-US"/>
        </a:p>
      </dgm:t>
    </dgm:pt>
    <dgm:pt modelId="{F2743740-9988-4D0F-A212-E868F94A4C77}" type="pres">
      <dgm:prSet presAssocID="{2DEC9D45-454F-45BE-A039-109908EDA870}" presName="rect2ParTx" presStyleLbl="alignAcc1" presStyleIdx="2" presStyleCnt="3">
        <dgm:presLayoutVars>
          <dgm:chMax val="1"/>
          <dgm:bulletEnabled val="1"/>
        </dgm:presLayoutVars>
      </dgm:prSet>
      <dgm:spPr/>
      <dgm:t>
        <a:bodyPr/>
        <a:lstStyle/>
        <a:p>
          <a:endParaRPr lang="en-US"/>
        </a:p>
      </dgm:t>
    </dgm:pt>
    <dgm:pt modelId="{B43A4F70-0E9C-47BD-BB7F-2582B009C6D7}" type="pres">
      <dgm:prSet presAssocID="{2DEC9D45-454F-45BE-A039-109908EDA870}" presName="rect2ChTx" presStyleLbl="alignAcc1" presStyleIdx="2" presStyleCnt="3">
        <dgm:presLayoutVars>
          <dgm:bulletEnabled val="1"/>
        </dgm:presLayoutVars>
      </dgm:prSet>
      <dgm:spPr/>
      <dgm:t>
        <a:bodyPr/>
        <a:lstStyle/>
        <a:p>
          <a:endParaRPr lang="en-US"/>
        </a:p>
      </dgm:t>
    </dgm:pt>
    <dgm:pt modelId="{F21CAC70-CF65-4166-930C-AE8EDB0F40D7}" type="pres">
      <dgm:prSet presAssocID="{B7ABE42E-DD04-4924-9CDA-DCB1B159D36D}" presName="rect3ParTx" presStyleLbl="alignAcc1" presStyleIdx="2" presStyleCnt="3">
        <dgm:presLayoutVars>
          <dgm:chMax val="1"/>
          <dgm:bulletEnabled val="1"/>
        </dgm:presLayoutVars>
      </dgm:prSet>
      <dgm:spPr/>
      <dgm:t>
        <a:bodyPr/>
        <a:lstStyle/>
        <a:p>
          <a:endParaRPr lang="en-US"/>
        </a:p>
      </dgm:t>
    </dgm:pt>
    <dgm:pt modelId="{1099BC86-E715-41C8-8D01-1571EDA1BBB9}" type="pres">
      <dgm:prSet presAssocID="{B7ABE42E-DD04-4924-9CDA-DCB1B159D36D}" presName="rect3ChTx" presStyleLbl="alignAcc1" presStyleIdx="2" presStyleCnt="3">
        <dgm:presLayoutVars>
          <dgm:bulletEnabled val="1"/>
        </dgm:presLayoutVars>
      </dgm:prSet>
      <dgm:spPr/>
      <dgm:t>
        <a:bodyPr/>
        <a:lstStyle/>
        <a:p>
          <a:endParaRPr lang="en-US"/>
        </a:p>
      </dgm:t>
    </dgm:pt>
  </dgm:ptLst>
  <dgm:cxnLst>
    <dgm:cxn modelId="{FBE39823-36BD-4213-850C-3923AB0EB592}" type="presOf" srcId="{438E1063-B8CC-4B25-A032-4EDF38C9651A}" destId="{E5428D26-2535-4C97-9CA0-D4666FE0255E}" srcOrd="0" destOrd="0" presId="urn:microsoft.com/office/officeart/2005/8/layout/target3"/>
    <dgm:cxn modelId="{DA19563F-DAFB-4453-9591-E07C54EEC8C6}" type="presOf" srcId="{B7ABE42E-DD04-4924-9CDA-DCB1B159D36D}" destId="{9191BB06-B216-41F4-8B65-536991A3845C}" srcOrd="0" destOrd="0" presId="urn:microsoft.com/office/officeart/2005/8/layout/target3"/>
    <dgm:cxn modelId="{6355BBD7-9B93-4936-9982-98D07AB69ECE}" type="presOf" srcId="{B69F9220-9007-4369-B8A8-2E4F3E02461F}" destId="{B43A4F70-0E9C-47BD-BB7F-2582B009C6D7}" srcOrd="0" destOrd="1" presId="urn:microsoft.com/office/officeart/2005/8/layout/target3"/>
    <dgm:cxn modelId="{3367F16E-CD3A-4F70-83CE-0DAAEC843223}" srcId="{B7ABE42E-DD04-4924-9CDA-DCB1B159D36D}" destId="{451D11D6-E203-43CC-A729-55B655F9187C}" srcOrd="2" destOrd="0" parTransId="{954080A9-DCA9-4B80-B3C7-D8D21F05FD81}" sibTransId="{DCAAD156-696F-4AF8-BA5D-9EBDB1B04BB6}"/>
    <dgm:cxn modelId="{50E44595-49D5-4E0E-9BDB-E68CAC4AEFA8}" srcId="{E5F69351-341F-4BDC-8210-78F04155C9C7}" destId="{DCE133FA-3541-4D14-9E5B-384EE7D4DE3C}" srcOrd="0" destOrd="0" parTransId="{946CE311-9938-4388-B330-0F06302CDC03}" sibTransId="{F076DB10-3980-40EF-80FF-95C1BA28CA2C}"/>
    <dgm:cxn modelId="{B734579B-63D8-4F51-8C47-26990AB6E81A}" srcId="{E5F69351-341F-4BDC-8210-78F04155C9C7}" destId="{2DEC9D45-454F-45BE-A039-109908EDA870}" srcOrd="1" destOrd="0" parTransId="{9C335D6A-9251-4880-9A3E-F61A4A2C9A12}" sibTransId="{A897BC3C-58E5-4B1A-AF0C-3BBB2851273E}"/>
    <dgm:cxn modelId="{BC6CB631-7F61-4DA2-9D25-8EFE25F7078E}" type="presOf" srcId="{DCE133FA-3541-4D14-9E5B-384EE7D4DE3C}" destId="{3B539F45-9F90-48D0-BB23-26F23E5F55F8}" srcOrd="0" destOrd="0" presId="urn:microsoft.com/office/officeart/2005/8/layout/target3"/>
    <dgm:cxn modelId="{6E3CE0C3-93E3-4ADA-A96B-4F68233EAABE}" srcId="{2DEC9D45-454F-45BE-A039-109908EDA870}" destId="{74AF0386-1A01-4268-A4C5-CCC94DDA38E4}" srcOrd="0" destOrd="0" parTransId="{C4BA800D-80DE-4E43-8D2E-48AB7D731734}" sibTransId="{40110BDE-7E64-4E4E-AC94-22E7089E53B1}"/>
    <dgm:cxn modelId="{C7349E43-C22B-485C-A71C-AA53DDEB2EC9}" srcId="{DCE133FA-3541-4D14-9E5B-384EE7D4DE3C}" destId="{438E1063-B8CC-4B25-A032-4EDF38C9651A}" srcOrd="0" destOrd="0" parTransId="{F764CD86-1DA7-4FBD-8BFD-26A547AF7CDE}" sibTransId="{B08A9D7B-BD1E-4745-B515-42C102087E8F}"/>
    <dgm:cxn modelId="{E775F115-7BC3-47FC-9863-4DB126956868}" srcId="{B7ABE42E-DD04-4924-9CDA-DCB1B159D36D}" destId="{E8840D17-7087-4581-84EB-33DC3CFA416D}" srcOrd="4" destOrd="0" parTransId="{8088FB37-F021-4F61-999A-640A1FA7398F}" sibTransId="{673092F9-84A5-474A-81CA-49F68CB772FD}"/>
    <dgm:cxn modelId="{00679083-DC37-404C-BAC8-04E73EC0C47D}" srcId="{B7ABE42E-DD04-4924-9CDA-DCB1B159D36D}" destId="{C374B0A7-6495-47CA-BD88-321599259615}" srcOrd="0" destOrd="0" parTransId="{DE1AF3C7-098D-4A8A-ADF7-B1326FC3E797}" sibTransId="{929AE73B-C339-403C-BFAD-3EDBEF49C91B}"/>
    <dgm:cxn modelId="{FD7BDB08-E0AD-4C58-820C-426B18DC20BC}" type="presOf" srcId="{B7ABE42E-DD04-4924-9CDA-DCB1B159D36D}" destId="{F21CAC70-CF65-4166-930C-AE8EDB0F40D7}" srcOrd="1" destOrd="0" presId="urn:microsoft.com/office/officeart/2005/8/layout/target3"/>
    <dgm:cxn modelId="{8BE9B622-1CBA-401A-B6B9-4CE814A6816B}" type="presOf" srcId="{74AF0386-1A01-4268-A4C5-CCC94DDA38E4}" destId="{B43A4F70-0E9C-47BD-BB7F-2582B009C6D7}" srcOrd="0" destOrd="0" presId="urn:microsoft.com/office/officeart/2005/8/layout/target3"/>
    <dgm:cxn modelId="{92910CDA-A971-4EDB-8614-4195A2C4902D}" type="presOf" srcId="{BC232185-D0B9-44BB-AFF5-387488834FA0}" destId="{B43A4F70-0E9C-47BD-BB7F-2582B009C6D7}" srcOrd="0" destOrd="2" presId="urn:microsoft.com/office/officeart/2005/8/layout/target3"/>
    <dgm:cxn modelId="{89BCE1C9-B15C-4EA4-8486-8FF2D7D64620}" type="presOf" srcId="{2DEC9D45-454F-45BE-A039-109908EDA870}" destId="{BDB6C30C-0FDD-4C09-AA1C-670855945FFC}" srcOrd="0" destOrd="0" presId="urn:microsoft.com/office/officeart/2005/8/layout/target3"/>
    <dgm:cxn modelId="{12433400-F5CF-41FC-BE06-CDFCAE56F575}" type="presOf" srcId="{DCE133FA-3541-4D14-9E5B-384EE7D4DE3C}" destId="{EF1C9FBA-8CC1-4407-BE9D-A9EDEB956105}" srcOrd="1" destOrd="0" presId="urn:microsoft.com/office/officeart/2005/8/layout/target3"/>
    <dgm:cxn modelId="{29C2E428-6A9D-411A-BBA6-D47C8A79627B}" type="presOf" srcId="{E5F69351-341F-4BDC-8210-78F04155C9C7}" destId="{F1C0E19D-F993-498E-87BB-625C2A4174AC}" srcOrd="0" destOrd="0" presId="urn:microsoft.com/office/officeart/2005/8/layout/target3"/>
    <dgm:cxn modelId="{E8C0BABC-695A-4F47-B224-0A85653048F9}" type="presOf" srcId="{451D11D6-E203-43CC-A729-55B655F9187C}" destId="{1099BC86-E715-41C8-8D01-1571EDA1BBB9}" srcOrd="0" destOrd="2" presId="urn:microsoft.com/office/officeart/2005/8/layout/target3"/>
    <dgm:cxn modelId="{BE877A4B-8354-4C49-81F5-649D8207D842}" srcId="{2DEC9D45-454F-45BE-A039-109908EDA870}" destId="{B69F9220-9007-4369-B8A8-2E4F3E02461F}" srcOrd="1" destOrd="0" parTransId="{285E1F57-A40C-46E5-AF02-84544364447B}" sibTransId="{A4737FD1-C0D1-4FE8-97F8-97C171C98F90}"/>
    <dgm:cxn modelId="{42E01477-F978-407E-A968-5ACF7A7EFFFE}" srcId="{DCE133FA-3541-4D14-9E5B-384EE7D4DE3C}" destId="{7811089B-094E-4AA7-A848-2FFB7C47B47A}" srcOrd="2" destOrd="0" parTransId="{2E46D71D-2A8F-4BB4-86DA-80E41E1CC113}" sibTransId="{6C2256CD-2C75-41EF-9A12-8EF47CECDDF5}"/>
    <dgm:cxn modelId="{DAFC2BC0-4A99-4A94-8F2F-55FF81A64818}" type="presOf" srcId="{E768C75B-2719-400C-83CA-7475B4E343DB}" destId="{1099BC86-E715-41C8-8D01-1571EDA1BBB9}" srcOrd="0" destOrd="1" presId="urn:microsoft.com/office/officeart/2005/8/layout/target3"/>
    <dgm:cxn modelId="{1F10143C-B9AB-48F9-9689-243E536CA74C}" srcId="{B7ABE42E-DD04-4924-9CDA-DCB1B159D36D}" destId="{04893210-ADF1-4FFB-AFBF-FFD7AB42DE21}" srcOrd="3" destOrd="0" parTransId="{011ED98F-9571-49DE-97AE-AB1EB7052DEC}" sibTransId="{03B34C0D-5A33-4F86-99D1-C92C8E8ECF1E}"/>
    <dgm:cxn modelId="{53535185-01A7-4708-8010-03453D24C5ED}" srcId="{2DEC9D45-454F-45BE-A039-109908EDA870}" destId="{BC232185-D0B9-44BB-AFF5-387488834FA0}" srcOrd="2" destOrd="0" parTransId="{58614CD0-65FB-42CA-913F-0792AD7245CC}" sibTransId="{4509BA1F-71F0-44F3-8BEA-54587A5254D8}"/>
    <dgm:cxn modelId="{5FC061A2-1330-4576-9A58-198DB5F3856E}" type="presOf" srcId="{7811089B-094E-4AA7-A848-2FFB7C47B47A}" destId="{E5428D26-2535-4C97-9CA0-D4666FE0255E}" srcOrd="0" destOrd="2" presId="urn:microsoft.com/office/officeart/2005/8/layout/target3"/>
    <dgm:cxn modelId="{4CA8E715-6E47-47BC-A8FA-61BB8E4A04F7}" srcId="{B7ABE42E-DD04-4924-9CDA-DCB1B159D36D}" destId="{E768C75B-2719-400C-83CA-7475B4E343DB}" srcOrd="1" destOrd="0" parTransId="{7C7B8483-4161-4331-95AF-9BC048EF252F}" sibTransId="{986618CF-DDD3-485B-8F9E-658C28005C36}"/>
    <dgm:cxn modelId="{5C584DCB-E660-4797-B1AC-87A69067A305}" srcId="{E5F69351-341F-4BDC-8210-78F04155C9C7}" destId="{B7ABE42E-DD04-4924-9CDA-DCB1B159D36D}" srcOrd="2" destOrd="0" parTransId="{E2DFA06C-CA51-4AFE-A913-A8D7B18236E8}" sibTransId="{16A41236-3D36-4E0A-8DB8-13467E2004AE}"/>
    <dgm:cxn modelId="{4AD91384-DF86-4631-8CBD-EE3423F747DE}" type="presOf" srcId="{C374B0A7-6495-47CA-BD88-321599259615}" destId="{1099BC86-E715-41C8-8D01-1571EDA1BBB9}" srcOrd="0" destOrd="0" presId="urn:microsoft.com/office/officeart/2005/8/layout/target3"/>
    <dgm:cxn modelId="{DD486F70-FC02-43D0-88DC-2E3011EA6932}" type="presOf" srcId="{DD2B2E38-BE69-4A2A-A7C3-CA111CFCC489}" destId="{E5428D26-2535-4C97-9CA0-D4666FE0255E}" srcOrd="0" destOrd="1" presId="urn:microsoft.com/office/officeart/2005/8/layout/target3"/>
    <dgm:cxn modelId="{E83D4FAA-CDDD-4AE1-A331-40A2FB9554DB}" type="presOf" srcId="{04893210-ADF1-4FFB-AFBF-FFD7AB42DE21}" destId="{1099BC86-E715-41C8-8D01-1571EDA1BBB9}" srcOrd="0" destOrd="3" presId="urn:microsoft.com/office/officeart/2005/8/layout/target3"/>
    <dgm:cxn modelId="{D31DF6DD-65D2-4BA7-828A-B411EEDBD02C}" type="presOf" srcId="{2DEC9D45-454F-45BE-A039-109908EDA870}" destId="{F2743740-9988-4D0F-A212-E868F94A4C77}" srcOrd="1" destOrd="0" presId="urn:microsoft.com/office/officeart/2005/8/layout/target3"/>
    <dgm:cxn modelId="{69BF6258-7D50-4E5E-9396-1A0B1661C3A3}" type="presOf" srcId="{E8840D17-7087-4581-84EB-33DC3CFA416D}" destId="{1099BC86-E715-41C8-8D01-1571EDA1BBB9}" srcOrd="0" destOrd="4" presId="urn:microsoft.com/office/officeart/2005/8/layout/target3"/>
    <dgm:cxn modelId="{EE5FA990-5312-45AF-B288-0A9B0DCE5140}" srcId="{DCE133FA-3541-4D14-9E5B-384EE7D4DE3C}" destId="{DD2B2E38-BE69-4A2A-A7C3-CA111CFCC489}" srcOrd="1" destOrd="0" parTransId="{70B51B51-0E9D-41C2-9A64-9CD3B706A381}" sibTransId="{41EB9B81-0126-4A67-8498-EDBD4916FF6C}"/>
    <dgm:cxn modelId="{2F862AB7-592D-4051-B854-62B4DFBA7903}" type="presParOf" srcId="{F1C0E19D-F993-498E-87BB-625C2A4174AC}" destId="{CBFFF8A9-F949-4C87-87FB-8CC620CEE71F}" srcOrd="0" destOrd="0" presId="urn:microsoft.com/office/officeart/2005/8/layout/target3"/>
    <dgm:cxn modelId="{89881B2C-7FF2-4336-B06D-D4448EE862EC}" type="presParOf" srcId="{F1C0E19D-F993-498E-87BB-625C2A4174AC}" destId="{7E9835E8-1937-4280-8417-DD4DB11702A9}" srcOrd="1" destOrd="0" presId="urn:microsoft.com/office/officeart/2005/8/layout/target3"/>
    <dgm:cxn modelId="{B45F9FE2-8B59-4872-9011-768ED60039E2}" type="presParOf" srcId="{F1C0E19D-F993-498E-87BB-625C2A4174AC}" destId="{3B539F45-9F90-48D0-BB23-26F23E5F55F8}" srcOrd="2" destOrd="0" presId="urn:microsoft.com/office/officeart/2005/8/layout/target3"/>
    <dgm:cxn modelId="{E3708356-D197-4B81-8C8F-DC9A3E2460A6}" type="presParOf" srcId="{F1C0E19D-F993-498E-87BB-625C2A4174AC}" destId="{FD636EEB-58B9-4200-8879-F857F5509AC1}" srcOrd="3" destOrd="0" presId="urn:microsoft.com/office/officeart/2005/8/layout/target3"/>
    <dgm:cxn modelId="{D4BFBFA7-5345-4A84-AF11-86EFD6130628}" type="presParOf" srcId="{F1C0E19D-F993-498E-87BB-625C2A4174AC}" destId="{DFF8CF23-DA71-424B-A334-2873950BE58E}" srcOrd="4" destOrd="0" presId="urn:microsoft.com/office/officeart/2005/8/layout/target3"/>
    <dgm:cxn modelId="{ACCAC92F-CBF7-45AD-81A5-27C25591EEEF}" type="presParOf" srcId="{F1C0E19D-F993-498E-87BB-625C2A4174AC}" destId="{BDB6C30C-0FDD-4C09-AA1C-670855945FFC}" srcOrd="5" destOrd="0" presId="urn:microsoft.com/office/officeart/2005/8/layout/target3"/>
    <dgm:cxn modelId="{C6704F9A-431F-46DE-ACFE-8CC1E85163F1}" type="presParOf" srcId="{F1C0E19D-F993-498E-87BB-625C2A4174AC}" destId="{F6BE6690-1A5D-4B23-A3F8-294895CDF0C4}" srcOrd="6" destOrd="0" presId="urn:microsoft.com/office/officeart/2005/8/layout/target3"/>
    <dgm:cxn modelId="{19F78C1C-26E8-48CD-B64F-A46D2F11708C}" type="presParOf" srcId="{F1C0E19D-F993-498E-87BB-625C2A4174AC}" destId="{1A2EE215-9FB0-436B-9A0F-3D50A7A3B4A1}" srcOrd="7" destOrd="0" presId="urn:microsoft.com/office/officeart/2005/8/layout/target3"/>
    <dgm:cxn modelId="{1FF20959-0EA5-4535-8A3A-5B6B152C8C5E}" type="presParOf" srcId="{F1C0E19D-F993-498E-87BB-625C2A4174AC}" destId="{9191BB06-B216-41F4-8B65-536991A3845C}" srcOrd="8" destOrd="0" presId="urn:microsoft.com/office/officeart/2005/8/layout/target3"/>
    <dgm:cxn modelId="{67A22EEF-B049-4870-B9B3-2117E6A5E1D8}" type="presParOf" srcId="{F1C0E19D-F993-498E-87BB-625C2A4174AC}" destId="{EF1C9FBA-8CC1-4407-BE9D-A9EDEB956105}" srcOrd="9" destOrd="0" presId="urn:microsoft.com/office/officeart/2005/8/layout/target3"/>
    <dgm:cxn modelId="{B4579BB3-0CC9-4E16-914D-8AE25EBCA4E7}" type="presParOf" srcId="{F1C0E19D-F993-498E-87BB-625C2A4174AC}" destId="{E5428D26-2535-4C97-9CA0-D4666FE0255E}" srcOrd="10" destOrd="0" presId="urn:microsoft.com/office/officeart/2005/8/layout/target3"/>
    <dgm:cxn modelId="{A70A95E8-5E9F-43B2-B565-56119A050509}" type="presParOf" srcId="{F1C0E19D-F993-498E-87BB-625C2A4174AC}" destId="{F2743740-9988-4D0F-A212-E868F94A4C77}" srcOrd="11" destOrd="0" presId="urn:microsoft.com/office/officeart/2005/8/layout/target3"/>
    <dgm:cxn modelId="{0DAB5BAA-3E06-4FC6-9561-29770340A3BE}" type="presParOf" srcId="{F1C0E19D-F993-498E-87BB-625C2A4174AC}" destId="{B43A4F70-0E9C-47BD-BB7F-2582B009C6D7}" srcOrd="12" destOrd="0" presId="urn:microsoft.com/office/officeart/2005/8/layout/target3"/>
    <dgm:cxn modelId="{9A441E96-BE88-48A7-9BB5-547130378570}" type="presParOf" srcId="{F1C0E19D-F993-498E-87BB-625C2A4174AC}" destId="{F21CAC70-CF65-4166-930C-AE8EDB0F40D7}" srcOrd="13" destOrd="0" presId="urn:microsoft.com/office/officeart/2005/8/layout/target3"/>
    <dgm:cxn modelId="{5C162EC0-B6C4-4B04-A355-FEC4B3689FB1}" type="presParOf" srcId="{F1C0E19D-F993-498E-87BB-625C2A4174AC}" destId="{1099BC86-E715-41C8-8D01-1571EDA1BBB9}" srcOrd="14"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3596FE-0D33-4F7A-846E-7348730D746E}" type="doc">
      <dgm:prSet loTypeId="urn:microsoft.com/office/officeart/2005/8/layout/hList6" loCatId="list" qsTypeId="urn:microsoft.com/office/officeart/2005/8/quickstyle/3d5" qsCatId="3D" csTypeId="urn:microsoft.com/office/officeart/2005/8/colors/accent1_2" csCatId="accent1" phldr="1"/>
      <dgm:spPr/>
      <dgm:t>
        <a:bodyPr/>
        <a:lstStyle/>
        <a:p>
          <a:endParaRPr lang="en-US"/>
        </a:p>
      </dgm:t>
    </dgm:pt>
    <dgm:pt modelId="{85E781D5-5F4F-4BDC-8E08-9AC01380831F}">
      <dgm:prSet phldrT="[Text]"/>
      <dgm:spPr/>
      <dgm:t>
        <a:bodyPr/>
        <a:lstStyle/>
        <a:p>
          <a:r>
            <a:rPr lang="en-US" dirty="0" smtClean="0"/>
            <a:t>Internal estimates</a:t>
          </a:r>
          <a:endParaRPr lang="en-US" dirty="0"/>
        </a:p>
      </dgm:t>
    </dgm:pt>
    <dgm:pt modelId="{8F8CB13B-A820-4FA3-BF7F-092C79801C9D}" type="parTrans" cxnId="{D183F731-784F-4A02-837F-E8CA29F03371}">
      <dgm:prSet/>
      <dgm:spPr/>
      <dgm:t>
        <a:bodyPr/>
        <a:lstStyle/>
        <a:p>
          <a:endParaRPr lang="en-US"/>
        </a:p>
      </dgm:t>
    </dgm:pt>
    <dgm:pt modelId="{72C53D86-FD97-459B-B82C-6F2B7C900772}" type="sibTrans" cxnId="{D183F731-784F-4A02-837F-E8CA29F03371}">
      <dgm:prSet/>
      <dgm:spPr/>
      <dgm:t>
        <a:bodyPr/>
        <a:lstStyle/>
        <a:p>
          <a:endParaRPr lang="en-US"/>
        </a:p>
      </dgm:t>
    </dgm:pt>
    <dgm:pt modelId="{4B6F39CF-0AC7-48B1-8E8F-036EEC7F921B}">
      <dgm:prSet phldrT="[Text]"/>
      <dgm:spPr/>
      <dgm:t>
        <a:bodyPr/>
        <a:lstStyle/>
        <a:p>
          <a:r>
            <a:rPr lang="en-US" dirty="0" smtClean="0"/>
            <a:t>Departmental allocation</a:t>
          </a:r>
          <a:endParaRPr lang="en-US" dirty="0"/>
        </a:p>
      </dgm:t>
    </dgm:pt>
    <dgm:pt modelId="{0B3D20A2-CD9F-4F16-A16C-76E4C556F75A}" type="parTrans" cxnId="{4B685826-B2BD-4960-B995-0405B8A41DC8}">
      <dgm:prSet/>
      <dgm:spPr/>
      <dgm:t>
        <a:bodyPr/>
        <a:lstStyle/>
        <a:p>
          <a:endParaRPr lang="en-US"/>
        </a:p>
      </dgm:t>
    </dgm:pt>
    <dgm:pt modelId="{A45BFDB2-F87B-4DD7-8242-A81DDF0E98E6}" type="sibTrans" cxnId="{4B685826-B2BD-4960-B995-0405B8A41DC8}">
      <dgm:prSet/>
      <dgm:spPr/>
      <dgm:t>
        <a:bodyPr/>
        <a:lstStyle/>
        <a:p>
          <a:endParaRPr lang="en-US"/>
        </a:p>
      </dgm:t>
    </dgm:pt>
    <dgm:pt modelId="{EFE4943C-2D3B-4CB3-B72C-45B708705C9A}">
      <dgm:prSet phldrT="[Text]"/>
      <dgm:spPr/>
      <dgm:t>
        <a:bodyPr/>
        <a:lstStyle/>
        <a:p>
          <a:r>
            <a:rPr lang="en-US" dirty="0" smtClean="0"/>
            <a:t>Learned conference</a:t>
          </a:r>
          <a:endParaRPr lang="en-US" dirty="0"/>
        </a:p>
      </dgm:t>
    </dgm:pt>
    <dgm:pt modelId="{63AD8C6C-2F24-4693-B091-B0B3FCCD7F3A}" type="parTrans" cxnId="{001BAC9D-40EB-41DA-8FE9-CA0C8AB3E382}">
      <dgm:prSet/>
      <dgm:spPr/>
      <dgm:t>
        <a:bodyPr/>
        <a:lstStyle/>
        <a:p>
          <a:endParaRPr lang="en-US"/>
        </a:p>
      </dgm:t>
    </dgm:pt>
    <dgm:pt modelId="{6373D415-41F2-4AE0-AD1F-6E404A66AC66}" type="sibTrans" cxnId="{001BAC9D-40EB-41DA-8FE9-CA0C8AB3E382}">
      <dgm:prSet/>
      <dgm:spPr/>
      <dgm:t>
        <a:bodyPr/>
        <a:lstStyle/>
        <a:p>
          <a:endParaRPr lang="en-US"/>
        </a:p>
      </dgm:t>
    </dgm:pt>
    <dgm:pt modelId="{52930E54-474A-410E-B9FC-5487EF3DC86B}">
      <dgm:prSet phldrT="[Text]"/>
      <dgm:spPr/>
      <dgm:t>
        <a:bodyPr/>
        <a:lstStyle/>
        <a:p>
          <a:r>
            <a:rPr lang="en-US" dirty="0" smtClean="0"/>
            <a:t>Direct teaching and laboratory cost</a:t>
          </a:r>
          <a:endParaRPr lang="en-US" dirty="0"/>
        </a:p>
      </dgm:t>
    </dgm:pt>
    <dgm:pt modelId="{03B65137-D660-42D6-9351-335EFA5C91C4}" type="parTrans" cxnId="{8AD0EB87-0BDB-4D9C-B74C-3737A656E9AB}">
      <dgm:prSet/>
      <dgm:spPr/>
      <dgm:t>
        <a:bodyPr/>
        <a:lstStyle/>
        <a:p>
          <a:endParaRPr lang="en-US"/>
        </a:p>
      </dgm:t>
    </dgm:pt>
    <dgm:pt modelId="{2DF97D09-FA92-4D4C-BC17-B967B2429030}" type="sibTrans" cxnId="{8AD0EB87-0BDB-4D9C-B74C-3737A656E9AB}">
      <dgm:prSet/>
      <dgm:spPr/>
      <dgm:t>
        <a:bodyPr/>
        <a:lstStyle/>
        <a:p>
          <a:endParaRPr lang="en-US"/>
        </a:p>
      </dgm:t>
    </dgm:pt>
    <dgm:pt modelId="{B99D6751-443E-47EE-8E6D-7BDE2825F3F1}">
      <dgm:prSet phldrT="[Text]"/>
      <dgm:spPr/>
      <dgm:t>
        <a:bodyPr/>
        <a:lstStyle/>
        <a:p>
          <a:r>
            <a:rPr lang="en-US" dirty="0" smtClean="0"/>
            <a:t>available to Departments and can be used for consumables, stationeries for teaching/examination, field trips, maintenance of equipment and cost of utilities.</a:t>
          </a:r>
          <a:endParaRPr lang="en-US" dirty="0"/>
        </a:p>
      </dgm:t>
    </dgm:pt>
    <dgm:pt modelId="{308A112A-8667-4AB3-BE08-2D23D7BCF9C8}" type="parTrans" cxnId="{0FE4F2A9-C08E-4ED1-A92F-BEB97E483960}">
      <dgm:prSet/>
      <dgm:spPr/>
      <dgm:t>
        <a:bodyPr/>
        <a:lstStyle/>
        <a:p>
          <a:endParaRPr lang="en-US"/>
        </a:p>
      </dgm:t>
    </dgm:pt>
    <dgm:pt modelId="{6D28CF95-B467-4183-B281-39D3732C01D0}" type="sibTrans" cxnId="{0FE4F2A9-C08E-4ED1-A92F-BEB97E483960}">
      <dgm:prSet/>
      <dgm:spPr/>
      <dgm:t>
        <a:bodyPr/>
        <a:lstStyle/>
        <a:p>
          <a:endParaRPr lang="en-US"/>
        </a:p>
      </dgm:t>
    </dgm:pt>
    <dgm:pt modelId="{EDB17BD7-D7BB-43DC-90F9-1B4DD31043D9}">
      <dgm:prSet phldrT="[Text]"/>
      <dgm:spPr/>
      <dgm:t>
        <a:bodyPr/>
        <a:lstStyle/>
        <a:p>
          <a:r>
            <a:rPr lang="en-US" dirty="0" smtClean="0"/>
            <a:t>Post graduate Endowment</a:t>
          </a:r>
          <a:endParaRPr lang="en-US" dirty="0"/>
        </a:p>
      </dgm:t>
    </dgm:pt>
    <dgm:pt modelId="{8B44CB38-4719-4B14-986C-E0CA44D55100}" type="parTrans" cxnId="{CA373D4E-0018-4229-AFC3-1189189C5B30}">
      <dgm:prSet/>
      <dgm:spPr/>
      <dgm:t>
        <a:bodyPr/>
        <a:lstStyle/>
        <a:p>
          <a:endParaRPr lang="en-US"/>
        </a:p>
      </dgm:t>
    </dgm:pt>
    <dgm:pt modelId="{ECA27138-700B-4AC6-B636-74FE935B1583}" type="sibTrans" cxnId="{CA373D4E-0018-4229-AFC3-1189189C5B30}">
      <dgm:prSet/>
      <dgm:spPr/>
      <dgm:t>
        <a:bodyPr/>
        <a:lstStyle/>
        <a:p>
          <a:endParaRPr lang="en-US"/>
        </a:p>
      </dgm:t>
    </dgm:pt>
    <dgm:pt modelId="{1DDC4B89-26C5-4075-A765-01CBAB532271}">
      <dgm:prSet phldrT="[Text]"/>
      <dgm:spPr/>
      <dgm:t>
        <a:bodyPr/>
        <a:lstStyle/>
        <a:p>
          <a:r>
            <a:rPr lang="en-US" dirty="0" smtClean="0"/>
            <a:t>available to Faculties for rehabilitation of postgraduate teaching facilities</a:t>
          </a:r>
          <a:endParaRPr lang="en-US" dirty="0"/>
        </a:p>
      </dgm:t>
    </dgm:pt>
    <dgm:pt modelId="{9D2D47FE-2E65-46BE-A3F3-1AB6782EDCAB}" type="parTrans" cxnId="{BCC09F02-8B72-4960-A4DE-B168655DA340}">
      <dgm:prSet/>
      <dgm:spPr/>
      <dgm:t>
        <a:bodyPr/>
        <a:lstStyle/>
        <a:p>
          <a:endParaRPr lang="en-US"/>
        </a:p>
      </dgm:t>
    </dgm:pt>
    <dgm:pt modelId="{3AD41AF8-2AF4-4CD8-B584-2D95745C344E}" type="sibTrans" cxnId="{BCC09F02-8B72-4960-A4DE-B168655DA340}">
      <dgm:prSet/>
      <dgm:spPr/>
      <dgm:t>
        <a:bodyPr/>
        <a:lstStyle/>
        <a:p>
          <a:endParaRPr lang="en-US"/>
        </a:p>
      </dgm:t>
    </dgm:pt>
    <dgm:pt modelId="{D86E0662-4B3B-4815-AF0A-DA2A17850F26}">
      <dgm:prSet phldrT="[Text]"/>
      <dgm:spPr/>
      <dgm:t>
        <a:bodyPr/>
        <a:lstStyle/>
        <a:p>
          <a:r>
            <a:rPr lang="en-US" dirty="0" smtClean="0"/>
            <a:t>Central Research grants </a:t>
          </a:r>
          <a:endParaRPr lang="en-US" dirty="0"/>
        </a:p>
      </dgm:t>
    </dgm:pt>
    <dgm:pt modelId="{2B787E8F-919A-4260-AAC3-B9E12253FC1B}" type="parTrans" cxnId="{A6CCEF15-0FFB-4ED4-A9B5-B2BCBD5375D4}">
      <dgm:prSet/>
      <dgm:spPr/>
      <dgm:t>
        <a:bodyPr/>
        <a:lstStyle/>
        <a:p>
          <a:endParaRPr lang="en-US"/>
        </a:p>
      </dgm:t>
    </dgm:pt>
    <dgm:pt modelId="{4AA144D2-BFE9-4022-A3EB-876420C85E2F}" type="sibTrans" cxnId="{A6CCEF15-0FFB-4ED4-A9B5-B2BCBD5375D4}">
      <dgm:prSet/>
      <dgm:spPr/>
      <dgm:t>
        <a:bodyPr/>
        <a:lstStyle/>
        <a:p>
          <a:endParaRPr lang="en-US"/>
        </a:p>
      </dgm:t>
    </dgm:pt>
    <dgm:pt modelId="{828D3109-6AED-44F3-B02E-3585288172E8}" type="pres">
      <dgm:prSet presAssocID="{CA3596FE-0D33-4F7A-846E-7348730D746E}" presName="Name0" presStyleCnt="0">
        <dgm:presLayoutVars>
          <dgm:dir/>
          <dgm:resizeHandles val="exact"/>
        </dgm:presLayoutVars>
      </dgm:prSet>
      <dgm:spPr/>
      <dgm:t>
        <a:bodyPr/>
        <a:lstStyle/>
        <a:p>
          <a:endParaRPr lang="en-US"/>
        </a:p>
      </dgm:t>
    </dgm:pt>
    <dgm:pt modelId="{C79ED1E7-88CA-4380-98FB-FB3E1450BAE4}" type="pres">
      <dgm:prSet presAssocID="{85E781D5-5F4F-4BDC-8E08-9AC01380831F}" presName="node" presStyleLbl="node1" presStyleIdx="0" presStyleCnt="3">
        <dgm:presLayoutVars>
          <dgm:bulletEnabled val="1"/>
        </dgm:presLayoutVars>
      </dgm:prSet>
      <dgm:spPr/>
      <dgm:t>
        <a:bodyPr/>
        <a:lstStyle/>
        <a:p>
          <a:endParaRPr lang="en-US"/>
        </a:p>
      </dgm:t>
    </dgm:pt>
    <dgm:pt modelId="{20ED126A-BCCF-4529-9AB4-85781D26BA6C}" type="pres">
      <dgm:prSet presAssocID="{72C53D86-FD97-459B-B82C-6F2B7C900772}" presName="sibTrans" presStyleCnt="0"/>
      <dgm:spPr/>
    </dgm:pt>
    <dgm:pt modelId="{E6E8E146-2E0D-44E9-96F6-05D921A716A6}" type="pres">
      <dgm:prSet presAssocID="{52930E54-474A-410E-B9FC-5487EF3DC86B}" presName="node" presStyleLbl="node1" presStyleIdx="1" presStyleCnt="3">
        <dgm:presLayoutVars>
          <dgm:bulletEnabled val="1"/>
        </dgm:presLayoutVars>
      </dgm:prSet>
      <dgm:spPr/>
      <dgm:t>
        <a:bodyPr/>
        <a:lstStyle/>
        <a:p>
          <a:endParaRPr lang="en-US"/>
        </a:p>
      </dgm:t>
    </dgm:pt>
    <dgm:pt modelId="{E9F0BD14-6A81-4292-A528-D637793F73CC}" type="pres">
      <dgm:prSet presAssocID="{2DF97D09-FA92-4D4C-BC17-B967B2429030}" presName="sibTrans" presStyleCnt="0"/>
      <dgm:spPr/>
    </dgm:pt>
    <dgm:pt modelId="{14EC23E4-1687-41CE-B6A3-80A279DCC7E4}" type="pres">
      <dgm:prSet presAssocID="{EDB17BD7-D7BB-43DC-90F9-1B4DD31043D9}" presName="node" presStyleLbl="node1" presStyleIdx="2" presStyleCnt="3">
        <dgm:presLayoutVars>
          <dgm:bulletEnabled val="1"/>
        </dgm:presLayoutVars>
      </dgm:prSet>
      <dgm:spPr/>
      <dgm:t>
        <a:bodyPr/>
        <a:lstStyle/>
        <a:p>
          <a:endParaRPr lang="en-US"/>
        </a:p>
      </dgm:t>
    </dgm:pt>
  </dgm:ptLst>
  <dgm:cxnLst>
    <dgm:cxn modelId="{CA373D4E-0018-4229-AFC3-1189189C5B30}" srcId="{CA3596FE-0D33-4F7A-846E-7348730D746E}" destId="{EDB17BD7-D7BB-43DC-90F9-1B4DD31043D9}" srcOrd="2" destOrd="0" parTransId="{8B44CB38-4719-4B14-986C-E0CA44D55100}" sibTransId="{ECA27138-700B-4AC6-B636-74FE935B1583}"/>
    <dgm:cxn modelId="{FDDF1CA8-002C-4467-8C3C-0E0821C2161F}" type="presOf" srcId="{CA3596FE-0D33-4F7A-846E-7348730D746E}" destId="{828D3109-6AED-44F3-B02E-3585288172E8}" srcOrd="0" destOrd="0" presId="urn:microsoft.com/office/officeart/2005/8/layout/hList6"/>
    <dgm:cxn modelId="{2B508924-46CA-4085-843E-0A3F7A21660E}" type="presOf" srcId="{52930E54-474A-410E-B9FC-5487EF3DC86B}" destId="{E6E8E146-2E0D-44E9-96F6-05D921A716A6}" srcOrd="0" destOrd="0" presId="urn:microsoft.com/office/officeart/2005/8/layout/hList6"/>
    <dgm:cxn modelId="{16F0598C-24E9-4C65-81CC-F96BCB7DAE68}" type="presOf" srcId="{4B6F39CF-0AC7-48B1-8E8F-036EEC7F921B}" destId="{C79ED1E7-88CA-4380-98FB-FB3E1450BAE4}" srcOrd="0" destOrd="1" presId="urn:microsoft.com/office/officeart/2005/8/layout/hList6"/>
    <dgm:cxn modelId="{4479B934-1943-4589-B752-35C0C66600F5}" type="presOf" srcId="{EDB17BD7-D7BB-43DC-90F9-1B4DD31043D9}" destId="{14EC23E4-1687-41CE-B6A3-80A279DCC7E4}" srcOrd="0" destOrd="0" presId="urn:microsoft.com/office/officeart/2005/8/layout/hList6"/>
    <dgm:cxn modelId="{BCC09F02-8B72-4960-A4DE-B168655DA340}" srcId="{EDB17BD7-D7BB-43DC-90F9-1B4DD31043D9}" destId="{1DDC4B89-26C5-4075-A765-01CBAB532271}" srcOrd="0" destOrd="0" parTransId="{9D2D47FE-2E65-46BE-A3F3-1AB6782EDCAB}" sibTransId="{3AD41AF8-2AF4-4CD8-B584-2D95745C344E}"/>
    <dgm:cxn modelId="{CEC7E645-6B46-4AD1-92E4-1F144891EA14}" type="presOf" srcId="{EFE4943C-2D3B-4CB3-B72C-45B708705C9A}" destId="{C79ED1E7-88CA-4380-98FB-FB3E1450BAE4}" srcOrd="0" destOrd="2" presId="urn:microsoft.com/office/officeart/2005/8/layout/hList6"/>
    <dgm:cxn modelId="{0FE4F2A9-C08E-4ED1-A92F-BEB97E483960}" srcId="{52930E54-474A-410E-B9FC-5487EF3DC86B}" destId="{B99D6751-443E-47EE-8E6D-7BDE2825F3F1}" srcOrd="0" destOrd="0" parTransId="{308A112A-8667-4AB3-BE08-2D23D7BCF9C8}" sibTransId="{6D28CF95-B467-4183-B281-39D3732C01D0}"/>
    <dgm:cxn modelId="{9DF8B5F9-6713-40E1-87B7-E2EF0D28B734}" type="presOf" srcId="{B99D6751-443E-47EE-8E6D-7BDE2825F3F1}" destId="{E6E8E146-2E0D-44E9-96F6-05D921A716A6}" srcOrd="0" destOrd="1" presId="urn:microsoft.com/office/officeart/2005/8/layout/hList6"/>
    <dgm:cxn modelId="{A6CCEF15-0FFB-4ED4-A9B5-B2BCBD5375D4}" srcId="{85E781D5-5F4F-4BDC-8E08-9AC01380831F}" destId="{D86E0662-4B3B-4815-AF0A-DA2A17850F26}" srcOrd="2" destOrd="0" parTransId="{2B787E8F-919A-4260-AAC3-B9E12253FC1B}" sibTransId="{4AA144D2-BFE9-4022-A3EB-876420C85E2F}"/>
    <dgm:cxn modelId="{001BAC9D-40EB-41DA-8FE9-CA0C8AB3E382}" srcId="{85E781D5-5F4F-4BDC-8E08-9AC01380831F}" destId="{EFE4943C-2D3B-4CB3-B72C-45B708705C9A}" srcOrd="1" destOrd="0" parTransId="{63AD8C6C-2F24-4693-B091-B0B3FCCD7F3A}" sibTransId="{6373D415-41F2-4AE0-AD1F-6E404A66AC66}"/>
    <dgm:cxn modelId="{DFA79EBB-C314-444B-92CB-30A227C39316}" type="presOf" srcId="{D86E0662-4B3B-4815-AF0A-DA2A17850F26}" destId="{C79ED1E7-88CA-4380-98FB-FB3E1450BAE4}" srcOrd="0" destOrd="3" presId="urn:microsoft.com/office/officeart/2005/8/layout/hList6"/>
    <dgm:cxn modelId="{4B685826-B2BD-4960-B995-0405B8A41DC8}" srcId="{85E781D5-5F4F-4BDC-8E08-9AC01380831F}" destId="{4B6F39CF-0AC7-48B1-8E8F-036EEC7F921B}" srcOrd="0" destOrd="0" parTransId="{0B3D20A2-CD9F-4F16-A16C-76E4C556F75A}" sibTransId="{A45BFDB2-F87B-4DD7-8242-A81DDF0E98E6}"/>
    <dgm:cxn modelId="{73E0BA44-3608-4B3D-8498-D9ECCB15CEC2}" type="presOf" srcId="{85E781D5-5F4F-4BDC-8E08-9AC01380831F}" destId="{C79ED1E7-88CA-4380-98FB-FB3E1450BAE4}" srcOrd="0" destOrd="0" presId="urn:microsoft.com/office/officeart/2005/8/layout/hList6"/>
    <dgm:cxn modelId="{0FF577E4-8D42-417B-A3F0-D4F0F78585D8}" type="presOf" srcId="{1DDC4B89-26C5-4075-A765-01CBAB532271}" destId="{14EC23E4-1687-41CE-B6A3-80A279DCC7E4}" srcOrd="0" destOrd="1" presId="urn:microsoft.com/office/officeart/2005/8/layout/hList6"/>
    <dgm:cxn modelId="{8AD0EB87-0BDB-4D9C-B74C-3737A656E9AB}" srcId="{CA3596FE-0D33-4F7A-846E-7348730D746E}" destId="{52930E54-474A-410E-B9FC-5487EF3DC86B}" srcOrd="1" destOrd="0" parTransId="{03B65137-D660-42D6-9351-335EFA5C91C4}" sibTransId="{2DF97D09-FA92-4D4C-BC17-B967B2429030}"/>
    <dgm:cxn modelId="{D183F731-784F-4A02-837F-E8CA29F03371}" srcId="{CA3596FE-0D33-4F7A-846E-7348730D746E}" destId="{85E781D5-5F4F-4BDC-8E08-9AC01380831F}" srcOrd="0" destOrd="0" parTransId="{8F8CB13B-A820-4FA3-BF7F-092C79801C9D}" sibTransId="{72C53D86-FD97-459B-B82C-6F2B7C900772}"/>
    <dgm:cxn modelId="{6666E0C4-7C61-4B5C-B319-6C7FE7A789FC}" type="presParOf" srcId="{828D3109-6AED-44F3-B02E-3585288172E8}" destId="{C79ED1E7-88CA-4380-98FB-FB3E1450BAE4}" srcOrd="0" destOrd="0" presId="urn:microsoft.com/office/officeart/2005/8/layout/hList6"/>
    <dgm:cxn modelId="{5BDCEB8D-5337-487A-9CBF-B2C24CF8D678}" type="presParOf" srcId="{828D3109-6AED-44F3-B02E-3585288172E8}" destId="{20ED126A-BCCF-4529-9AB4-85781D26BA6C}" srcOrd="1" destOrd="0" presId="urn:microsoft.com/office/officeart/2005/8/layout/hList6"/>
    <dgm:cxn modelId="{FF5BB30E-A5B5-492E-9D22-4F518C8423A6}" type="presParOf" srcId="{828D3109-6AED-44F3-B02E-3585288172E8}" destId="{E6E8E146-2E0D-44E9-96F6-05D921A716A6}" srcOrd="2" destOrd="0" presId="urn:microsoft.com/office/officeart/2005/8/layout/hList6"/>
    <dgm:cxn modelId="{85D3DD24-86AD-43B4-B255-BCD4BEE991E6}" type="presParOf" srcId="{828D3109-6AED-44F3-B02E-3585288172E8}" destId="{E9F0BD14-6A81-4292-A528-D637793F73CC}" srcOrd="3" destOrd="0" presId="urn:microsoft.com/office/officeart/2005/8/layout/hList6"/>
    <dgm:cxn modelId="{350B8673-8142-4EE0-9A7A-A9227F601884}" type="presParOf" srcId="{828D3109-6AED-44F3-B02E-3585288172E8}" destId="{14EC23E4-1687-41CE-B6A3-80A279DCC7E4}"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3596FE-0D33-4F7A-846E-7348730D746E}" type="doc">
      <dgm:prSet loTypeId="urn:microsoft.com/office/officeart/2005/8/layout/hList6" loCatId="list" qsTypeId="urn:microsoft.com/office/officeart/2005/8/quickstyle/3d5" qsCatId="3D" csTypeId="urn:microsoft.com/office/officeart/2005/8/colors/accent1_2" csCatId="accent1" phldr="1"/>
      <dgm:spPr/>
      <dgm:t>
        <a:bodyPr/>
        <a:lstStyle/>
        <a:p>
          <a:endParaRPr lang="en-US"/>
        </a:p>
      </dgm:t>
    </dgm:pt>
    <dgm:pt modelId="{85E781D5-5F4F-4BDC-8E08-9AC01380831F}">
      <dgm:prSet phldrT="[Text]"/>
      <dgm:spPr/>
      <dgm:t>
        <a:bodyPr/>
        <a:lstStyle/>
        <a:p>
          <a:r>
            <a:rPr lang="en-US" dirty="0" smtClean="0"/>
            <a:t>Postgraduate development Fund</a:t>
          </a:r>
          <a:endParaRPr lang="en-US" dirty="0"/>
        </a:p>
      </dgm:t>
    </dgm:pt>
    <dgm:pt modelId="{8F8CB13B-A820-4FA3-BF7F-092C79801C9D}" type="parTrans" cxnId="{D183F731-784F-4A02-837F-E8CA29F03371}">
      <dgm:prSet/>
      <dgm:spPr/>
      <dgm:t>
        <a:bodyPr/>
        <a:lstStyle/>
        <a:p>
          <a:endParaRPr lang="en-US"/>
        </a:p>
      </dgm:t>
    </dgm:pt>
    <dgm:pt modelId="{72C53D86-FD97-459B-B82C-6F2B7C900772}" type="sibTrans" cxnId="{D183F731-784F-4A02-837F-E8CA29F03371}">
      <dgm:prSet/>
      <dgm:spPr/>
      <dgm:t>
        <a:bodyPr/>
        <a:lstStyle/>
        <a:p>
          <a:endParaRPr lang="en-US"/>
        </a:p>
      </dgm:t>
    </dgm:pt>
    <dgm:pt modelId="{4B6F39CF-0AC7-48B1-8E8F-036EEC7F921B}">
      <dgm:prSet phldrT="[Text]"/>
      <dgm:spPr/>
      <dgm:t>
        <a:bodyPr/>
        <a:lstStyle/>
        <a:p>
          <a:r>
            <a:rPr lang="en-US" dirty="0" smtClean="0"/>
            <a:t>available to Faculties and disbursed from School of Postgraduate studies for the infrastructural development of the faculties.</a:t>
          </a:r>
          <a:endParaRPr lang="en-US" dirty="0"/>
        </a:p>
      </dgm:t>
    </dgm:pt>
    <dgm:pt modelId="{0B3D20A2-CD9F-4F16-A16C-76E4C556F75A}" type="parTrans" cxnId="{4B685826-B2BD-4960-B995-0405B8A41DC8}">
      <dgm:prSet/>
      <dgm:spPr/>
      <dgm:t>
        <a:bodyPr/>
        <a:lstStyle/>
        <a:p>
          <a:endParaRPr lang="en-US"/>
        </a:p>
      </dgm:t>
    </dgm:pt>
    <dgm:pt modelId="{A45BFDB2-F87B-4DD7-8242-A81DDF0E98E6}" type="sibTrans" cxnId="{4B685826-B2BD-4960-B995-0405B8A41DC8}">
      <dgm:prSet/>
      <dgm:spPr/>
      <dgm:t>
        <a:bodyPr/>
        <a:lstStyle/>
        <a:p>
          <a:endParaRPr lang="en-US"/>
        </a:p>
      </dgm:t>
    </dgm:pt>
    <dgm:pt modelId="{52930E54-474A-410E-B9FC-5487EF3DC86B}">
      <dgm:prSet phldrT="[Text]"/>
      <dgm:spPr/>
      <dgm:t>
        <a:bodyPr/>
        <a:lstStyle/>
        <a:p>
          <a:r>
            <a:rPr lang="en-US" dirty="0" smtClean="0"/>
            <a:t>Departmental and Faculty share from non-FTE programs.</a:t>
          </a:r>
          <a:endParaRPr lang="en-US" dirty="0"/>
        </a:p>
      </dgm:t>
    </dgm:pt>
    <dgm:pt modelId="{03B65137-D660-42D6-9351-335EFA5C91C4}" type="parTrans" cxnId="{8AD0EB87-0BDB-4D9C-B74C-3737A656E9AB}">
      <dgm:prSet/>
      <dgm:spPr/>
      <dgm:t>
        <a:bodyPr/>
        <a:lstStyle/>
        <a:p>
          <a:endParaRPr lang="en-US"/>
        </a:p>
      </dgm:t>
    </dgm:pt>
    <dgm:pt modelId="{2DF97D09-FA92-4D4C-BC17-B967B2429030}" type="sibTrans" cxnId="{8AD0EB87-0BDB-4D9C-B74C-3737A656E9AB}">
      <dgm:prSet/>
      <dgm:spPr/>
      <dgm:t>
        <a:bodyPr/>
        <a:lstStyle/>
        <a:p>
          <a:endParaRPr lang="en-US"/>
        </a:p>
      </dgm:t>
    </dgm:pt>
    <dgm:pt modelId="{EDB17BD7-D7BB-43DC-90F9-1B4DD31043D9}">
      <dgm:prSet phldrT="[Text]"/>
      <dgm:spPr/>
      <dgm:t>
        <a:bodyPr/>
        <a:lstStyle/>
        <a:p>
          <a:r>
            <a:rPr lang="en-US" dirty="0" smtClean="0"/>
            <a:t>Running cost of </a:t>
          </a:r>
          <a:r>
            <a:rPr lang="en-US" dirty="0" err="1" smtClean="0"/>
            <a:t>programmes</a:t>
          </a:r>
          <a:r>
            <a:rPr lang="en-US" dirty="0" smtClean="0"/>
            <a:t> available to the Faculties</a:t>
          </a:r>
          <a:endParaRPr lang="en-US" dirty="0"/>
        </a:p>
      </dgm:t>
    </dgm:pt>
    <dgm:pt modelId="{8B44CB38-4719-4B14-986C-E0CA44D55100}" type="parTrans" cxnId="{CA373D4E-0018-4229-AFC3-1189189C5B30}">
      <dgm:prSet/>
      <dgm:spPr/>
      <dgm:t>
        <a:bodyPr/>
        <a:lstStyle/>
        <a:p>
          <a:endParaRPr lang="en-US"/>
        </a:p>
      </dgm:t>
    </dgm:pt>
    <dgm:pt modelId="{ECA27138-700B-4AC6-B636-74FE935B1583}" type="sibTrans" cxnId="{CA373D4E-0018-4229-AFC3-1189189C5B30}">
      <dgm:prSet/>
      <dgm:spPr/>
      <dgm:t>
        <a:bodyPr/>
        <a:lstStyle/>
        <a:p>
          <a:endParaRPr lang="en-US"/>
        </a:p>
      </dgm:t>
    </dgm:pt>
    <dgm:pt modelId="{828D3109-6AED-44F3-B02E-3585288172E8}" type="pres">
      <dgm:prSet presAssocID="{CA3596FE-0D33-4F7A-846E-7348730D746E}" presName="Name0" presStyleCnt="0">
        <dgm:presLayoutVars>
          <dgm:dir/>
          <dgm:resizeHandles val="exact"/>
        </dgm:presLayoutVars>
      </dgm:prSet>
      <dgm:spPr/>
      <dgm:t>
        <a:bodyPr/>
        <a:lstStyle/>
        <a:p>
          <a:endParaRPr lang="en-US"/>
        </a:p>
      </dgm:t>
    </dgm:pt>
    <dgm:pt modelId="{C79ED1E7-88CA-4380-98FB-FB3E1450BAE4}" type="pres">
      <dgm:prSet presAssocID="{85E781D5-5F4F-4BDC-8E08-9AC01380831F}" presName="node" presStyleLbl="node1" presStyleIdx="0" presStyleCnt="3">
        <dgm:presLayoutVars>
          <dgm:bulletEnabled val="1"/>
        </dgm:presLayoutVars>
      </dgm:prSet>
      <dgm:spPr/>
      <dgm:t>
        <a:bodyPr/>
        <a:lstStyle/>
        <a:p>
          <a:endParaRPr lang="en-US"/>
        </a:p>
      </dgm:t>
    </dgm:pt>
    <dgm:pt modelId="{20ED126A-BCCF-4529-9AB4-85781D26BA6C}" type="pres">
      <dgm:prSet presAssocID="{72C53D86-FD97-459B-B82C-6F2B7C900772}" presName="sibTrans" presStyleCnt="0"/>
      <dgm:spPr/>
    </dgm:pt>
    <dgm:pt modelId="{E6E8E146-2E0D-44E9-96F6-05D921A716A6}" type="pres">
      <dgm:prSet presAssocID="{52930E54-474A-410E-B9FC-5487EF3DC86B}" presName="node" presStyleLbl="node1" presStyleIdx="1" presStyleCnt="3">
        <dgm:presLayoutVars>
          <dgm:bulletEnabled val="1"/>
        </dgm:presLayoutVars>
      </dgm:prSet>
      <dgm:spPr/>
      <dgm:t>
        <a:bodyPr/>
        <a:lstStyle/>
        <a:p>
          <a:endParaRPr lang="en-US"/>
        </a:p>
      </dgm:t>
    </dgm:pt>
    <dgm:pt modelId="{E9F0BD14-6A81-4292-A528-D637793F73CC}" type="pres">
      <dgm:prSet presAssocID="{2DF97D09-FA92-4D4C-BC17-B967B2429030}" presName="sibTrans" presStyleCnt="0"/>
      <dgm:spPr/>
    </dgm:pt>
    <dgm:pt modelId="{14EC23E4-1687-41CE-B6A3-80A279DCC7E4}" type="pres">
      <dgm:prSet presAssocID="{EDB17BD7-D7BB-43DC-90F9-1B4DD31043D9}" presName="node" presStyleLbl="node1" presStyleIdx="2" presStyleCnt="3">
        <dgm:presLayoutVars>
          <dgm:bulletEnabled val="1"/>
        </dgm:presLayoutVars>
      </dgm:prSet>
      <dgm:spPr/>
      <dgm:t>
        <a:bodyPr/>
        <a:lstStyle/>
        <a:p>
          <a:endParaRPr lang="en-US"/>
        </a:p>
      </dgm:t>
    </dgm:pt>
  </dgm:ptLst>
  <dgm:cxnLst>
    <dgm:cxn modelId="{103649F3-A16D-4C02-95C0-F0629350513E}" type="presOf" srcId="{52930E54-474A-410E-B9FC-5487EF3DC86B}" destId="{E6E8E146-2E0D-44E9-96F6-05D921A716A6}" srcOrd="0" destOrd="0" presId="urn:microsoft.com/office/officeart/2005/8/layout/hList6"/>
    <dgm:cxn modelId="{CA373D4E-0018-4229-AFC3-1189189C5B30}" srcId="{CA3596FE-0D33-4F7A-846E-7348730D746E}" destId="{EDB17BD7-D7BB-43DC-90F9-1B4DD31043D9}" srcOrd="2" destOrd="0" parTransId="{8B44CB38-4719-4B14-986C-E0CA44D55100}" sibTransId="{ECA27138-700B-4AC6-B636-74FE935B1583}"/>
    <dgm:cxn modelId="{504D9893-B354-416D-98FB-D9719F957780}" type="presOf" srcId="{EDB17BD7-D7BB-43DC-90F9-1B4DD31043D9}" destId="{14EC23E4-1687-41CE-B6A3-80A279DCC7E4}" srcOrd="0" destOrd="0" presId="urn:microsoft.com/office/officeart/2005/8/layout/hList6"/>
    <dgm:cxn modelId="{0257CFCE-CA0D-44CC-AE14-DD3CB46764E0}" type="presOf" srcId="{CA3596FE-0D33-4F7A-846E-7348730D746E}" destId="{828D3109-6AED-44F3-B02E-3585288172E8}" srcOrd="0" destOrd="0" presId="urn:microsoft.com/office/officeart/2005/8/layout/hList6"/>
    <dgm:cxn modelId="{D497EE81-77A3-4EEC-9586-24681EA0D5DF}" type="presOf" srcId="{85E781D5-5F4F-4BDC-8E08-9AC01380831F}" destId="{C79ED1E7-88CA-4380-98FB-FB3E1450BAE4}" srcOrd="0" destOrd="0" presId="urn:microsoft.com/office/officeart/2005/8/layout/hList6"/>
    <dgm:cxn modelId="{825BD7F1-9476-43A6-A2F0-454B58B946C6}" type="presOf" srcId="{4B6F39CF-0AC7-48B1-8E8F-036EEC7F921B}" destId="{C79ED1E7-88CA-4380-98FB-FB3E1450BAE4}" srcOrd="0" destOrd="1" presId="urn:microsoft.com/office/officeart/2005/8/layout/hList6"/>
    <dgm:cxn modelId="{4B685826-B2BD-4960-B995-0405B8A41DC8}" srcId="{85E781D5-5F4F-4BDC-8E08-9AC01380831F}" destId="{4B6F39CF-0AC7-48B1-8E8F-036EEC7F921B}" srcOrd="0" destOrd="0" parTransId="{0B3D20A2-CD9F-4F16-A16C-76E4C556F75A}" sibTransId="{A45BFDB2-F87B-4DD7-8242-A81DDF0E98E6}"/>
    <dgm:cxn modelId="{8AD0EB87-0BDB-4D9C-B74C-3737A656E9AB}" srcId="{CA3596FE-0D33-4F7A-846E-7348730D746E}" destId="{52930E54-474A-410E-B9FC-5487EF3DC86B}" srcOrd="1" destOrd="0" parTransId="{03B65137-D660-42D6-9351-335EFA5C91C4}" sibTransId="{2DF97D09-FA92-4D4C-BC17-B967B2429030}"/>
    <dgm:cxn modelId="{D183F731-784F-4A02-837F-E8CA29F03371}" srcId="{CA3596FE-0D33-4F7A-846E-7348730D746E}" destId="{85E781D5-5F4F-4BDC-8E08-9AC01380831F}" srcOrd="0" destOrd="0" parTransId="{8F8CB13B-A820-4FA3-BF7F-092C79801C9D}" sibTransId="{72C53D86-FD97-459B-B82C-6F2B7C900772}"/>
    <dgm:cxn modelId="{284F9C44-986C-4CD1-909A-849037AB9CA3}" type="presParOf" srcId="{828D3109-6AED-44F3-B02E-3585288172E8}" destId="{C79ED1E7-88CA-4380-98FB-FB3E1450BAE4}" srcOrd="0" destOrd="0" presId="urn:microsoft.com/office/officeart/2005/8/layout/hList6"/>
    <dgm:cxn modelId="{29921929-16A4-4B87-AB19-79070310EB76}" type="presParOf" srcId="{828D3109-6AED-44F3-B02E-3585288172E8}" destId="{20ED126A-BCCF-4529-9AB4-85781D26BA6C}" srcOrd="1" destOrd="0" presId="urn:microsoft.com/office/officeart/2005/8/layout/hList6"/>
    <dgm:cxn modelId="{A44CCE8D-85B5-4BAC-94A3-2350A50C324B}" type="presParOf" srcId="{828D3109-6AED-44F3-B02E-3585288172E8}" destId="{E6E8E146-2E0D-44E9-96F6-05D921A716A6}" srcOrd="2" destOrd="0" presId="urn:microsoft.com/office/officeart/2005/8/layout/hList6"/>
    <dgm:cxn modelId="{F0BA0FFF-AFC7-4D72-B0DA-CA786967DABA}" type="presParOf" srcId="{828D3109-6AED-44F3-B02E-3585288172E8}" destId="{E9F0BD14-6A81-4292-A528-D637793F73CC}" srcOrd="3" destOrd="0" presId="urn:microsoft.com/office/officeart/2005/8/layout/hList6"/>
    <dgm:cxn modelId="{AD9AA655-1FD9-4A16-9B9E-64F681FA4919}" type="presParOf" srcId="{828D3109-6AED-44F3-B02E-3585288172E8}" destId="{14EC23E4-1687-41CE-B6A3-80A279DCC7E4}" srcOrd="4"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CFFD7E9-EE26-43D6-B747-5B47B89A18D2}" type="doc">
      <dgm:prSet loTypeId="urn:microsoft.com/office/officeart/2005/8/layout/hProcess9" loCatId="process" qsTypeId="urn:microsoft.com/office/officeart/2005/8/quickstyle/3d3" qsCatId="3D" csTypeId="urn:microsoft.com/office/officeart/2005/8/colors/accent1_2" csCatId="accent1" phldr="1"/>
      <dgm:spPr/>
      <dgm:t>
        <a:bodyPr/>
        <a:lstStyle/>
        <a:p>
          <a:endParaRPr lang="en-US"/>
        </a:p>
      </dgm:t>
    </dgm:pt>
    <dgm:pt modelId="{75277DB4-5D02-41B4-B127-54F03A1F1B40}">
      <dgm:prSet/>
      <dgm:spPr/>
      <dgm:t>
        <a:bodyPr/>
        <a:lstStyle/>
        <a:p>
          <a:pPr rtl="0"/>
          <a:r>
            <a:rPr lang="en-US" baseline="0" dirty="0" smtClean="0"/>
            <a:t>Vice Chancellor </a:t>
          </a:r>
        </a:p>
        <a:p>
          <a:pPr rtl="0"/>
          <a:endParaRPr lang="en-US" baseline="0" dirty="0" smtClean="0"/>
        </a:p>
        <a:p>
          <a:pPr rtl="0"/>
          <a:r>
            <a:rPr lang="en-US" baseline="0" dirty="0" smtClean="0"/>
            <a:t>Less than </a:t>
          </a:r>
          <a:r>
            <a:rPr lang="en-US" strike="dblStrike" baseline="0" dirty="0" smtClean="0"/>
            <a:t>N</a:t>
          </a:r>
          <a:r>
            <a:rPr lang="en-US" baseline="0" dirty="0" smtClean="0"/>
            <a:t>10M</a:t>
          </a:r>
          <a:endParaRPr lang="en-US" dirty="0"/>
        </a:p>
      </dgm:t>
    </dgm:pt>
    <dgm:pt modelId="{DB1CBDF3-681C-4AC6-8A04-7AF2FB472170}" type="parTrans" cxnId="{1AEEDA4D-E2B3-4C24-BB94-30B82E9FE11C}">
      <dgm:prSet/>
      <dgm:spPr/>
      <dgm:t>
        <a:bodyPr/>
        <a:lstStyle/>
        <a:p>
          <a:endParaRPr lang="en-US"/>
        </a:p>
      </dgm:t>
    </dgm:pt>
    <dgm:pt modelId="{7A3AEF56-6AFE-4268-A1B9-D9090BB9CBF1}" type="sibTrans" cxnId="{1AEEDA4D-E2B3-4C24-BB94-30B82E9FE11C}">
      <dgm:prSet/>
      <dgm:spPr/>
      <dgm:t>
        <a:bodyPr/>
        <a:lstStyle/>
        <a:p>
          <a:endParaRPr lang="en-US"/>
        </a:p>
      </dgm:t>
    </dgm:pt>
    <dgm:pt modelId="{5C0C9B1E-6EF3-4F2D-85A6-D1E81A948726}">
      <dgm:prSet/>
      <dgm:spPr/>
      <dgm:t>
        <a:bodyPr/>
        <a:lstStyle/>
        <a:p>
          <a:pPr rtl="0"/>
          <a:r>
            <a:rPr lang="en-US" baseline="0" dirty="0" smtClean="0"/>
            <a:t>Principal Officers</a:t>
          </a:r>
        </a:p>
        <a:p>
          <a:pPr rtl="0"/>
          <a:r>
            <a:rPr lang="en-US" strike="dblStrike" baseline="0" dirty="0" smtClean="0"/>
            <a:t>N</a:t>
          </a:r>
          <a:r>
            <a:rPr lang="en-US" baseline="0" dirty="0" smtClean="0"/>
            <a:t>250,000</a:t>
          </a:r>
          <a:endParaRPr lang="en-US" dirty="0"/>
        </a:p>
      </dgm:t>
    </dgm:pt>
    <dgm:pt modelId="{55819C5C-717F-4C79-A70D-F50B59AAB380}" type="parTrans" cxnId="{D92FC383-CE92-4D4D-B1DD-DB7D322FA32E}">
      <dgm:prSet/>
      <dgm:spPr/>
      <dgm:t>
        <a:bodyPr/>
        <a:lstStyle/>
        <a:p>
          <a:endParaRPr lang="en-US"/>
        </a:p>
      </dgm:t>
    </dgm:pt>
    <dgm:pt modelId="{AF97166F-3FFC-4AAC-86A4-2A066CCC2469}" type="sibTrans" cxnId="{D92FC383-CE92-4D4D-B1DD-DB7D322FA32E}">
      <dgm:prSet/>
      <dgm:spPr/>
      <dgm:t>
        <a:bodyPr/>
        <a:lstStyle/>
        <a:p>
          <a:endParaRPr lang="en-US"/>
        </a:p>
      </dgm:t>
    </dgm:pt>
    <dgm:pt modelId="{44BCA955-5832-4768-AE09-B58446ACD0C5}">
      <dgm:prSet/>
      <dgm:spPr/>
      <dgm:t>
        <a:bodyPr/>
        <a:lstStyle/>
        <a:p>
          <a:pPr rtl="0"/>
          <a:r>
            <a:rPr lang="en-US" baseline="0" dirty="0" smtClean="0"/>
            <a:t>Directors/Deans</a:t>
          </a:r>
        </a:p>
        <a:p>
          <a:pPr rtl="0"/>
          <a:r>
            <a:rPr lang="en-US" strike="dblStrike" baseline="0" dirty="0" smtClean="0"/>
            <a:t>N</a:t>
          </a:r>
          <a:r>
            <a:rPr lang="en-US" baseline="0" dirty="0" smtClean="0"/>
            <a:t> 250,000</a:t>
          </a:r>
          <a:endParaRPr lang="en-US" dirty="0"/>
        </a:p>
      </dgm:t>
    </dgm:pt>
    <dgm:pt modelId="{14E4EA1A-5C8C-42CA-AA12-565320F348A4}" type="parTrans" cxnId="{14FA0DCE-C587-465D-A90D-8D836903F3A7}">
      <dgm:prSet/>
      <dgm:spPr/>
      <dgm:t>
        <a:bodyPr/>
        <a:lstStyle/>
        <a:p>
          <a:endParaRPr lang="en-US"/>
        </a:p>
      </dgm:t>
    </dgm:pt>
    <dgm:pt modelId="{62D850DC-C101-4D79-A939-66E69C5EFCCB}" type="sibTrans" cxnId="{14FA0DCE-C587-465D-A90D-8D836903F3A7}">
      <dgm:prSet/>
      <dgm:spPr/>
      <dgm:t>
        <a:bodyPr/>
        <a:lstStyle/>
        <a:p>
          <a:endParaRPr lang="en-US"/>
        </a:p>
      </dgm:t>
    </dgm:pt>
    <dgm:pt modelId="{87DDF121-3271-47FE-BDCA-FBEFB9F3197D}">
      <dgm:prSet/>
      <dgm:spPr/>
      <dgm:t>
        <a:bodyPr/>
        <a:lstStyle/>
        <a:p>
          <a:pPr rtl="0"/>
          <a:r>
            <a:rPr lang="en-US" baseline="0" dirty="0" smtClean="0"/>
            <a:t>Heads of Department</a:t>
          </a:r>
        </a:p>
        <a:p>
          <a:pPr rtl="0"/>
          <a:r>
            <a:rPr lang="en-US" strike="dblStrike" baseline="0" dirty="0" smtClean="0"/>
            <a:t>N</a:t>
          </a:r>
          <a:r>
            <a:rPr lang="en-US" baseline="0" dirty="0" smtClean="0"/>
            <a:t> 150,000</a:t>
          </a:r>
          <a:endParaRPr lang="en-US" dirty="0"/>
        </a:p>
      </dgm:t>
    </dgm:pt>
    <dgm:pt modelId="{E990760A-3F13-49FE-8603-4C105DFCAAD6}" type="parTrans" cxnId="{7872AF59-8FD3-475D-A11D-B1E0841B04E5}">
      <dgm:prSet/>
      <dgm:spPr/>
      <dgm:t>
        <a:bodyPr/>
        <a:lstStyle/>
        <a:p>
          <a:endParaRPr lang="en-US"/>
        </a:p>
      </dgm:t>
    </dgm:pt>
    <dgm:pt modelId="{DBBDBA2C-3414-44C1-A972-5E63D0474FF0}" type="sibTrans" cxnId="{7872AF59-8FD3-475D-A11D-B1E0841B04E5}">
      <dgm:prSet/>
      <dgm:spPr/>
      <dgm:t>
        <a:bodyPr/>
        <a:lstStyle/>
        <a:p>
          <a:endParaRPr lang="en-US"/>
        </a:p>
      </dgm:t>
    </dgm:pt>
    <dgm:pt modelId="{C0069E4F-4013-4CB6-A710-F49487270062}">
      <dgm:prSet/>
      <dgm:spPr/>
      <dgm:t>
        <a:bodyPr/>
        <a:lstStyle/>
        <a:p>
          <a:pPr rtl="0"/>
          <a:r>
            <a:rPr lang="en-US" baseline="0" dirty="0" smtClean="0"/>
            <a:t>Heads of units under departments</a:t>
          </a:r>
        </a:p>
        <a:p>
          <a:pPr rtl="0"/>
          <a:r>
            <a:rPr lang="en-US" strike="dblStrike" baseline="0" dirty="0" smtClean="0"/>
            <a:t>N</a:t>
          </a:r>
          <a:r>
            <a:rPr lang="en-US" baseline="0" dirty="0" smtClean="0"/>
            <a:t> 100,000</a:t>
          </a:r>
          <a:endParaRPr lang="en-US" dirty="0"/>
        </a:p>
      </dgm:t>
    </dgm:pt>
    <dgm:pt modelId="{7C474BBE-7460-4B25-AB20-3AEB2246692C}" type="parTrans" cxnId="{5D9AB7D5-9DC5-4C7E-B51D-ED67E19EA249}">
      <dgm:prSet/>
      <dgm:spPr/>
      <dgm:t>
        <a:bodyPr/>
        <a:lstStyle/>
        <a:p>
          <a:endParaRPr lang="en-US"/>
        </a:p>
      </dgm:t>
    </dgm:pt>
    <dgm:pt modelId="{BD50C940-3458-4AC9-A376-29C448BBFE75}" type="sibTrans" cxnId="{5D9AB7D5-9DC5-4C7E-B51D-ED67E19EA249}">
      <dgm:prSet/>
      <dgm:spPr/>
      <dgm:t>
        <a:bodyPr/>
        <a:lstStyle/>
        <a:p>
          <a:endParaRPr lang="en-US"/>
        </a:p>
      </dgm:t>
    </dgm:pt>
    <dgm:pt modelId="{86D2D4F5-37B2-4F93-A8E0-09C0E07734AC}" type="pres">
      <dgm:prSet presAssocID="{9CFFD7E9-EE26-43D6-B747-5B47B89A18D2}" presName="CompostProcess" presStyleCnt="0">
        <dgm:presLayoutVars>
          <dgm:dir/>
          <dgm:resizeHandles val="exact"/>
        </dgm:presLayoutVars>
      </dgm:prSet>
      <dgm:spPr/>
      <dgm:t>
        <a:bodyPr/>
        <a:lstStyle/>
        <a:p>
          <a:endParaRPr lang="en-US"/>
        </a:p>
      </dgm:t>
    </dgm:pt>
    <dgm:pt modelId="{05A5B209-8D80-4208-A7BE-F8783F0DBC8C}" type="pres">
      <dgm:prSet presAssocID="{9CFFD7E9-EE26-43D6-B747-5B47B89A18D2}" presName="arrow" presStyleLbl="bgShp" presStyleIdx="0" presStyleCnt="1"/>
      <dgm:spPr/>
    </dgm:pt>
    <dgm:pt modelId="{E1DF70EC-925E-4D88-9ED1-145D4827C9FB}" type="pres">
      <dgm:prSet presAssocID="{9CFFD7E9-EE26-43D6-B747-5B47B89A18D2}" presName="linearProcess" presStyleCnt="0"/>
      <dgm:spPr/>
    </dgm:pt>
    <dgm:pt modelId="{C806DBA4-3F78-468B-B255-9BCC6F37C3A6}" type="pres">
      <dgm:prSet presAssocID="{75277DB4-5D02-41B4-B127-54F03A1F1B40}" presName="textNode" presStyleLbl="node1" presStyleIdx="0" presStyleCnt="5">
        <dgm:presLayoutVars>
          <dgm:bulletEnabled val="1"/>
        </dgm:presLayoutVars>
      </dgm:prSet>
      <dgm:spPr/>
      <dgm:t>
        <a:bodyPr/>
        <a:lstStyle/>
        <a:p>
          <a:endParaRPr lang="en-US"/>
        </a:p>
      </dgm:t>
    </dgm:pt>
    <dgm:pt modelId="{AF0AA68B-5E0C-4A7A-B84F-2F5C03984A38}" type="pres">
      <dgm:prSet presAssocID="{7A3AEF56-6AFE-4268-A1B9-D9090BB9CBF1}" presName="sibTrans" presStyleCnt="0"/>
      <dgm:spPr/>
    </dgm:pt>
    <dgm:pt modelId="{685F82BB-7461-4926-A62B-7C424873F267}" type="pres">
      <dgm:prSet presAssocID="{5C0C9B1E-6EF3-4F2D-85A6-D1E81A948726}" presName="textNode" presStyleLbl="node1" presStyleIdx="1" presStyleCnt="5">
        <dgm:presLayoutVars>
          <dgm:bulletEnabled val="1"/>
        </dgm:presLayoutVars>
      </dgm:prSet>
      <dgm:spPr/>
      <dgm:t>
        <a:bodyPr/>
        <a:lstStyle/>
        <a:p>
          <a:endParaRPr lang="en-US"/>
        </a:p>
      </dgm:t>
    </dgm:pt>
    <dgm:pt modelId="{7A1910A1-0BB2-42FA-ADA7-BEC5360883C5}" type="pres">
      <dgm:prSet presAssocID="{AF97166F-3FFC-4AAC-86A4-2A066CCC2469}" presName="sibTrans" presStyleCnt="0"/>
      <dgm:spPr/>
    </dgm:pt>
    <dgm:pt modelId="{E2817CC1-C083-401E-B2FD-309A86E0427F}" type="pres">
      <dgm:prSet presAssocID="{44BCA955-5832-4768-AE09-B58446ACD0C5}" presName="textNode" presStyleLbl="node1" presStyleIdx="2" presStyleCnt="5">
        <dgm:presLayoutVars>
          <dgm:bulletEnabled val="1"/>
        </dgm:presLayoutVars>
      </dgm:prSet>
      <dgm:spPr/>
      <dgm:t>
        <a:bodyPr/>
        <a:lstStyle/>
        <a:p>
          <a:endParaRPr lang="en-US"/>
        </a:p>
      </dgm:t>
    </dgm:pt>
    <dgm:pt modelId="{0BB0763D-D04B-4C32-A29D-C714B2A255DB}" type="pres">
      <dgm:prSet presAssocID="{62D850DC-C101-4D79-A939-66E69C5EFCCB}" presName="sibTrans" presStyleCnt="0"/>
      <dgm:spPr/>
    </dgm:pt>
    <dgm:pt modelId="{C3391627-2AAC-4E83-8B32-6DE61C319F27}" type="pres">
      <dgm:prSet presAssocID="{87DDF121-3271-47FE-BDCA-FBEFB9F3197D}" presName="textNode" presStyleLbl="node1" presStyleIdx="3" presStyleCnt="5">
        <dgm:presLayoutVars>
          <dgm:bulletEnabled val="1"/>
        </dgm:presLayoutVars>
      </dgm:prSet>
      <dgm:spPr/>
      <dgm:t>
        <a:bodyPr/>
        <a:lstStyle/>
        <a:p>
          <a:endParaRPr lang="en-US"/>
        </a:p>
      </dgm:t>
    </dgm:pt>
    <dgm:pt modelId="{03BAD60D-27F8-4D50-852A-DE2896C3CE2D}" type="pres">
      <dgm:prSet presAssocID="{DBBDBA2C-3414-44C1-A972-5E63D0474FF0}" presName="sibTrans" presStyleCnt="0"/>
      <dgm:spPr/>
    </dgm:pt>
    <dgm:pt modelId="{BB4E537F-C19D-45AA-B94C-E607A275B4ED}" type="pres">
      <dgm:prSet presAssocID="{C0069E4F-4013-4CB6-A710-F49487270062}" presName="textNode" presStyleLbl="node1" presStyleIdx="4" presStyleCnt="5">
        <dgm:presLayoutVars>
          <dgm:bulletEnabled val="1"/>
        </dgm:presLayoutVars>
      </dgm:prSet>
      <dgm:spPr/>
      <dgm:t>
        <a:bodyPr/>
        <a:lstStyle/>
        <a:p>
          <a:endParaRPr lang="en-US"/>
        </a:p>
      </dgm:t>
    </dgm:pt>
  </dgm:ptLst>
  <dgm:cxnLst>
    <dgm:cxn modelId="{91C3B0AE-CBAB-4C55-9D31-9C48AC380121}" type="presOf" srcId="{9CFFD7E9-EE26-43D6-B747-5B47B89A18D2}" destId="{86D2D4F5-37B2-4F93-A8E0-09C0E07734AC}" srcOrd="0" destOrd="0" presId="urn:microsoft.com/office/officeart/2005/8/layout/hProcess9"/>
    <dgm:cxn modelId="{7872AF59-8FD3-475D-A11D-B1E0841B04E5}" srcId="{9CFFD7E9-EE26-43D6-B747-5B47B89A18D2}" destId="{87DDF121-3271-47FE-BDCA-FBEFB9F3197D}" srcOrd="3" destOrd="0" parTransId="{E990760A-3F13-49FE-8603-4C105DFCAAD6}" sibTransId="{DBBDBA2C-3414-44C1-A972-5E63D0474FF0}"/>
    <dgm:cxn modelId="{6F4C382B-A3E0-43B7-BFE4-9105D1463636}" type="presOf" srcId="{75277DB4-5D02-41B4-B127-54F03A1F1B40}" destId="{C806DBA4-3F78-468B-B255-9BCC6F37C3A6}" srcOrd="0" destOrd="0" presId="urn:microsoft.com/office/officeart/2005/8/layout/hProcess9"/>
    <dgm:cxn modelId="{D92FC383-CE92-4D4D-B1DD-DB7D322FA32E}" srcId="{9CFFD7E9-EE26-43D6-B747-5B47B89A18D2}" destId="{5C0C9B1E-6EF3-4F2D-85A6-D1E81A948726}" srcOrd="1" destOrd="0" parTransId="{55819C5C-717F-4C79-A70D-F50B59AAB380}" sibTransId="{AF97166F-3FFC-4AAC-86A4-2A066CCC2469}"/>
    <dgm:cxn modelId="{4B2791BB-88E7-4C43-B5B9-3B25B8AE1D9D}" type="presOf" srcId="{5C0C9B1E-6EF3-4F2D-85A6-D1E81A948726}" destId="{685F82BB-7461-4926-A62B-7C424873F267}" srcOrd="0" destOrd="0" presId="urn:microsoft.com/office/officeart/2005/8/layout/hProcess9"/>
    <dgm:cxn modelId="{DF8D89F3-A770-4D0A-81B0-3B464942E923}" type="presOf" srcId="{44BCA955-5832-4768-AE09-B58446ACD0C5}" destId="{E2817CC1-C083-401E-B2FD-309A86E0427F}" srcOrd="0" destOrd="0" presId="urn:microsoft.com/office/officeart/2005/8/layout/hProcess9"/>
    <dgm:cxn modelId="{1AEEDA4D-E2B3-4C24-BB94-30B82E9FE11C}" srcId="{9CFFD7E9-EE26-43D6-B747-5B47B89A18D2}" destId="{75277DB4-5D02-41B4-B127-54F03A1F1B40}" srcOrd="0" destOrd="0" parTransId="{DB1CBDF3-681C-4AC6-8A04-7AF2FB472170}" sibTransId="{7A3AEF56-6AFE-4268-A1B9-D9090BB9CBF1}"/>
    <dgm:cxn modelId="{5D9AB7D5-9DC5-4C7E-B51D-ED67E19EA249}" srcId="{9CFFD7E9-EE26-43D6-B747-5B47B89A18D2}" destId="{C0069E4F-4013-4CB6-A710-F49487270062}" srcOrd="4" destOrd="0" parTransId="{7C474BBE-7460-4B25-AB20-3AEB2246692C}" sibTransId="{BD50C940-3458-4AC9-A376-29C448BBFE75}"/>
    <dgm:cxn modelId="{3D317E21-0CB6-470D-9B77-E389B99041BA}" type="presOf" srcId="{87DDF121-3271-47FE-BDCA-FBEFB9F3197D}" destId="{C3391627-2AAC-4E83-8B32-6DE61C319F27}" srcOrd="0" destOrd="0" presId="urn:microsoft.com/office/officeart/2005/8/layout/hProcess9"/>
    <dgm:cxn modelId="{BD4A8930-577D-48BF-A26D-66DAD5928914}" type="presOf" srcId="{C0069E4F-4013-4CB6-A710-F49487270062}" destId="{BB4E537F-C19D-45AA-B94C-E607A275B4ED}" srcOrd="0" destOrd="0" presId="urn:microsoft.com/office/officeart/2005/8/layout/hProcess9"/>
    <dgm:cxn modelId="{14FA0DCE-C587-465D-A90D-8D836903F3A7}" srcId="{9CFFD7E9-EE26-43D6-B747-5B47B89A18D2}" destId="{44BCA955-5832-4768-AE09-B58446ACD0C5}" srcOrd="2" destOrd="0" parTransId="{14E4EA1A-5C8C-42CA-AA12-565320F348A4}" sibTransId="{62D850DC-C101-4D79-A939-66E69C5EFCCB}"/>
    <dgm:cxn modelId="{D69A7615-A08F-4CA4-A45D-2851FBB2DE95}" type="presParOf" srcId="{86D2D4F5-37B2-4F93-A8E0-09C0E07734AC}" destId="{05A5B209-8D80-4208-A7BE-F8783F0DBC8C}" srcOrd="0" destOrd="0" presId="urn:microsoft.com/office/officeart/2005/8/layout/hProcess9"/>
    <dgm:cxn modelId="{40C80634-3E4D-4729-96EF-A9EDEDC1384B}" type="presParOf" srcId="{86D2D4F5-37B2-4F93-A8E0-09C0E07734AC}" destId="{E1DF70EC-925E-4D88-9ED1-145D4827C9FB}" srcOrd="1" destOrd="0" presId="urn:microsoft.com/office/officeart/2005/8/layout/hProcess9"/>
    <dgm:cxn modelId="{9CD4FDBA-2980-467F-A044-D5B1C3B544A8}" type="presParOf" srcId="{E1DF70EC-925E-4D88-9ED1-145D4827C9FB}" destId="{C806DBA4-3F78-468B-B255-9BCC6F37C3A6}" srcOrd="0" destOrd="0" presId="urn:microsoft.com/office/officeart/2005/8/layout/hProcess9"/>
    <dgm:cxn modelId="{5655316D-2122-4E7E-993A-161392CE7588}" type="presParOf" srcId="{E1DF70EC-925E-4D88-9ED1-145D4827C9FB}" destId="{AF0AA68B-5E0C-4A7A-B84F-2F5C03984A38}" srcOrd="1" destOrd="0" presId="urn:microsoft.com/office/officeart/2005/8/layout/hProcess9"/>
    <dgm:cxn modelId="{E81B2FED-C9CF-4DE9-AF35-F5245B1985AC}" type="presParOf" srcId="{E1DF70EC-925E-4D88-9ED1-145D4827C9FB}" destId="{685F82BB-7461-4926-A62B-7C424873F267}" srcOrd="2" destOrd="0" presId="urn:microsoft.com/office/officeart/2005/8/layout/hProcess9"/>
    <dgm:cxn modelId="{308803BA-F93C-40C0-94C8-7FE2C2731DB4}" type="presParOf" srcId="{E1DF70EC-925E-4D88-9ED1-145D4827C9FB}" destId="{7A1910A1-0BB2-42FA-ADA7-BEC5360883C5}" srcOrd="3" destOrd="0" presId="urn:microsoft.com/office/officeart/2005/8/layout/hProcess9"/>
    <dgm:cxn modelId="{D6CFAB52-2821-4390-BE89-7C22745F16D3}" type="presParOf" srcId="{E1DF70EC-925E-4D88-9ED1-145D4827C9FB}" destId="{E2817CC1-C083-401E-B2FD-309A86E0427F}" srcOrd="4" destOrd="0" presId="urn:microsoft.com/office/officeart/2005/8/layout/hProcess9"/>
    <dgm:cxn modelId="{29E31DEA-6AD2-404C-9228-CD55C58C07B6}" type="presParOf" srcId="{E1DF70EC-925E-4D88-9ED1-145D4827C9FB}" destId="{0BB0763D-D04B-4C32-A29D-C714B2A255DB}" srcOrd="5" destOrd="0" presId="urn:microsoft.com/office/officeart/2005/8/layout/hProcess9"/>
    <dgm:cxn modelId="{2989DA68-F5BE-4F95-B02F-7E286D71876A}" type="presParOf" srcId="{E1DF70EC-925E-4D88-9ED1-145D4827C9FB}" destId="{C3391627-2AAC-4E83-8B32-6DE61C319F27}" srcOrd="6" destOrd="0" presId="urn:microsoft.com/office/officeart/2005/8/layout/hProcess9"/>
    <dgm:cxn modelId="{23FEE66C-04B9-49C0-A280-5AEB23C798A4}" type="presParOf" srcId="{E1DF70EC-925E-4D88-9ED1-145D4827C9FB}" destId="{03BAD60D-27F8-4D50-852A-DE2896C3CE2D}" srcOrd="7" destOrd="0" presId="urn:microsoft.com/office/officeart/2005/8/layout/hProcess9"/>
    <dgm:cxn modelId="{2F70E4E7-7413-424F-A369-6BBB2718563B}" type="presParOf" srcId="{E1DF70EC-925E-4D88-9ED1-145D4827C9FB}" destId="{BB4E537F-C19D-45AA-B94C-E607A275B4ED}" srcOrd="8"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2BE9C12-CF19-4B7F-ABB8-4A3D882754B0}"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A6C1CD29-4413-45F7-9EF8-3F440DC88446}">
      <dgm:prSet/>
      <dgm:spPr/>
      <dgm:t>
        <a:bodyPr/>
        <a:lstStyle/>
        <a:p>
          <a:pPr rtl="0"/>
          <a:r>
            <a:rPr lang="en-US" baseline="0" smtClean="0"/>
            <a:t>Payment platforms</a:t>
          </a:r>
          <a:endParaRPr lang="en-US"/>
        </a:p>
      </dgm:t>
    </dgm:pt>
    <dgm:pt modelId="{09DB19F1-41D6-4697-BA39-A1B022F0EF03}" type="parTrans" cxnId="{39F09F9E-3893-4246-90F8-4462B047A4CA}">
      <dgm:prSet/>
      <dgm:spPr/>
      <dgm:t>
        <a:bodyPr/>
        <a:lstStyle/>
        <a:p>
          <a:endParaRPr lang="en-US"/>
        </a:p>
      </dgm:t>
    </dgm:pt>
    <dgm:pt modelId="{445BBCAA-E6F5-4326-9DA6-0EE8EAAB611B}" type="sibTrans" cxnId="{39F09F9E-3893-4246-90F8-4462B047A4CA}">
      <dgm:prSet/>
      <dgm:spPr/>
      <dgm:t>
        <a:bodyPr/>
        <a:lstStyle/>
        <a:p>
          <a:endParaRPr lang="en-US"/>
        </a:p>
      </dgm:t>
    </dgm:pt>
    <dgm:pt modelId="{0A983A33-89C8-4B2E-9D18-A5915EDD56FB}">
      <dgm:prSet/>
      <dgm:spPr/>
      <dgm:t>
        <a:bodyPr/>
        <a:lstStyle/>
        <a:p>
          <a:pPr rtl="0"/>
          <a:r>
            <a:rPr lang="en-US" baseline="0" dirty="0" smtClean="0"/>
            <a:t>funding</a:t>
          </a:r>
          <a:endParaRPr lang="en-US" dirty="0"/>
        </a:p>
      </dgm:t>
    </dgm:pt>
    <dgm:pt modelId="{ACF3D696-4AEE-468A-B7CF-CD5A5EE43251}" type="parTrans" cxnId="{9B1763C2-D61C-44CA-BE77-634CB0D276E1}">
      <dgm:prSet/>
      <dgm:spPr/>
      <dgm:t>
        <a:bodyPr/>
        <a:lstStyle/>
        <a:p>
          <a:endParaRPr lang="en-US"/>
        </a:p>
      </dgm:t>
    </dgm:pt>
    <dgm:pt modelId="{64F401D1-5F8E-4147-9BB7-F9F5D9FECC68}" type="sibTrans" cxnId="{9B1763C2-D61C-44CA-BE77-634CB0D276E1}">
      <dgm:prSet/>
      <dgm:spPr/>
      <dgm:t>
        <a:bodyPr/>
        <a:lstStyle/>
        <a:p>
          <a:endParaRPr lang="en-US"/>
        </a:p>
      </dgm:t>
    </dgm:pt>
    <dgm:pt modelId="{392A436F-AD36-4F13-8A12-F45F4B763F2D}">
      <dgm:prSet/>
      <dgm:spPr/>
      <dgm:t>
        <a:bodyPr/>
        <a:lstStyle/>
        <a:p>
          <a:pPr rtl="0"/>
          <a:r>
            <a:rPr lang="en-US" baseline="0" smtClean="0"/>
            <a:t>Procurement policies.</a:t>
          </a:r>
          <a:endParaRPr lang="en-US"/>
        </a:p>
      </dgm:t>
    </dgm:pt>
    <dgm:pt modelId="{F914381E-302C-439A-87D5-8B0716D23CC7}" type="parTrans" cxnId="{73212537-FA2F-48E8-8FCC-3C0981550766}">
      <dgm:prSet/>
      <dgm:spPr/>
      <dgm:t>
        <a:bodyPr/>
        <a:lstStyle/>
        <a:p>
          <a:endParaRPr lang="en-US"/>
        </a:p>
      </dgm:t>
    </dgm:pt>
    <dgm:pt modelId="{91C5C3A3-5F07-45DC-B09D-F9B1BD8E970F}" type="sibTrans" cxnId="{73212537-FA2F-48E8-8FCC-3C0981550766}">
      <dgm:prSet/>
      <dgm:spPr/>
      <dgm:t>
        <a:bodyPr/>
        <a:lstStyle/>
        <a:p>
          <a:endParaRPr lang="en-US"/>
        </a:p>
      </dgm:t>
    </dgm:pt>
    <dgm:pt modelId="{598A7DC5-E2C8-4FC2-ADBC-32B385BCCDCC}" type="pres">
      <dgm:prSet presAssocID="{42BE9C12-CF19-4B7F-ABB8-4A3D882754B0}" presName="linear" presStyleCnt="0">
        <dgm:presLayoutVars>
          <dgm:animLvl val="lvl"/>
          <dgm:resizeHandles val="exact"/>
        </dgm:presLayoutVars>
      </dgm:prSet>
      <dgm:spPr/>
      <dgm:t>
        <a:bodyPr/>
        <a:lstStyle/>
        <a:p>
          <a:endParaRPr lang="en-US"/>
        </a:p>
      </dgm:t>
    </dgm:pt>
    <dgm:pt modelId="{331AFB9C-21B4-479C-922A-606EEEB2A6D5}" type="pres">
      <dgm:prSet presAssocID="{A6C1CD29-4413-45F7-9EF8-3F440DC88446}" presName="parentText" presStyleLbl="node1" presStyleIdx="0" presStyleCnt="3">
        <dgm:presLayoutVars>
          <dgm:chMax val="0"/>
          <dgm:bulletEnabled val="1"/>
        </dgm:presLayoutVars>
      </dgm:prSet>
      <dgm:spPr/>
      <dgm:t>
        <a:bodyPr/>
        <a:lstStyle/>
        <a:p>
          <a:endParaRPr lang="en-US"/>
        </a:p>
      </dgm:t>
    </dgm:pt>
    <dgm:pt modelId="{3F0D2FF8-900A-4527-99B4-1AA384CD5F6D}" type="pres">
      <dgm:prSet presAssocID="{445BBCAA-E6F5-4326-9DA6-0EE8EAAB611B}" presName="spacer" presStyleCnt="0"/>
      <dgm:spPr/>
    </dgm:pt>
    <dgm:pt modelId="{B46E740B-CDAC-4379-9DE4-9CF2167670BC}" type="pres">
      <dgm:prSet presAssocID="{0A983A33-89C8-4B2E-9D18-A5915EDD56FB}" presName="parentText" presStyleLbl="node1" presStyleIdx="1" presStyleCnt="3">
        <dgm:presLayoutVars>
          <dgm:chMax val="0"/>
          <dgm:bulletEnabled val="1"/>
        </dgm:presLayoutVars>
      </dgm:prSet>
      <dgm:spPr/>
      <dgm:t>
        <a:bodyPr/>
        <a:lstStyle/>
        <a:p>
          <a:endParaRPr lang="en-US"/>
        </a:p>
      </dgm:t>
    </dgm:pt>
    <dgm:pt modelId="{09EC4259-313B-4450-8A39-1979285504B4}" type="pres">
      <dgm:prSet presAssocID="{64F401D1-5F8E-4147-9BB7-F9F5D9FECC68}" presName="spacer" presStyleCnt="0"/>
      <dgm:spPr/>
    </dgm:pt>
    <dgm:pt modelId="{EC31210F-3DEE-4D84-8253-7D5D17A25A3E}" type="pres">
      <dgm:prSet presAssocID="{392A436F-AD36-4F13-8A12-F45F4B763F2D}" presName="parentText" presStyleLbl="node1" presStyleIdx="2" presStyleCnt="3">
        <dgm:presLayoutVars>
          <dgm:chMax val="0"/>
          <dgm:bulletEnabled val="1"/>
        </dgm:presLayoutVars>
      </dgm:prSet>
      <dgm:spPr/>
      <dgm:t>
        <a:bodyPr/>
        <a:lstStyle/>
        <a:p>
          <a:endParaRPr lang="en-US"/>
        </a:p>
      </dgm:t>
    </dgm:pt>
  </dgm:ptLst>
  <dgm:cxnLst>
    <dgm:cxn modelId="{73212537-FA2F-48E8-8FCC-3C0981550766}" srcId="{42BE9C12-CF19-4B7F-ABB8-4A3D882754B0}" destId="{392A436F-AD36-4F13-8A12-F45F4B763F2D}" srcOrd="2" destOrd="0" parTransId="{F914381E-302C-439A-87D5-8B0716D23CC7}" sibTransId="{91C5C3A3-5F07-45DC-B09D-F9B1BD8E970F}"/>
    <dgm:cxn modelId="{9B1763C2-D61C-44CA-BE77-634CB0D276E1}" srcId="{42BE9C12-CF19-4B7F-ABB8-4A3D882754B0}" destId="{0A983A33-89C8-4B2E-9D18-A5915EDD56FB}" srcOrd="1" destOrd="0" parTransId="{ACF3D696-4AEE-468A-B7CF-CD5A5EE43251}" sibTransId="{64F401D1-5F8E-4147-9BB7-F9F5D9FECC68}"/>
    <dgm:cxn modelId="{B7AFA40E-2752-4485-8379-65D5E6C68F45}" type="presOf" srcId="{0A983A33-89C8-4B2E-9D18-A5915EDD56FB}" destId="{B46E740B-CDAC-4379-9DE4-9CF2167670BC}" srcOrd="0" destOrd="0" presId="urn:microsoft.com/office/officeart/2005/8/layout/vList2"/>
    <dgm:cxn modelId="{2D7659C9-09CD-43B6-8CCC-F6CB77F5F110}" type="presOf" srcId="{A6C1CD29-4413-45F7-9EF8-3F440DC88446}" destId="{331AFB9C-21B4-479C-922A-606EEEB2A6D5}" srcOrd="0" destOrd="0" presId="urn:microsoft.com/office/officeart/2005/8/layout/vList2"/>
    <dgm:cxn modelId="{39F09F9E-3893-4246-90F8-4462B047A4CA}" srcId="{42BE9C12-CF19-4B7F-ABB8-4A3D882754B0}" destId="{A6C1CD29-4413-45F7-9EF8-3F440DC88446}" srcOrd="0" destOrd="0" parTransId="{09DB19F1-41D6-4697-BA39-A1B022F0EF03}" sibTransId="{445BBCAA-E6F5-4326-9DA6-0EE8EAAB611B}"/>
    <dgm:cxn modelId="{5B0FE8AE-D86D-4F29-9E8B-76750C7D8CD2}" type="presOf" srcId="{392A436F-AD36-4F13-8A12-F45F4B763F2D}" destId="{EC31210F-3DEE-4D84-8253-7D5D17A25A3E}" srcOrd="0" destOrd="0" presId="urn:microsoft.com/office/officeart/2005/8/layout/vList2"/>
    <dgm:cxn modelId="{4E394BBA-C716-4EF2-BB46-322C5FD2556C}" type="presOf" srcId="{42BE9C12-CF19-4B7F-ABB8-4A3D882754B0}" destId="{598A7DC5-E2C8-4FC2-ADBC-32B385BCCDCC}" srcOrd="0" destOrd="0" presId="urn:microsoft.com/office/officeart/2005/8/layout/vList2"/>
    <dgm:cxn modelId="{AC37AAB1-E7EA-4E09-A1CC-40FCAFC8017A}" type="presParOf" srcId="{598A7DC5-E2C8-4FC2-ADBC-32B385BCCDCC}" destId="{331AFB9C-21B4-479C-922A-606EEEB2A6D5}" srcOrd="0" destOrd="0" presId="urn:microsoft.com/office/officeart/2005/8/layout/vList2"/>
    <dgm:cxn modelId="{3DC5034C-285C-48E4-B253-C7B7572BD3C1}" type="presParOf" srcId="{598A7DC5-E2C8-4FC2-ADBC-32B385BCCDCC}" destId="{3F0D2FF8-900A-4527-99B4-1AA384CD5F6D}" srcOrd="1" destOrd="0" presId="urn:microsoft.com/office/officeart/2005/8/layout/vList2"/>
    <dgm:cxn modelId="{4C513F08-F76E-4815-913C-9E60EBCBAAAD}" type="presParOf" srcId="{598A7DC5-E2C8-4FC2-ADBC-32B385BCCDCC}" destId="{B46E740B-CDAC-4379-9DE4-9CF2167670BC}" srcOrd="2" destOrd="0" presId="urn:microsoft.com/office/officeart/2005/8/layout/vList2"/>
    <dgm:cxn modelId="{8294EADF-474C-4B1C-AD99-1959EA23AED2}" type="presParOf" srcId="{598A7DC5-E2C8-4FC2-ADBC-32B385BCCDCC}" destId="{09EC4259-313B-4450-8A39-1979285504B4}" srcOrd="3" destOrd="0" presId="urn:microsoft.com/office/officeart/2005/8/layout/vList2"/>
    <dgm:cxn modelId="{342F70A2-239E-47DE-9F70-AA1D3FB05650}" type="presParOf" srcId="{598A7DC5-E2C8-4FC2-ADBC-32B385BCCDCC}" destId="{EC31210F-3DEE-4D84-8253-7D5D17A25A3E}"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0CC0D92-A9E1-4333-9845-29B0C2B177D4}" type="doc">
      <dgm:prSet loTypeId="urn:microsoft.com/office/officeart/2005/8/layout/chevron2" loCatId="process" qsTypeId="urn:microsoft.com/office/officeart/2005/8/quickstyle/simple5" qsCatId="simple" csTypeId="urn:microsoft.com/office/officeart/2005/8/colors/accent1_2" csCatId="accent1" phldr="1"/>
      <dgm:spPr/>
      <dgm:t>
        <a:bodyPr/>
        <a:lstStyle/>
        <a:p>
          <a:endParaRPr lang="en-US"/>
        </a:p>
      </dgm:t>
    </dgm:pt>
    <dgm:pt modelId="{EB552478-E5DC-45D8-95C7-F3C2153605E8}">
      <dgm:prSet phldrT="[Text]"/>
      <dgm:spPr/>
      <dgm:t>
        <a:bodyPr/>
        <a:lstStyle/>
        <a:p>
          <a:r>
            <a:rPr lang="en-US" dirty="0" smtClean="0"/>
            <a:t>Government Integrated Financial Management Information System (GIFMIS</a:t>
          </a:r>
          <a:endParaRPr lang="en-US" dirty="0"/>
        </a:p>
      </dgm:t>
    </dgm:pt>
    <dgm:pt modelId="{345B4E6F-6AF5-48A8-ACAB-AA175554887D}" type="parTrans" cxnId="{5B8A8B07-663A-429A-916D-B5C49C8FAAF2}">
      <dgm:prSet/>
      <dgm:spPr/>
      <dgm:t>
        <a:bodyPr/>
        <a:lstStyle/>
        <a:p>
          <a:endParaRPr lang="en-US"/>
        </a:p>
      </dgm:t>
    </dgm:pt>
    <dgm:pt modelId="{0178F627-6EB9-428E-BF8F-907CF24614CC}" type="sibTrans" cxnId="{5B8A8B07-663A-429A-916D-B5C49C8FAAF2}">
      <dgm:prSet/>
      <dgm:spPr/>
      <dgm:t>
        <a:bodyPr/>
        <a:lstStyle/>
        <a:p>
          <a:endParaRPr lang="en-US"/>
        </a:p>
      </dgm:t>
    </dgm:pt>
    <dgm:pt modelId="{35BE0886-1A57-435B-AE13-90863A2CE0F6}">
      <dgm:prSet phldrT="[Text]"/>
      <dgm:spPr/>
      <dgm:t>
        <a:bodyPr/>
        <a:lstStyle/>
        <a:p>
          <a:r>
            <a:rPr lang="en-US" dirty="0" smtClean="0"/>
            <a:t>This is one of the Federal Government financial reform initiatives aimed at ensuring accountability and transparency in financial transaction processes.</a:t>
          </a:r>
          <a:endParaRPr lang="en-US" dirty="0"/>
        </a:p>
      </dgm:t>
    </dgm:pt>
    <dgm:pt modelId="{68251812-3401-4957-9883-91670DEBB69D}" type="parTrans" cxnId="{43511B71-3D33-42B1-9E79-2CD5B96D0FD7}">
      <dgm:prSet/>
      <dgm:spPr/>
      <dgm:t>
        <a:bodyPr/>
        <a:lstStyle/>
        <a:p>
          <a:endParaRPr lang="en-US"/>
        </a:p>
      </dgm:t>
    </dgm:pt>
    <dgm:pt modelId="{35D3215D-8EF8-40B8-A5EE-3C055F6FEC01}" type="sibTrans" cxnId="{43511B71-3D33-42B1-9E79-2CD5B96D0FD7}">
      <dgm:prSet/>
      <dgm:spPr/>
      <dgm:t>
        <a:bodyPr/>
        <a:lstStyle/>
        <a:p>
          <a:endParaRPr lang="en-US"/>
        </a:p>
      </dgm:t>
    </dgm:pt>
    <dgm:pt modelId="{1055882D-DDDC-40A7-9E6F-D34230F1D0B6}">
      <dgm:prSet phldrT="[Text]"/>
      <dgm:spPr/>
      <dgm:t>
        <a:bodyPr/>
        <a:lstStyle/>
        <a:p>
          <a:r>
            <a:rPr lang="en-US" dirty="0" smtClean="0"/>
            <a:t>It is the platform used to assess subventions by the Federal Government i.e. Personnel, Overhead and Capital subventions.</a:t>
          </a:r>
          <a:endParaRPr lang="en-US" dirty="0"/>
        </a:p>
      </dgm:t>
    </dgm:pt>
    <dgm:pt modelId="{819A21B6-75EA-42FF-BCB0-1408D5BC854E}" type="parTrans" cxnId="{DCBF89C3-1B0F-47FD-B99E-5F47894262A5}">
      <dgm:prSet/>
      <dgm:spPr/>
      <dgm:t>
        <a:bodyPr/>
        <a:lstStyle/>
        <a:p>
          <a:endParaRPr lang="en-US"/>
        </a:p>
      </dgm:t>
    </dgm:pt>
    <dgm:pt modelId="{79F0971E-D1E8-4C49-9DDE-EDA56788AA70}" type="sibTrans" cxnId="{DCBF89C3-1B0F-47FD-B99E-5F47894262A5}">
      <dgm:prSet/>
      <dgm:spPr/>
      <dgm:t>
        <a:bodyPr/>
        <a:lstStyle/>
        <a:p>
          <a:endParaRPr lang="en-US"/>
        </a:p>
      </dgm:t>
    </dgm:pt>
    <dgm:pt modelId="{C5A595AB-A684-4A67-B0A0-9EDEB2509E63}">
      <dgm:prSet phldrT="[Text]"/>
      <dgm:spPr/>
      <dgm:t>
        <a:bodyPr/>
        <a:lstStyle/>
        <a:p>
          <a:r>
            <a:rPr lang="en-US" dirty="0" smtClean="0"/>
            <a:t>Treasury Single Account (TSA)</a:t>
          </a:r>
          <a:endParaRPr lang="en-US" dirty="0"/>
        </a:p>
      </dgm:t>
    </dgm:pt>
    <dgm:pt modelId="{04775F09-4B7B-4B8A-B638-76278E835369}" type="parTrans" cxnId="{012C3D9F-6CE8-4702-9CEA-F541043A1958}">
      <dgm:prSet/>
      <dgm:spPr/>
      <dgm:t>
        <a:bodyPr/>
        <a:lstStyle/>
        <a:p>
          <a:endParaRPr lang="en-US"/>
        </a:p>
      </dgm:t>
    </dgm:pt>
    <dgm:pt modelId="{BB63C83D-9CFD-4F1A-B348-CFD52AE6D705}" type="sibTrans" cxnId="{012C3D9F-6CE8-4702-9CEA-F541043A1958}">
      <dgm:prSet/>
      <dgm:spPr/>
      <dgm:t>
        <a:bodyPr/>
        <a:lstStyle/>
        <a:p>
          <a:endParaRPr lang="en-US"/>
        </a:p>
      </dgm:t>
    </dgm:pt>
    <dgm:pt modelId="{558A8BD5-5E68-408E-B7AB-2612AA5B4428}">
      <dgm:prSet phldrT="[Text]"/>
      <dgm:spPr/>
      <dgm:t>
        <a:bodyPr/>
        <a:lstStyle/>
        <a:p>
          <a:r>
            <a:rPr lang="en-US" dirty="0" smtClean="0"/>
            <a:t>This is the operation of a unified structure of Government Bank Accounts, in a single account or a set of linked accounts for ALL Government payments and receipts</a:t>
          </a:r>
          <a:endParaRPr lang="en-US" dirty="0"/>
        </a:p>
      </dgm:t>
    </dgm:pt>
    <dgm:pt modelId="{E3679852-94D7-4995-A34A-D6A8C1256AE3}" type="parTrans" cxnId="{62C13589-C1A5-4407-9126-27A764D36AC9}">
      <dgm:prSet/>
      <dgm:spPr/>
      <dgm:t>
        <a:bodyPr/>
        <a:lstStyle/>
        <a:p>
          <a:endParaRPr lang="en-US"/>
        </a:p>
      </dgm:t>
    </dgm:pt>
    <dgm:pt modelId="{250526BC-D7AA-4736-8838-ADB9F3314AF9}" type="sibTrans" cxnId="{62C13589-C1A5-4407-9126-27A764D36AC9}">
      <dgm:prSet/>
      <dgm:spPr/>
      <dgm:t>
        <a:bodyPr/>
        <a:lstStyle/>
        <a:p>
          <a:endParaRPr lang="en-US"/>
        </a:p>
      </dgm:t>
    </dgm:pt>
    <dgm:pt modelId="{771842C2-1871-4DD9-8422-C1F90E87AD1E}">
      <dgm:prSet phldrT="[Text]"/>
      <dgm:spPr/>
      <dgm:t>
        <a:bodyPr/>
        <a:lstStyle/>
        <a:p>
          <a:r>
            <a:rPr lang="en-US" dirty="0" smtClean="0"/>
            <a:t>The account is domiciled with the Central Bank of Nigeria and accessed through the REMITA platform.</a:t>
          </a:r>
          <a:endParaRPr lang="en-US" dirty="0"/>
        </a:p>
      </dgm:t>
    </dgm:pt>
    <dgm:pt modelId="{3C76B325-F870-454F-9FF7-7E7D8C810735}" type="parTrans" cxnId="{10BBB974-E849-4EF3-A2A6-4F96EAD0482E}">
      <dgm:prSet/>
      <dgm:spPr/>
      <dgm:t>
        <a:bodyPr/>
        <a:lstStyle/>
        <a:p>
          <a:endParaRPr lang="en-US"/>
        </a:p>
      </dgm:t>
    </dgm:pt>
    <dgm:pt modelId="{7ADA8D78-77AC-4FE7-92CA-A662C3740A80}" type="sibTrans" cxnId="{10BBB974-E849-4EF3-A2A6-4F96EAD0482E}">
      <dgm:prSet/>
      <dgm:spPr/>
      <dgm:t>
        <a:bodyPr/>
        <a:lstStyle/>
        <a:p>
          <a:endParaRPr lang="en-US"/>
        </a:p>
      </dgm:t>
    </dgm:pt>
    <dgm:pt modelId="{04FC6980-95F1-4965-8137-4BEF3066B670}">
      <dgm:prSet phldrT="[Text]"/>
      <dgm:spPr/>
      <dgm:t>
        <a:bodyPr/>
        <a:lstStyle/>
        <a:p>
          <a:r>
            <a:rPr lang="en-US" dirty="0" smtClean="0"/>
            <a:t>Integrated Payroll and Personnel Information System (IPPIS)</a:t>
          </a:r>
          <a:endParaRPr lang="en-US" dirty="0"/>
        </a:p>
      </dgm:t>
    </dgm:pt>
    <dgm:pt modelId="{6B06FF9A-A898-400A-A2FD-3E1668F0EEE9}" type="parTrans" cxnId="{89D9E8E9-A54A-49D1-BE6C-3488C7BABFEE}">
      <dgm:prSet/>
      <dgm:spPr/>
      <dgm:t>
        <a:bodyPr/>
        <a:lstStyle/>
        <a:p>
          <a:endParaRPr lang="en-US"/>
        </a:p>
      </dgm:t>
    </dgm:pt>
    <dgm:pt modelId="{08B60C4D-44CE-4505-8043-2661F5E4B8F1}" type="sibTrans" cxnId="{89D9E8E9-A54A-49D1-BE6C-3488C7BABFEE}">
      <dgm:prSet/>
      <dgm:spPr/>
      <dgm:t>
        <a:bodyPr/>
        <a:lstStyle/>
        <a:p>
          <a:endParaRPr lang="en-US"/>
        </a:p>
      </dgm:t>
    </dgm:pt>
    <dgm:pt modelId="{D23E349A-605D-4EB9-934B-D4CE522469E0}">
      <dgm:prSet phldrT="[Text]"/>
      <dgm:spPr/>
      <dgm:t>
        <a:bodyPr/>
        <a:lstStyle/>
        <a:p>
          <a:r>
            <a:rPr lang="en-US" dirty="0" smtClean="0"/>
            <a:t>This is a computerized biometric system designed to enhance the effectiveness and efficiency in the storage of personnel records and administration of monthly payroll in such a way that it will provide confidence in employee emolument cost and budgeting.</a:t>
          </a:r>
          <a:endParaRPr lang="en-US" dirty="0"/>
        </a:p>
      </dgm:t>
    </dgm:pt>
    <dgm:pt modelId="{E8AA03AE-C68A-4A11-8AA9-4D596773F815}" type="parTrans" cxnId="{BD15CFE0-5491-455D-A521-E3961121F2E8}">
      <dgm:prSet/>
      <dgm:spPr/>
      <dgm:t>
        <a:bodyPr/>
        <a:lstStyle/>
        <a:p>
          <a:endParaRPr lang="en-US"/>
        </a:p>
      </dgm:t>
    </dgm:pt>
    <dgm:pt modelId="{E5BF7DD8-700C-4CC8-8EA9-377C6C751E94}" type="sibTrans" cxnId="{BD15CFE0-5491-455D-A521-E3961121F2E8}">
      <dgm:prSet/>
      <dgm:spPr/>
      <dgm:t>
        <a:bodyPr/>
        <a:lstStyle/>
        <a:p>
          <a:endParaRPr lang="en-US"/>
        </a:p>
      </dgm:t>
    </dgm:pt>
    <dgm:pt modelId="{EB4D9C28-2D89-4CCA-AFF0-438324B6716A}">
      <dgm:prSet phldrT="[Text]"/>
      <dgm:spPr/>
      <dgm:t>
        <a:bodyPr/>
        <a:lstStyle/>
        <a:p>
          <a:r>
            <a:rPr lang="en-US" dirty="0" smtClean="0"/>
            <a:t>All staff salaries and allowances are paid through this platform.</a:t>
          </a:r>
          <a:endParaRPr lang="en-US" dirty="0"/>
        </a:p>
      </dgm:t>
    </dgm:pt>
    <dgm:pt modelId="{61686DB4-6B83-4211-A6B4-A9F35C573AD4}" type="parTrans" cxnId="{BEECF351-35ED-4E12-999D-8E70BFA67C28}">
      <dgm:prSet/>
      <dgm:spPr/>
      <dgm:t>
        <a:bodyPr/>
        <a:lstStyle/>
        <a:p>
          <a:endParaRPr lang="en-US"/>
        </a:p>
      </dgm:t>
    </dgm:pt>
    <dgm:pt modelId="{200ED3F5-E2DD-4EAF-85B3-E854E80D3BF0}" type="sibTrans" cxnId="{BEECF351-35ED-4E12-999D-8E70BFA67C28}">
      <dgm:prSet/>
      <dgm:spPr/>
      <dgm:t>
        <a:bodyPr/>
        <a:lstStyle/>
        <a:p>
          <a:endParaRPr lang="en-US"/>
        </a:p>
      </dgm:t>
    </dgm:pt>
    <dgm:pt modelId="{83187469-D3DF-459D-B095-BB7A3A08AE27}">
      <dgm:prSet phldrT="[Text]"/>
      <dgm:spPr/>
      <dgm:t>
        <a:bodyPr/>
        <a:lstStyle/>
        <a:p>
          <a:r>
            <a:rPr lang="en-US" dirty="0" smtClean="0"/>
            <a:t>Collections are made into the account through the generation of a </a:t>
          </a:r>
          <a:r>
            <a:rPr lang="en-US" dirty="0" err="1" smtClean="0"/>
            <a:t>Remita</a:t>
          </a:r>
          <a:r>
            <a:rPr lang="en-US" dirty="0" smtClean="0"/>
            <a:t> Retrieval Reference code (RRR) on the University website.</a:t>
          </a:r>
          <a:endParaRPr lang="en-US" dirty="0"/>
        </a:p>
      </dgm:t>
    </dgm:pt>
    <dgm:pt modelId="{4721DCC0-E96F-4062-9558-6DA5A2216F46}" type="parTrans" cxnId="{B8184CFB-22D2-467C-8F2E-ACAC8BAC9DA3}">
      <dgm:prSet/>
      <dgm:spPr/>
      <dgm:t>
        <a:bodyPr/>
        <a:lstStyle/>
        <a:p>
          <a:endParaRPr lang="en-US"/>
        </a:p>
      </dgm:t>
    </dgm:pt>
    <dgm:pt modelId="{2D502075-936A-4F11-B650-52D5A45FCA1A}" type="sibTrans" cxnId="{B8184CFB-22D2-467C-8F2E-ACAC8BAC9DA3}">
      <dgm:prSet/>
      <dgm:spPr/>
      <dgm:t>
        <a:bodyPr/>
        <a:lstStyle/>
        <a:p>
          <a:endParaRPr lang="en-US"/>
        </a:p>
      </dgm:t>
    </dgm:pt>
    <dgm:pt modelId="{32022FA9-FDE1-45B9-AD06-D048121E41EA}">
      <dgm:prSet phldrT="[Text]"/>
      <dgm:spPr/>
      <dgm:t>
        <a:bodyPr/>
        <a:lstStyle/>
        <a:p>
          <a:r>
            <a:rPr lang="en-US" dirty="0" smtClean="0"/>
            <a:t>Payment vouchers are uploaded, reviewed and approved by relevant officers via the platform</a:t>
          </a:r>
          <a:endParaRPr lang="en-US" dirty="0"/>
        </a:p>
      </dgm:t>
    </dgm:pt>
    <dgm:pt modelId="{86C4A201-92C6-4F36-B438-20D8B2CA9304}" type="parTrans" cxnId="{89E74062-0D79-4890-AA02-21F929957933}">
      <dgm:prSet/>
      <dgm:spPr/>
      <dgm:t>
        <a:bodyPr/>
        <a:lstStyle/>
        <a:p>
          <a:endParaRPr lang="en-US"/>
        </a:p>
      </dgm:t>
    </dgm:pt>
    <dgm:pt modelId="{89FB018D-B477-4771-9216-32E392858625}" type="sibTrans" cxnId="{89E74062-0D79-4890-AA02-21F929957933}">
      <dgm:prSet/>
      <dgm:spPr/>
      <dgm:t>
        <a:bodyPr/>
        <a:lstStyle/>
        <a:p>
          <a:endParaRPr lang="en-US"/>
        </a:p>
      </dgm:t>
    </dgm:pt>
    <dgm:pt modelId="{5F65E429-6253-49D8-84B1-558824CDF75E}">
      <dgm:prSet phldrT="[Text]"/>
      <dgm:spPr/>
      <dgm:t>
        <a:bodyPr/>
        <a:lstStyle/>
        <a:p>
          <a:r>
            <a:rPr lang="en-US" dirty="0" smtClean="0"/>
            <a:t>The University is only responsible for raising variations to the payroll like deductions, implementing increments/promotion, stoppage of salary </a:t>
          </a:r>
          <a:r>
            <a:rPr lang="en-US" dirty="0" err="1" smtClean="0"/>
            <a:t>etc</a:t>
          </a:r>
          <a:endParaRPr lang="en-US" dirty="0"/>
        </a:p>
      </dgm:t>
    </dgm:pt>
    <dgm:pt modelId="{65A74950-F006-4DD6-8FB8-AA465A3D55EF}" type="parTrans" cxnId="{F3A14B8A-32F0-4BFF-B537-23A3BD1C3895}">
      <dgm:prSet/>
      <dgm:spPr/>
      <dgm:t>
        <a:bodyPr/>
        <a:lstStyle/>
        <a:p>
          <a:endParaRPr lang="en-US"/>
        </a:p>
      </dgm:t>
    </dgm:pt>
    <dgm:pt modelId="{3B9CF5F7-D948-439C-8D4C-E2493975747E}" type="sibTrans" cxnId="{F3A14B8A-32F0-4BFF-B537-23A3BD1C3895}">
      <dgm:prSet/>
      <dgm:spPr/>
      <dgm:t>
        <a:bodyPr/>
        <a:lstStyle/>
        <a:p>
          <a:endParaRPr lang="en-US"/>
        </a:p>
      </dgm:t>
    </dgm:pt>
    <dgm:pt modelId="{B62779E2-6406-4A7E-A470-8B134EE2C4E0}">
      <dgm:prSet phldrT="[Text]"/>
      <dgm:spPr/>
      <dgm:t>
        <a:bodyPr/>
        <a:lstStyle/>
        <a:p>
          <a:r>
            <a:rPr lang="en-US" dirty="0" smtClean="0"/>
            <a:t>The IPPIS is responsible for placing anyone on the payroll, inputting allowances or pay arrears.</a:t>
          </a:r>
          <a:endParaRPr lang="en-US" dirty="0"/>
        </a:p>
      </dgm:t>
    </dgm:pt>
    <dgm:pt modelId="{0E3B9A13-7B15-466B-9BBB-E037186433B2}" type="parTrans" cxnId="{A69E21B7-8E42-40CE-B867-FDB8C46DC462}">
      <dgm:prSet/>
      <dgm:spPr/>
      <dgm:t>
        <a:bodyPr/>
        <a:lstStyle/>
        <a:p>
          <a:endParaRPr lang="en-US"/>
        </a:p>
      </dgm:t>
    </dgm:pt>
    <dgm:pt modelId="{8E9A090A-B42E-499C-9818-887239613610}" type="sibTrans" cxnId="{A69E21B7-8E42-40CE-B867-FDB8C46DC462}">
      <dgm:prSet/>
      <dgm:spPr/>
      <dgm:t>
        <a:bodyPr/>
        <a:lstStyle/>
        <a:p>
          <a:endParaRPr lang="en-US"/>
        </a:p>
      </dgm:t>
    </dgm:pt>
    <dgm:pt modelId="{DC990503-2679-4731-A756-7B7EB153A410}" type="pres">
      <dgm:prSet presAssocID="{00CC0D92-A9E1-4333-9845-29B0C2B177D4}" presName="linearFlow" presStyleCnt="0">
        <dgm:presLayoutVars>
          <dgm:dir/>
          <dgm:animLvl val="lvl"/>
          <dgm:resizeHandles val="exact"/>
        </dgm:presLayoutVars>
      </dgm:prSet>
      <dgm:spPr/>
      <dgm:t>
        <a:bodyPr/>
        <a:lstStyle/>
        <a:p>
          <a:endParaRPr lang="en-US"/>
        </a:p>
      </dgm:t>
    </dgm:pt>
    <dgm:pt modelId="{B23046B2-BC02-43B9-8AC9-E0CDCC1C59F6}" type="pres">
      <dgm:prSet presAssocID="{EB552478-E5DC-45D8-95C7-F3C2153605E8}" presName="composite" presStyleCnt="0"/>
      <dgm:spPr/>
    </dgm:pt>
    <dgm:pt modelId="{8148C2F4-4E4B-45B8-9599-7A5B6865CFA7}" type="pres">
      <dgm:prSet presAssocID="{EB552478-E5DC-45D8-95C7-F3C2153605E8}" presName="parentText" presStyleLbl="alignNode1" presStyleIdx="0" presStyleCnt="3">
        <dgm:presLayoutVars>
          <dgm:chMax val="1"/>
          <dgm:bulletEnabled val="1"/>
        </dgm:presLayoutVars>
      </dgm:prSet>
      <dgm:spPr/>
      <dgm:t>
        <a:bodyPr/>
        <a:lstStyle/>
        <a:p>
          <a:endParaRPr lang="en-US"/>
        </a:p>
      </dgm:t>
    </dgm:pt>
    <dgm:pt modelId="{09069518-8F29-403D-BF6D-1FE6BFBD4B34}" type="pres">
      <dgm:prSet presAssocID="{EB552478-E5DC-45D8-95C7-F3C2153605E8}" presName="descendantText" presStyleLbl="alignAcc1" presStyleIdx="0" presStyleCnt="3">
        <dgm:presLayoutVars>
          <dgm:bulletEnabled val="1"/>
        </dgm:presLayoutVars>
      </dgm:prSet>
      <dgm:spPr/>
      <dgm:t>
        <a:bodyPr/>
        <a:lstStyle/>
        <a:p>
          <a:endParaRPr lang="en-US"/>
        </a:p>
      </dgm:t>
    </dgm:pt>
    <dgm:pt modelId="{EA26F493-D360-4DBD-B943-7494BCFEDB18}" type="pres">
      <dgm:prSet presAssocID="{0178F627-6EB9-428E-BF8F-907CF24614CC}" presName="sp" presStyleCnt="0"/>
      <dgm:spPr/>
    </dgm:pt>
    <dgm:pt modelId="{A4E77840-72D5-4361-8EBD-37860B207D9A}" type="pres">
      <dgm:prSet presAssocID="{C5A595AB-A684-4A67-B0A0-9EDEB2509E63}" presName="composite" presStyleCnt="0"/>
      <dgm:spPr/>
    </dgm:pt>
    <dgm:pt modelId="{9B9155FF-E508-43E2-AB5D-877EA710892A}" type="pres">
      <dgm:prSet presAssocID="{C5A595AB-A684-4A67-B0A0-9EDEB2509E63}" presName="parentText" presStyleLbl="alignNode1" presStyleIdx="1" presStyleCnt="3">
        <dgm:presLayoutVars>
          <dgm:chMax val="1"/>
          <dgm:bulletEnabled val="1"/>
        </dgm:presLayoutVars>
      </dgm:prSet>
      <dgm:spPr/>
      <dgm:t>
        <a:bodyPr/>
        <a:lstStyle/>
        <a:p>
          <a:endParaRPr lang="en-US"/>
        </a:p>
      </dgm:t>
    </dgm:pt>
    <dgm:pt modelId="{BDA68169-2CF3-4321-9595-A530ADF4E44E}" type="pres">
      <dgm:prSet presAssocID="{C5A595AB-A684-4A67-B0A0-9EDEB2509E63}" presName="descendantText" presStyleLbl="alignAcc1" presStyleIdx="1" presStyleCnt="3">
        <dgm:presLayoutVars>
          <dgm:bulletEnabled val="1"/>
        </dgm:presLayoutVars>
      </dgm:prSet>
      <dgm:spPr/>
      <dgm:t>
        <a:bodyPr/>
        <a:lstStyle/>
        <a:p>
          <a:endParaRPr lang="en-US"/>
        </a:p>
      </dgm:t>
    </dgm:pt>
    <dgm:pt modelId="{F9007280-98A5-4BC2-921A-D0A4D77D544D}" type="pres">
      <dgm:prSet presAssocID="{BB63C83D-9CFD-4F1A-B348-CFD52AE6D705}" presName="sp" presStyleCnt="0"/>
      <dgm:spPr/>
    </dgm:pt>
    <dgm:pt modelId="{31C79FC2-0637-4ABE-8065-2FE852AB1C2C}" type="pres">
      <dgm:prSet presAssocID="{04FC6980-95F1-4965-8137-4BEF3066B670}" presName="composite" presStyleCnt="0"/>
      <dgm:spPr/>
    </dgm:pt>
    <dgm:pt modelId="{DFDFF9BE-9FD8-4822-AA70-BAD615AB28BE}" type="pres">
      <dgm:prSet presAssocID="{04FC6980-95F1-4965-8137-4BEF3066B670}" presName="parentText" presStyleLbl="alignNode1" presStyleIdx="2" presStyleCnt="3">
        <dgm:presLayoutVars>
          <dgm:chMax val="1"/>
          <dgm:bulletEnabled val="1"/>
        </dgm:presLayoutVars>
      </dgm:prSet>
      <dgm:spPr/>
      <dgm:t>
        <a:bodyPr/>
        <a:lstStyle/>
        <a:p>
          <a:endParaRPr lang="en-US"/>
        </a:p>
      </dgm:t>
    </dgm:pt>
    <dgm:pt modelId="{1F70F69B-9884-461A-A670-88DB0C7C818C}" type="pres">
      <dgm:prSet presAssocID="{04FC6980-95F1-4965-8137-4BEF3066B670}" presName="descendantText" presStyleLbl="alignAcc1" presStyleIdx="2" presStyleCnt="3" custScaleY="122606">
        <dgm:presLayoutVars>
          <dgm:bulletEnabled val="1"/>
        </dgm:presLayoutVars>
      </dgm:prSet>
      <dgm:spPr/>
      <dgm:t>
        <a:bodyPr/>
        <a:lstStyle/>
        <a:p>
          <a:endParaRPr lang="en-US"/>
        </a:p>
      </dgm:t>
    </dgm:pt>
  </dgm:ptLst>
  <dgm:cxnLst>
    <dgm:cxn modelId="{89D9E8E9-A54A-49D1-BE6C-3488C7BABFEE}" srcId="{00CC0D92-A9E1-4333-9845-29B0C2B177D4}" destId="{04FC6980-95F1-4965-8137-4BEF3066B670}" srcOrd="2" destOrd="0" parTransId="{6B06FF9A-A898-400A-A2FD-3E1668F0EEE9}" sibTransId="{08B60C4D-44CE-4505-8043-2661F5E4B8F1}"/>
    <dgm:cxn modelId="{BEECF351-35ED-4E12-999D-8E70BFA67C28}" srcId="{04FC6980-95F1-4965-8137-4BEF3066B670}" destId="{EB4D9C28-2D89-4CCA-AFF0-438324B6716A}" srcOrd="1" destOrd="0" parTransId="{61686DB4-6B83-4211-A6B4-A9F35C573AD4}" sibTransId="{200ED3F5-E2DD-4EAF-85B3-E854E80D3BF0}"/>
    <dgm:cxn modelId="{CE34077E-B37E-440B-A266-9EF3A58DA221}" type="presOf" srcId="{1055882D-DDDC-40A7-9E6F-D34230F1D0B6}" destId="{09069518-8F29-403D-BF6D-1FE6BFBD4B34}" srcOrd="0" destOrd="1" presId="urn:microsoft.com/office/officeart/2005/8/layout/chevron2"/>
    <dgm:cxn modelId="{B8184CFB-22D2-467C-8F2E-ACAC8BAC9DA3}" srcId="{C5A595AB-A684-4A67-B0A0-9EDEB2509E63}" destId="{83187469-D3DF-459D-B095-BB7A3A08AE27}" srcOrd="2" destOrd="0" parTransId="{4721DCC0-E96F-4062-9558-6DA5A2216F46}" sibTransId="{2D502075-936A-4F11-B650-52D5A45FCA1A}"/>
    <dgm:cxn modelId="{43511B71-3D33-42B1-9E79-2CD5B96D0FD7}" srcId="{EB552478-E5DC-45D8-95C7-F3C2153605E8}" destId="{35BE0886-1A57-435B-AE13-90863A2CE0F6}" srcOrd="0" destOrd="0" parTransId="{68251812-3401-4957-9883-91670DEBB69D}" sibTransId="{35D3215D-8EF8-40B8-A5EE-3C055F6FEC01}"/>
    <dgm:cxn modelId="{F3A14B8A-32F0-4BFF-B537-23A3BD1C3895}" srcId="{04FC6980-95F1-4965-8137-4BEF3066B670}" destId="{5F65E429-6253-49D8-84B1-558824CDF75E}" srcOrd="2" destOrd="0" parTransId="{65A74950-F006-4DD6-8FB8-AA465A3D55EF}" sibTransId="{3B9CF5F7-D948-439C-8D4C-E2493975747E}"/>
    <dgm:cxn modelId="{5B8A8B07-663A-429A-916D-B5C49C8FAAF2}" srcId="{00CC0D92-A9E1-4333-9845-29B0C2B177D4}" destId="{EB552478-E5DC-45D8-95C7-F3C2153605E8}" srcOrd="0" destOrd="0" parTransId="{345B4E6F-6AF5-48A8-ACAB-AA175554887D}" sibTransId="{0178F627-6EB9-428E-BF8F-907CF24614CC}"/>
    <dgm:cxn modelId="{26AB188D-CF8C-4D5B-AC81-9EEC460ABC14}" type="presOf" srcId="{558A8BD5-5E68-408E-B7AB-2612AA5B4428}" destId="{BDA68169-2CF3-4321-9595-A530ADF4E44E}" srcOrd="0" destOrd="0" presId="urn:microsoft.com/office/officeart/2005/8/layout/chevron2"/>
    <dgm:cxn modelId="{0F27AAC4-8990-4D7A-BE00-DACC6B1EE22C}" type="presOf" srcId="{00CC0D92-A9E1-4333-9845-29B0C2B177D4}" destId="{DC990503-2679-4731-A756-7B7EB153A410}" srcOrd="0" destOrd="0" presId="urn:microsoft.com/office/officeart/2005/8/layout/chevron2"/>
    <dgm:cxn modelId="{D30092D9-B4A8-48AD-94BC-88F7E1F5E1DF}" type="presOf" srcId="{EB4D9C28-2D89-4CCA-AFF0-438324B6716A}" destId="{1F70F69B-9884-461A-A670-88DB0C7C818C}" srcOrd="0" destOrd="1" presId="urn:microsoft.com/office/officeart/2005/8/layout/chevron2"/>
    <dgm:cxn modelId="{62C13589-C1A5-4407-9126-27A764D36AC9}" srcId="{C5A595AB-A684-4A67-B0A0-9EDEB2509E63}" destId="{558A8BD5-5E68-408E-B7AB-2612AA5B4428}" srcOrd="0" destOrd="0" parTransId="{E3679852-94D7-4995-A34A-D6A8C1256AE3}" sibTransId="{250526BC-D7AA-4736-8838-ADB9F3314AF9}"/>
    <dgm:cxn modelId="{10BBB974-E849-4EF3-A2A6-4F96EAD0482E}" srcId="{C5A595AB-A684-4A67-B0A0-9EDEB2509E63}" destId="{771842C2-1871-4DD9-8422-C1F90E87AD1E}" srcOrd="1" destOrd="0" parTransId="{3C76B325-F870-454F-9FF7-7E7D8C810735}" sibTransId="{7ADA8D78-77AC-4FE7-92CA-A662C3740A80}"/>
    <dgm:cxn modelId="{6632EF0B-AF03-48DE-B707-914E3227482B}" type="presOf" srcId="{35BE0886-1A57-435B-AE13-90863A2CE0F6}" destId="{09069518-8F29-403D-BF6D-1FE6BFBD4B34}" srcOrd="0" destOrd="0" presId="urn:microsoft.com/office/officeart/2005/8/layout/chevron2"/>
    <dgm:cxn modelId="{57BD26FE-0D4B-4D2F-8770-C8132AD79FA1}" type="presOf" srcId="{D23E349A-605D-4EB9-934B-D4CE522469E0}" destId="{1F70F69B-9884-461A-A670-88DB0C7C818C}" srcOrd="0" destOrd="0" presId="urn:microsoft.com/office/officeart/2005/8/layout/chevron2"/>
    <dgm:cxn modelId="{012C3D9F-6CE8-4702-9CEA-F541043A1958}" srcId="{00CC0D92-A9E1-4333-9845-29B0C2B177D4}" destId="{C5A595AB-A684-4A67-B0A0-9EDEB2509E63}" srcOrd="1" destOrd="0" parTransId="{04775F09-4B7B-4B8A-B638-76278E835369}" sibTransId="{BB63C83D-9CFD-4F1A-B348-CFD52AE6D705}"/>
    <dgm:cxn modelId="{80B65739-585C-4CC9-8002-01BD4868DAE8}" type="presOf" srcId="{32022FA9-FDE1-45B9-AD06-D048121E41EA}" destId="{BDA68169-2CF3-4321-9595-A530ADF4E44E}" srcOrd="0" destOrd="3" presId="urn:microsoft.com/office/officeart/2005/8/layout/chevron2"/>
    <dgm:cxn modelId="{ACCAD63D-DB54-47FD-AFE3-A84E0D2BE425}" type="presOf" srcId="{04FC6980-95F1-4965-8137-4BEF3066B670}" destId="{DFDFF9BE-9FD8-4822-AA70-BAD615AB28BE}" srcOrd="0" destOrd="0" presId="urn:microsoft.com/office/officeart/2005/8/layout/chevron2"/>
    <dgm:cxn modelId="{76C8AB79-5B1C-4C7E-99BA-EFE64E0C2652}" type="presOf" srcId="{B62779E2-6406-4A7E-A470-8B134EE2C4E0}" destId="{1F70F69B-9884-461A-A670-88DB0C7C818C}" srcOrd="0" destOrd="3" presId="urn:microsoft.com/office/officeart/2005/8/layout/chevron2"/>
    <dgm:cxn modelId="{97790961-E143-4B2B-9D88-097C461BF9E8}" type="presOf" srcId="{771842C2-1871-4DD9-8422-C1F90E87AD1E}" destId="{BDA68169-2CF3-4321-9595-A530ADF4E44E}" srcOrd="0" destOrd="1" presId="urn:microsoft.com/office/officeart/2005/8/layout/chevron2"/>
    <dgm:cxn modelId="{A69E21B7-8E42-40CE-B867-FDB8C46DC462}" srcId="{04FC6980-95F1-4965-8137-4BEF3066B670}" destId="{B62779E2-6406-4A7E-A470-8B134EE2C4E0}" srcOrd="3" destOrd="0" parTransId="{0E3B9A13-7B15-466B-9BBB-E037186433B2}" sibTransId="{8E9A090A-B42E-499C-9818-887239613610}"/>
    <dgm:cxn modelId="{37895A07-E84F-4211-9B5A-9C27787261E5}" type="presOf" srcId="{EB552478-E5DC-45D8-95C7-F3C2153605E8}" destId="{8148C2F4-4E4B-45B8-9599-7A5B6865CFA7}" srcOrd="0" destOrd="0" presId="urn:microsoft.com/office/officeart/2005/8/layout/chevron2"/>
    <dgm:cxn modelId="{9CEB1119-025E-4C32-A19E-FFEF4EF16AC9}" type="presOf" srcId="{83187469-D3DF-459D-B095-BB7A3A08AE27}" destId="{BDA68169-2CF3-4321-9595-A530ADF4E44E}" srcOrd="0" destOrd="2" presId="urn:microsoft.com/office/officeart/2005/8/layout/chevron2"/>
    <dgm:cxn modelId="{7180F3D8-4167-44F1-BFA1-85B55F1A0723}" type="presOf" srcId="{C5A595AB-A684-4A67-B0A0-9EDEB2509E63}" destId="{9B9155FF-E508-43E2-AB5D-877EA710892A}" srcOrd="0" destOrd="0" presId="urn:microsoft.com/office/officeart/2005/8/layout/chevron2"/>
    <dgm:cxn modelId="{DCBF89C3-1B0F-47FD-B99E-5F47894262A5}" srcId="{EB552478-E5DC-45D8-95C7-F3C2153605E8}" destId="{1055882D-DDDC-40A7-9E6F-D34230F1D0B6}" srcOrd="1" destOrd="0" parTransId="{819A21B6-75EA-42FF-BCB0-1408D5BC854E}" sibTransId="{79F0971E-D1E8-4C49-9DDE-EDA56788AA70}"/>
    <dgm:cxn modelId="{89E74062-0D79-4890-AA02-21F929957933}" srcId="{C5A595AB-A684-4A67-B0A0-9EDEB2509E63}" destId="{32022FA9-FDE1-45B9-AD06-D048121E41EA}" srcOrd="3" destOrd="0" parTransId="{86C4A201-92C6-4F36-B438-20D8B2CA9304}" sibTransId="{89FB018D-B477-4771-9216-32E392858625}"/>
    <dgm:cxn modelId="{BD15CFE0-5491-455D-A521-E3961121F2E8}" srcId="{04FC6980-95F1-4965-8137-4BEF3066B670}" destId="{D23E349A-605D-4EB9-934B-D4CE522469E0}" srcOrd="0" destOrd="0" parTransId="{E8AA03AE-C68A-4A11-8AA9-4D596773F815}" sibTransId="{E5BF7DD8-700C-4CC8-8EA9-377C6C751E94}"/>
    <dgm:cxn modelId="{7340F652-76CF-4E68-ADF8-A99865D22601}" type="presOf" srcId="{5F65E429-6253-49D8-84B1-558824CDF75E}" destId="{1F70F69B-9884-461A-A670-88DB0C7C818C}" srcOrd="0" destOrd="2" presId="urn:microsoft.com/office/officeart/2005/8/layout/chevron2"/>
    <dgm:cxn modelId="{7A301263-B7F8-4DA5-8404-328F3937894F}" type="presParOf" srcId="{DC990503-2679-4731-A756-7B7EB153A410}" destId="{B23046B2-BC02-43B9-8AC9-E0CDCC1C59F6}" srcOrd="0" destOrd="0" presId="urn:microsoft.com/office/officeart/2005/8/layout/chevron2"/>
    <dgm:cxn modelId="{BF30B39C-6443-4D18-8CB3-0A8EFDC5E7BE}" type="presParOf" srcId="{B23046B2-BC02-43B9-8AC9-E0CDCC1C59F6}" destId="{8148C2F4-4E4B-45B8-9599-7A5B6865CFA7}" srcOrd="0" destOrd="0" presId="urn:microsoft.com/office/officeart/2005/8/layout/chevron2"/>
    <dgm:cxn modelId="{65B5DF83-A0F0-4691-AAD2-25ABED8041EC}" type="presParOf" srcId="{B23046B2-BC02-43B9-8AC9-E0CDCC1C59F6}" destId="{09069518-8F29-403D-BF6D-1FE6BFBD4B34}" srcOrd="1" destOrd="0" presId="urn:microsoft.com/office/officeart/2005/8/layout/chevron2"/>
    <dgm:cxn modelId="{9349174D-50B1-4DFF-A398-BE98DCCEBB47}" type="presParOf" srcId="{DC990503-2679-4731-A756-7B7EB153A410}" destId="{EA26F493-D360-4DBD-B943-7494BCFEDB18}" srcOrd="1" destOrd="0" presId="urn:microsoft.com/office/officeart/2005/8/layout/chevron2"/>
    <dgm:cxn modelId="{39B153E2-23CB-4B2C-A655-6FBBB19EA63B}" type="presParOf" srcId="{DC990503-2679-4731-A756-7B7EB153A410}" destId="{A4E77840-72D5-4361-8EBD-37860B207D9A}" srcOrd="2" destOrd="0" presId="urn:microsoft.com/office/officeart/2005/8/layout/chevron2"/>
    <dgm:cxn modelId="{B613216F-2187-40F8-8008-C44CDB46D6B2}" type="presParOf" srcId="{A4E77840-72D5-4361-8EBD-37860B207D9A}" destId="{9B9155FF-E508-43E2-AB5D-877EA710892A}" srcOrd="0" destOrd="0" presId="urn:microsoft.com/office/officeart/2005/8/layout/chevron2"/>
    <dgm:cxn modelId="{9E4247A8-7451-4DC0-98A4-18634AA8424E}" type="presParOf" srcId="{A4E77840-72D5-4361-8EBD-37860B207D9A}" destId="{BDA68169-2CF3-4321-9595-A530ADF4E44E}" srcOrd="1" destOrd="0" presId="urn:microsoft.com/office/officeart/2005/8/layout/chevron2"/>
    <dgm:cxn modelId="{56FE6D8D-3EEB-4172-BCD9-C14E4571A3E9}" type="presParOf" srcId="{DC990503-2679-4731-A756-7B7EB153A410}" destId="{F9007280-98A5-4BC2-921A-D0A4D77D544D}" srcOrd="3" destOrd="0" presId="urn:microsoft.com/office/officeart/2005/8/layout/chevron2"/>
    <dgm:cxn modelId="{1075B345-618C-4A67-8B33-F5B93E18A01B}" type="presParOf" srcId="{DC990503-2679-4731-A756-7B7EB153A410}" destId="{31C79FC2-0637-4ABE-8065-2FE852AB1C2C}" srcOrd="4" destOrd="0" presId="urn:microsoft.com/office/officeart/2005/8/layout/chevron2"/>
    <dgm:cxn modelId="{0DCDBAB9-C322-4001-AC7E-BD2865AE48C2}" type="presParOf" srcId="{31C79FC2-0637-4ABE-8065-2FE852AB1C2C}" destId="{DFDFF9BE-9FD8-4822-AA70-BAD615AB28BE}" srcOrd="0" destOrd="0" presId="urn:microsoft.com/office/officeart/2005/8/layout/chevron2"/>
    <dgm:cxn modelId="{FBB57457-1061-452F-A5CF-F862573ACC81}" type="presParOf" srcId="{31C79FC2-0637-4ABE-8065-2FE852AB1C2C}" destId="{1F70F69B-9884-461A-A670-88DB0C7C818C}"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ED0F86-2358-4CF9-860F-7597D81A13C8}" type="datetimeFigureOut">
              <a:rPr lang="en-US" smtClean="0"/>
              <a:pPr/>
              <a:t>8/21/2023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97639B-1679-4059-81CB-D4DBA5C78EC0}" type="slidenum">
              <a:rPr lang="en-US" smtClean="0"/>
              <a:pPr/>
              <a:t>‹#›</a:t>
            </a:fld>
            <a:endParaRPr lang="en-US"/>
          </a:p>
        </p:txBody>
      </p:sp>
    </p:spTree>
    <p:extLst>
      <p:ext uri="{BB962C8B-B14F-4D97-AF65-F5344CB8AC3E}">
        <p14:creationId xmlns:p14="http://schemas.microsoft.com/office/powerpoint/2010/main" xmlns="" val="19677957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297639B-1679-4059-81CB-D4DBA5C78EC0}" type="slidenum">
              <a:rPr lang="en-US" smtClean="0"/>
              <a:pPr/>
              <a:t>4</a:t>
            </a:fld>
            <a:endParaRPr lang="en-US"/>
          </a:p>
        </p:txBody>
      </p:sp>
    </p:spTree>
    <p:extLst>
      <p:ext uri="{BB962C8B-B14F-4D97-AF65-F5344CB8AC3E}">
        <p14:creationId xmlns:p14="http://schemas.microsoft.com/office/powerpoint/2010/main" xmlns="" val="12067146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514171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857864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825980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29734271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360053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1919590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04333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594476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185910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5393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966222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940958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931901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290801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996216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753077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6182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xmlns=""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8/21/2023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14154852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1178" y="535458"/>
            <a:ext cx="7496433" cy="6069226"/>
          </a:xfrm>
          <a:prstGeom prst="rect">
            <a:avLst/>
          </a:prstGeom>
        </p:spPr>
        <p:txBody>
          <a:bodyPr wrap="square">
            <a:spAutoFit/>
          </a:bodyPr>
          <a:lstStyle/>
          <a:p>
            <a:pPr>
              <a:lnSpc>
                <a:spcPct val="107000"/>
              </a:lnSpc>
              <a:spcAft>
                <a:spcPts val="800"/>
              </a:spcAft>
            </a:pPr>
            <a:r>
              <a:rPr lang="en-US" sz="2000" b="1" dirty="0">
                <a:latin typeface="Arial" panose="020B0604020202020204" pitchFamily="34" charset="0"/>
                <a:ea typeface="Calibri" panose="020F0502020204030204" pitchFamily="34" charset="0"/>
                <a:cs typeface="Arial" panose="020B0604020202020204" pitchFamily="34" charset="0"/>
              </a:rPr>
              <a:t>GOVERNANCE &amp; FINANCE IN THE UNIVERSITY: WHAT HAS CHANGED AND THE EXPECTATIONS?</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600" b="1" dirty="0">
                <a:latin typeface="Arial" panose="020B0604020202020204" pitchFamily="34" charset="0"/>
                <a:ea typeface="Calibri" panose="020F0502020204030204" pitchFamily="34" charset="0"/>
                <a:cs typeface="Arial" panose="020B0604020202020204" pitchFamily="34" charset="0"/>
              </a:rPr>
              <a:t> </a:t>
            </a:r>
            <a:r>
              <a:rPr lang="en-US" b="1" dirty="0">
                <a:latin typeface="Arial" panose="020B0604020202020204" pitchFamily="34"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a:latin typeface="Arial" panose="020B0604020202020204" pitchFamily="34" charset="0"/>
                <a:ea typeface="Calibri" panose="020F0502020204030204" pitchFamily="34" charset="0"/>
                <a:cs typeface="Arial" panose="020B0604020202020204" pitchFamily="34" charset="0"/>
              </a:rPr>
              <a:t>PRESENTED BY:</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a:latin typeface="Arial" panose="020B0604020202020204" pitchFamily="34" charset="0"/>
                <a:ea typeface="Calibri" panose="020F0502020204030204" pitchFamily="34" charset="0"/>
                <a:cs typeface="Arial" panose="020B0604020202020204" pitchFamily="34" charset="0"/>
              </a:rPr>
              <a:t>MRS OLUWAFUNMILOLA ADEKUNLE, (FCA)</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a:latin typeface="Arial" panose="020B0604020202020204" pitchFamily="34" charset="0"/>
                <a:ea typeface="Calibri" panose="020F0502020204030204" pitchFamily="34" charset="0"/>
                <a:cs typeface="Arial" panose="020B0604020202020204" pitchFamily="34" charset="0"/>
              </a:rPr>
              <a:t>BURSAR</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a:latin typeface="Arial" panose="020B0604020202020204" pitchFamily="34" charset="0"/>
                <a:ea typeface="Calibri" panose="020F0502020204030204" pitchFamily="34" charset="0"/>
                <a:cs typeface="Arial" panose="020B0604020202020204" pitchFamily="34" charset="0"/>
              </a:rPr>
              <a:t>UNIVERSITY OF LAGOS</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a:latin typeface="Arial" panose="020B0604020202020204" pitchFamily="34"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a:latin typeface="Arial" panose="020B0604020202020204" pitchFamily="34" charset="0"/>
                <a:ea typeface="Calibri" panose="020F0502020204030204" pitchFamily="34" charset="0"/>
                <a:cs typeface="Arial" panose="020B0604020202020204" pitchFamily="34" charset="0"/>
              </a:rPr>
              <a:t>AT TRAINING FOR DEANS, DIRECTORS AND HEADS OF DEPARTMENT.</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a:latin typeface="Arial" panose="020B0604020202020204" pitchFamily="34"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a:latin typeface="Arial" panose="020B0604020202020204" pitchFamily="34"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b="1" dirty="0">
                <a:latin typeface="Arial" panose="020B0604020202020204" pitchFamily="34"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600" b="1" dirty="0">
                <a:latin typeface="Arial" panose="020B0604020202020204" pitchFamily="34" charset="0"/>
                <a:ea typeface="Calibri" panose="020F0502020204030204" pitchFamily="34" charset="0"/>
                <a:cs typeface="Arial" panose="020B0604020202020204" pitchFamily="34" charset="0"/>
              </a:rPr>
              <a:t> </a:t>
            </a:r>
            <a:endParaRPr lang="en-US" sz="1200" dirty="0">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en-US" sz="1600" b="1" dirty="0">
                <a:latin typeface="Arial" panose="020B0604020202020204" pitchFamily="34" charset="0"/>
                <a:ea typeface="Calibri" panose="020F0502020204030204" pitchFamily="34" charset="0"/>
                <a:cs typeface="Arial" panose="020B0604020202020204" pitchFamily="34" charset="0"/>
              </a:rPr>
              <a:t>22</a:t>
            </a:r>
            <a:r>
              <a:rPr lang="en-US" sz="1600" b="1" baseline="30000" dirty="0">
                <a:latin typeface="Arial" panose="020B0604020202020204" pitchFamily="34" charset="0"/>
                <a:ea typeface="Calibri" panose="020F0502020204030204" pitchFamily="34" charset="0"/>
                <a:cs typeface="Arial" panose="020B0604020202020204" pitchFamily="34" charset="0"/>
              </a:rPr>
              <a:t>ND</a:t>
            </a:r>
            <a:r>
              <a:rPr lang="en-US" sz="1600" b="1" dirty="0">
                <a:latin typeface="Arial" panose="020B0604020202020204" pitchFamily="34" charset="0"/>
                <a:ea typeface="Calibri" panose="020F0502020204030204" pitchFamily="34" charset="0"/>
                <a:cs typeface="Arial" panose="020B0604020202020204" pitchFamily="34" charset="0"/>
              </a:rPr>
              <a:t> AUGUST, 2023.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50311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236162"/>
          </a:xfrm>
        </p:spPr>
        <p:txBody>
          <a:bodyPr>
            <a:normAutofit fontScale="90000"/>
          </a:bodyPr>
          <a:lstStyle/>
          <a:p>
            <a:r>
              <a:rPr lang="en-US" dirty="0">
                <a:latin typeface="Algerian" panose="04020705040A02060702" pitchFamily="82" charset="0"/>
              </a:rPr>
              <a:t>BUDGET AS A CONTROL TOOL IN FINANCIAL </a:t>
            </a:r>
            <a:r>
              <a:rPr lang="en-US" dirty="0" smtClean="0">
                <a:latin typeface="Algerian" panose="04020705040A02060702" pitchFamily="82" charset="0"/>
              </a:rPr>
              <a:t>MANAGEMENT </a:t>
            </a:r>
            <a:r>
              <a:rPr lang="en-US" sz="3300" i="1" dirty="0" smtClean="0">
                <a:latin typeface="Algerian" panose="04020705040A02060702" pitchFamily="82" charset="0"/>
              </a:rPr>
              <a:t>CONTD’</a:t>
            </a:r>
            <a:r>
              <a:rPr lang="en-US" dirty="0">
                <a:latin typeface="Algerian" panose="04020705040A02060702" pitchFamily="82" charset="0"/>
              </a:rPr>
              <a:t/>
            </a:r>
            <a:br>
              <a:rPr lang="en-US" dirty="0">
                <a:latin typeface="Algerian" panose="04020705040A02060702" pitchFamily="82" charset="0"/>
              </a:rPr>
            </a:br>
            <a:endParaRPr lang="en-US" dirty="0">
              <a:latin typeface="Algerian" panose="04020705040A02060702" pitchFamily="82" charset="0"/>
            </a:endParaRPr>
          </a:p>
        </p:txBody>
      </p:sp>
      <p:sp>
        <p:nvSpPr>
          <p:cNvPr id="3" name="Content Placeholder 2"/>
          <p:cNvSpPr>
            <a:spLocks noGrp="1"/>
          </p:cNvSpPr>
          <p:nvPr>
            <p:ph sz="quarter" idx="13"/>
          </p:nvPr>
        </p:nvSpPr>
        <p:spPr>
          <a:xfrm>
            <a:off x="913774" y="1854680"/>
            <a:ext cx="10363826" cy="4157931"/>
          </a:xfrm>
        </p:spPr>
        <p:txBody>
          <a:bodyPr>
            <a:normAutofit lnSpcReduction="10000"/>
          </a:bodyPr>
          <a:lstStyle/>
          <a:p>
            <a:r>
              <a:rPr lang="en-US" dirty="0"/>
              <a:t>In planning </a:t>
            </a:r>
            <a:r>
              <a:rPr lang="en-US" dirty="0" smtClean="0"/>
              <a:t>AND execution of THE budget</a:t>
            </a:r>
            <a:r>
              <a:rPr lang="en-US" dirty="0"/>
              <a:t>, revenue is a major constraint. </a:t>
            </a:r>
            <a:endParaRPr lang="en-US" dirty="0" smtClean="0"/>
          </a:p>
          <a:p>
            <a:r>
              <a:rPr lang="en-US" dirty="0" smtClean="0"/>
              <a:t>Expenditure </a:t>
            </a:r>
            <a:r>
              <a:rPr lang="en-US" dirty="0"/>
              <a:t>in budget may be limited by the inability to realize proposed revenue</a:t>
            </a:r>
            <a:r>
              <a:rPr lang="en-US" dirty="0" smtClean="0"/>
              <a:t>.</a:t>
            </a:r>
          </a:p>
          <a:p>
            <a:r>
              <a:rPr lang="en-US" dirty="0"/>
              <a:t>Ability to fund the expenditure budget depends largely on the realization of revenue budget. Therefore, our Internally Generated Revenue (IGR) efforts and releases by government are critical to budget execution.</a:t>
            </a:r>
          </a:p>
          <a:p>
            <a:r>
              <a:rPr lang="en-US" dirty="0" smtClean="0"/>
              <a:t>ANOTHER WAY, APART FROM THE REALIZATION OF THE REVENUE BUDGET, IS ALSO TO MINIMISE COST/EXPENDITURE</a:t>
            </a:r>
            <a:endParaRPr lang="en-US" dirty="0"/>
          </a:p>
          <a:p>
            <a:r>
              <a:rPr lang="en-US" dirty="0"/>
              <a:t>concerted effort is therefore instituted to ensure that cash inflows are planned, monitored and evaluated from time </a:t>
            </a:r>
            <a:r>
              <a:rPr lang="en-US" dirty="0" smtClean="0"/>
              <a:t>TO TIME with </a:t>
            </a:r>
            <a:r>
              <a:rPr lang="en-US" dirty="0"/>
              <a:t>a view to aligning expenditure with revenue.</a:t>
            </a:r>
          </a:p>
          <a:p>
            <a:endParaRPr lang="en-US" dirty="0"/>
          </a:p>
        </p:txBody>
      </p:sp>
    </p:spTree>
    <p:extLst>
      <p:ext uri="{BB962C8B-B14F-4D97-AF65-F5344CB8AC3E}">
        <p14:creationId xmlns:p14="http://schemas.microsoft.com/office/powerpoint/2010/main" xmlns="" val="39371428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236162"/>
          </a:xfrm>
        </p:spPr>
        <p:txBody>
          <a:bodyPr>
            <a:normAutofit/>
          </a:bodyPr>
          <a:lstStyle/>
          <a:p>
            <a:r>
              <a:rPr lang="en-US" dirty="0"/>
              <a:t> </a:t>
            </a:r>
            <a:r>
              <a:rPr lang="en-US" sz="3200" dirty="0">
                <a:latin typeface="Algerian" panose="04020705040A02060702" pitchFamily="82" charset="0"/>
              </a:rPr>
              <a:t>CHALLENGES IN BUDGET IMPLEMENTATION</a:t>
            </a:r>
          </a:p>
        </p:txBody>
      </p:sp>
      <p:sp>
        <p:nvSpPr>
          <p:cNvPr id="3" name="Content Placeholder 2"/>
          <p:cNvSpPr>
            <a:spLocks noGrp="1"/>
          </p:cNvSpPr>
          <p:nvPr>
            <p:ph sz="quarter" idx="13"/>
          </p:nvPr>
        </p:nvSpPr>
        <p:spPr>
          <a:xfrm>
            <a:off x="913774" y="1854680"/>
            <a:ext cx="10363826" cy="4157931"/>
          </a:xfrm>
        </p:spPr>
        <p:txBody>
          <a:bodyPr>
            <a:normAutofit fontScale="92500"/>
          </a:bodyPr>
          <a:lstStyle/>
          <a:p>
            <a:pPr lvl="0"/>
            <a:r>
              <a:rPr lang="en-US" dirty="0"/>
              <a:t>Persistent shortfall in Budgeted inflows. Inflows of revenue (from Government and IGR) are often below the budget mark thereby reducing the allocation (resources) required to fund the budgeted expenditure.</a:t>
            </a:r>
          </a:p>
          <a:p>
            <a:pPr lvl="0"/>
            <a:r>
              <a:rPr lang="en-US" dirty="0"/>
              <a:t>Growing contingency expenditure profile including extra-budgetary expenditure</a:t>
            </a:r>
            <a:r>
              <a:rPr lang="en-US" dirty="0" smtClean="0"/>
              <a:t>.</a:t>
            </a:r>
          </a:p>
          <a:p>
            <a:pPr lvl="0"/>
            <a:r>
              <a:rPr lang="en-US" dirty="0" smtClean="0"/>
              <a:t>HIGH RATE OF INFLATION</a:t>
            </a:r>
            <a:endParaRPr lang="en-US" dirty="0"/>
          </a:p>
          <a:p>
            <a:pPr lvl="0"/>
            <a:r>
              <a:rPr lang="en-US" dirty="0"/>
              <a:t>Over-Pricing</a:t>
            </a:r>
          </a:p>
          <a:p>
            <a:pPr lvl="0"/>
            <a:r>
              <a:rPr lang="en-US" dirty="0"/>
              <a:t>Poor Performance of our Income Generating Units.(</a:t>
            </a:r>
            <a:r>
              <a:rPr lang="en-US" dirty="0" smtClean="0"/>
              <a:t>IGUs)</a:t>
            </a:r>
            <a:endParaRPr lang="en-US" dirty="0"/>
          </a:p>
          <a:p>
            <a:pPr lvl="0"/>
            <a:r>
              <a:rPr lang="en-US" dirty="0"/>
              <a:t>Old and Decaying Infrastructure requiring attention.</a:t>
            </a:r>
          </a:p>
          <a:p>
            <a:pPr lvl="0"/>
            <a:r>
              <a:rPr lang="en-US" dirty="0"/>
              <a:t>Impulse buying</a:t>
            </a:r>
          </a:p>
          <a:p>
            <a:pPr marL="0" indent="0">
              <a:buNone/>
            </a:pPr>
            <a:endParaRPr lang="en-US" dirty="0"/>
          </a:p>
          <a:p>
            <a:endParaRPr lang="en-US" dirty="0"/>
          </a:p>
        </p:txBody>
      </p:sp>
    </p:spTree>
    <p:extLst>
      <p:ext uri="{BB962C8B-B14F-4D97-AF65-F5344CB8AC3E}">
        <p14:creationId xmlns:p14="http://schemas.microsoft.com/office/powerpoint/2010/main" xmlns="" val="35372065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020502"/>
          </a:xfrm>
        </p:spPr>
        <p:txBody>
          <a:bodyPr>
            <a:normAutofit/>
          </a:bodyPr>
          <a:lstStyle/>
          <a:p>
            <a:r>
              <a:rPr lang="en-US" sz="3200" dirty="0">
                <a:latin typeface="Algerian" panose="04020705040A02060702" pitchFamily="82" charset="0"/>
              </a:rPr>
              <a:t>APPROVAL THRESHOLDS</a:t>
            </a:r>
            <a:br>
              <a:rPr lang="en-US" sz="3200" dirty="0">
                <a:latin typeface="Algerian" panose="04020705040A02060702" pitchFamily="82" charset="0"/>
              </a:rPr>
            </a:br>
            <a:endParaRPr lang="en-US" sz="3200" dirty="0">
              <a:latin typeface="Algerian" panose="04020705040A02060702" pitchFamily="82"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xmlns="" val="128769692"/>
              </p:ext>
            </p:extLst>
          </p:nvPr>
        </p:nvGraphicFramePr>
        <p:xfrm>
          <a:off x="913774" y="1414732"/>
          <a:ext cx="10363826" cy="4376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137814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891105"/>
          </a:xfrm>
        </p:spPr>
        <p:txBody>
          <a:bodyPr>
            <a:normAutofit fontScale="90000"/>
          </a:bodyPr>
          <a:lstStyle/>
          <a:p>
            <a:r>
              <a:rPr lang="en-US" sz="3200" dirty="0" smtClean="0">
                <a:latin typeface="Algerian" panose="04020705040A02060702" pitchFamily="82" charset="0"/>
              </a:rPr>
              <a:t/>
            </a:r>
            <a:br>
              <a:rPr lang="en-US" sz="3200" dirty="0" smtClean="0">
                <a:latin typeface="Algerian" panose="04020705040A02060702" pitchFamily="82" charset="0"/>
              </a:rPr>
            </a:br>
            <a:r>
              <a:rPr lang="en-US" sz="3200" dirty="0" smtClean="0">
                <a:latin typeface="Algerian" panose="04020705040A02060702" pitchFamily="82" charset="0"/>
              </a:rPr>
              <a:t>FINANCIAL </a:t>
            </a:r>
            <a:r>
              <a:rPr lang="en-US" sz="3200" dirty="0">
                <a:latin typeface="Algerian" panose="04020705040A02060702" pitchFamily="82" charset="0"/>
              </a:rPr>
              <a:t>PROCESS</a:t>
            </a:r>
            <a:br>
              <a:rPr lang="en-US" sz="3200" dirty="0">
                <a:latin typeface="Algerian" panose="04020705040A02060702" pitchFamily="82" charset="0"/>
              </a:rPr>
            </a:br>
            <a:endParaRPr lang="en-US" sz="3200" dirty="0">
              <a:latin typeface="Algerian" panose="04020705040A02060702" pitchFamily="82" charset="0"/>
            </a:endParaRPr>
          </a:p>
        </p:txBody>
      </p:sp>
      <p:sp>
        <p:nvSpPr>
          <p:cNvPr id="3" name="Content Placeholder 2"/>
          <p:cNvSpPr>
            <a:spLocks noGrp="1"/>
          </p:cNvSpPr>
          <p:nvPr>
            <p:ph sz="quarter" idx="13"/>
          </p:nvPr>
        </p:nvSpPr>
        <p:spPr>
          <a:xfrm>
            <a:off x="913774" y="1716658"/>
            <a:ext cx="10363826" cy="4074542"/>
          </a:xfrm>
        </p:spPr>
        <p:txBody>
          <a:bodyPr>
            <a:normAutofit fontScale="70000" lnSpcReduction="20000"/>
          </a:bodyPr>
          <a:lstStyle/>
          <a:p>
            <a:pPr lvl="0"/>
            <a:r>
              <a:rPr lang="en-US" dirty="0"/>
              <a:t>Request from user to the Head of Department or to/through the Dean depending on the amount involved.</a:t>
            </a:r>
          </a:p>
          <a:p>
            <a:pPr lvl="0"/>
            <a:r>
              <a:rPr lang="en-US" dirty="0"/>
              <a:t>The Finance officer will verify budgetary allocation and fund availability before approval is given for purchase.</a:t>
            </a:r>
          </a:p>
          <a:p>
            <a:pPr lvl="0"/>
            <a:r>
              <a:rPr lang="en-US" dirty="0"/>
              <a:t>Where the expenditure is above the approval of the HOD, the Dean gives approval and where it is above the Dean’s approval, it is sent to the VC for approval</a:t>
            </a:r>
          </a:p>
          <a:p>
            <a:pPr lvl="0"/>
            <a:r>
              <a:rPr lang="en-US" dirty="0"/>
              <a:t>Where the item of expenditure is above N1M, it goes through the departmental finance committee and 3 quotations (along with all relevant documents) are attached to the request with the recommendation of the committee and process 2 &amp; 3 is observed.</a:t>
            </a:r>
          </a:p>
          <a:p>
            <a:pPr lvl="0"/>
            <a:r>
              <a:rPr lang="en-US" dirty="0"/>
              <a:t>All expenditure above N1M is sent to the procurement unit before approval is given for execution.</a:t>
            </a:r>
          </a:p>
          <a:p>
            <a:pPr lvl="0"/>
            <a:r>
              <a:rPr lang="en-US" dirty="0"/>
              <a:t>After the job is executed, the invoice and delivery notes are audited and store notes are attached for goods purchased before it is sent for approval for payment to be made.</a:t>
            </a:r>
          </a:p>
          <a:p>
            <a:pPr marL="0" indent="0">
              <a:buNone/>
            </a:pPr>
            <a:r>
              <a:rPr lang="en-US" dirty="0" err="1" smtClean="0"/>
              <a:t>Nb</a:t>
            </a:r>
            <a:r>
              <a:rPr lang="en-US" dirty="0" smtClean="0"/>
              <a:t>:	It </a:t>
            </a:r>
            <a:r>
              <a:rPr lang="en-US" dirty="0"/>
              <a:t>is important to note that any expenditure to be carried out above one’s approval limit must obtain </a:t>
            </a:r>
            <a:r>
              <a:rPr lang="en-US" dirty="0" smtClean="0"/>
              <a:t>	approval </a:t>
            </a:r>
            <a:r>
              <a:rPr lang="en-US" dirty="0"/>
              <a:t>before the expenditure is incurred</a:t>
            </a:r>
            <a:r>
              <a:rPr lang="en-US" dirty="0" smtClean="0"/>
              <a:t>.</a:t>
            </a:r>
            <a:endParaRPr lang="en-US" dirty="0"/>
          </a:p>
        </p:txBody>
      </p:sp>
    </p:spTree>
    <p:extLst>
      <p:ext uri="{BB962C8B-B14F-4D97-AF65-F5344CB8AC3E}">
        <p14:creationId xmlns:p14="http://schemas.microsoft.com/office/powerpoint/2010/main" xmlns="" val="2758592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891105"/>
          </a:xfrm>
        </p:spPr>
        <p:txBody>
          <a:bodyPr>
            <a:normAutofit fontScale="90000"/>
          </a:bodyPr>
          <a:lstStyle/>
          <a:p>
            <a:r>
              <a:rPr lang="en-US" sz="3200" dirty="0" smtClean="0">
                <a:latin typeface="Algerian" panose="04020705040A02060702" pitchFamily="82" charset="0"/>
              </a:rPr>
              <a:t/>
            </a:r>
            <a:br>
              <a:rPr lang="en-US" sz="3200" dirty="0" smtClean="0">
                <a:latin typeface="Algerian" panose="04020705040A02060702" pitchFamily="82" charset="0"/>
              </a:rPr>
            </a:br>
            <a:r>
              <a:rPr lang="en-US" sz="3200" dirty="0" smtClean="0">
                <a:latin typeface="Algerian" panose="04020705040A02060702" pitchFamily="82" charset="0"/>
              </a:rPr>
              <a:t>FINANCIAL </a:t>
            </a:r>
            <a:r>
              <a:rPr lang="en-US" sz="3200" dirty="0">
                <a:latin typeface="Algerian" panose="04020705040A02060702" pitchFamily="82" charset="0"/>
              </a:rPr>
              <a:t>PROCESS</a:t>
            </a:r>
            <a:br>
              <a:rPr lang="en-US" sz="3200" dirty="0">
                <a:latin typeface="Algerian" panose="04020705040A02060702" pitchFamily="82" charset="0"/>
              </a:rPr>
            </a:br>
            <a:endParaRPr lang="en-US" sz="3200" dirty="0">
              <a:latin typeface="Algerian" panose="04020705040A02060702" pitchFamily="82" charset="0"/>
            </a:endParaRPr>
          </a:p>
        </p:txBody>
      </p:sp>
      <p:sp>
        <p:nvSpPr>
          <p:cNvPr id="3" name="Content Placeholder 2"/>
          <p:cNvSpPr>
            <a:spLocks noGrp="1"/>
          </p:cNvSpPr>
          <p:nvPr>
            <p:ph sz="quarter" idx="13"/>
          </p:nvPr>
        </p:nvSpPr>
        <p:spPr>
          <a:xfrm>
            <a:off x="913774" y="1716658"/>
            <a:ext cx="10363826" cy="4074542"/>
          </a:xfrm>
        </p:spPr>
        <p:txBody>
          <a:bodyPr>
            <a:normAutofit fontScale="92500" lnSpcReduction="10000"/>
          </a:bodyPr>
          <a:lstStyle/>
          <a:p>
            <a:pPr lvl="0"/>
            <a:r>
              <a:rPr lang="en-GB" dirty="0"/>
              <a:t>Approved expenditure </a:t>
            </a:r>
            <a:r>
              <a:rPr lang="en-GB" dirty="0" smtClean="0"/>
              <a:t>request </a:t>
            </a:r>
            <a:r>
              <a:rPr lang="en-GB" dirty="0"/>
              <a:t>for payment shall be sent to the Bursar/or her representative depending on the amount involved.</a:t>
            </a:r>
            <a:endParaRPr lang="en-US" dirty="0"/>
          </a:p>
          <a:p>
            <a:pPr lvl="0"/>
            <a:r>
              <a:rPr lang="en-GB" dirty="0"/>
              <a:t>Signed payment vouchers are sent to the Internal Audit Unit for pre-payment audit. </a:t>
            </a:r>
            <a:endParaRPr lang="en-US" dirty="0"/>
          </a:p>
          <a:p>
            <a:pPr lvl="0"/>
            <a:r>
              <a:rPr lang="en-GB" dirty="0"/>
              <a:t>Audited payment vouchers with attachments are sent to the Cash office for e-payment.</a:t>
            </a:r>
            <a:endParaRPr lang="en-US" dirty="0"/>
          </a:p>
          <a:p>
            <a:pPr lvl="0"/>
            <a:r>
              <a:rPr lang="en-GB" dirty="0"/>
              <a:t>In the case of a purchase/Touring advance, a commitment paper which is in triplicate shall be signed by the member of staff before the release of fund.</a:t>
            </a:r>
            <a:endParaRPr lang="en-US" dirty="0"/>
          </a:p>
          <a:p>
            <a:pPr lvl="0"/>
            <a:r>
              <a:rPr lang="en-GB" dirty="0"/>
              <a:t>All advances shall be retired within 30days.</a:t>
            </a:r>
            <a:endParaRPr lang="en-US" dirty="0"/>
          </a:p>
          <a:p>
            <a:pPr lvl="0"/>
            <a:r>
              <a:rPr lang="en-GB" dirty="0"/>
              <a:t>When retiring the advances, the member of staff shall list out the expenditure incurred and attach the relevant original receipts of the transaction. </a:t>
            </a:r>
            <a:endParaRPr lang="en-US" dirty="0"/>
          </a:p>
          <a:p>
            <a:endParaRPr lang="en-US" dirty="0"/>
          </a:p>
          <a:p>
            <a:endParaRPr lang="en-US" dirty="0"/>
          </a:p>
        </p:txBody>
      </p:sp>
    </p:spTree>
    <p:extLst>
      <p:ext uri="{BB962C8B-B14F-4D97-AF65-F5344CB8AC3E}">
        <p14:creationId xmlns:p14="http://schemas.microsoft.com/office/powerpoint/2010/main" xmlns="" val="3614096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193030"/>
          </a:xfrm>
        </p:spPr>
        <p:txBody>
          <a:bodyPr>
            <a:normAutofit/>
          </a:bodyPr>
          <a:lstStyle/>
          <a:p>
            <a:r>
              <a:rPr lang="en-US" sz="3200" dirty="0">
                <a:latin typeface="Algerian" panose="04020705040A02060702" pitchFamily="82" charset="0"/>
              </a:rPr>
              <a:t>WHAT HAS CHANGED?</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xmlns="" val="2307766130"/>
              </p:ext>
            </p:extLst>
          </p:nvPr>
        </p:nvGraphicFramePr>
        <p:xfrm>
          <a:off x="913774" y="1811548"/>
          <a:ext cx="10363826" cy="39796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702410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474454"/>
            <a:ext cx="10364451" cy="707366"/>
          </a:xfrm>
        </p:spPr>
        <p:txBody>
          <a:bodyPr>
            <a:normAutofit/>
          </a:bodyPr>
          <a:lstStyle/>
          <a:p>
            <a:r>
              <a:rPr lang="en-US" sz="3200" dirty="0">
                <a:latin typeface="Algerian" panose="04020705040A02060702" pitchFamily="82" charset="0"/>
              </a:rPr>
              <a:t>PAYMENT </a:t>
            </a:r>
            <a:r>
              <a:rPr lang="en-US" sz="3200" dirty="0" smtClean="0">
                <a:latin typeface="Algerian" panose="04020705040A02060702" pitchFamily="82" charset="0"/>
              </a:rPr>
              <a:t>PLATFORMS </a:t>
            </a:r>
            <a:endParaRPr lang="en-US" sz="3200" dirty="0">
              <a:latin typeface="Algerian" panose="04020705040A02060702" pitchFamily="82"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xmlns="" val="2982442220"/>
              </p:ext>
            </p:extLst>
          </p:nvPr>
        </p:nvGraphicFramePr>
        <p:xfrm>
          <a:off x="913774" y="1181820"/>
          <a:ext cx="10363826" cy="4925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100836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897146"/>
            <a:ext cx="10364451" cy="707367"/>
          </a:xfrm>
        </p:spPr>
        <p:txBody>
          <a:bodyPr>
            <a:normAutofit fontScale="90000"/>
          </a:bodyPr>
          <a:lstStyle/>
          <a:p>
            <a:r>
              <a:rPr lang="en-US" sz="3200" dirty="0" smtClean="0">
                <a:latin typeface="Algerian" panose="04020705040A02060702" pitchFamily="82" charset="0"/>
              </a:rPr>
              <a:t/>
            </a:r>
            <a:br>
              <a:rPr lang="en-US" sz="3200" dirty="0" smtClean="0">
                <a:latin typeface="Algerian" panose="04020705040A02060702" pitchFamily="82" charset="0"/>
              </a:rPr>
            </a:br>
            <a:r>
              <a:rPr lang="en-US" sz="3200" dirty="0" smtClean="0">
                <a:latin typeface="Algerian" panose="04020705040A02060702" pitchFamily="82" charset="0"/>
              </a:rPr>
              <a:t>Funding</a:t>
            </a:r>
            <a:r>
              <a:rPr lang="en-US" dirty="0"/>
              <a:t/>
            </a:r>
            <a:br>
              <a:rPr lang="en-US" dirty="0"/>
            </a:br>
            <a:endParaRPr lang="en-US" dirty="0"/>
          </a:p>
        </p:txBody>
      </p:sp>
      <p:sp>
        <p:nvSpPr>
          <p:cNvPr id="3" name="Content Placeholder 2"/>
          <p:cNvSpPr>
            <a:spLocks noGrp="1"/>
          </p:cNvSpPr>
          <p:nvPr>
            <p:ph sz="quarter" idx="13"/>
          </p:nvPr>
        </p:nvSpPr>
        <p:spPr/>
        <p:txBody>
          <a:bodyPr/>
          <a:lstStyle/>
          <a:p>
            <a:pPr marL="0" indent="0">
              <a:buNone/>
            </a:pPr>
            <a:r>
              <a:rPr lang="en-US" dirty="0">
                <a:latin typeface="Bahnschrift Light" panose="020B0502040204020203" pitchFamily="34" charset="0"/>
              </a:rPr>
              <a:t>The funding of the University has gradually diminished over the years</a:t>
            </a:r>
            <a:r>
              <a:rPr lang="en-US" dirty="0" smtClean="0">
                <a:latin typeface="Bahnschrift Light" panose="020B0502040204020203" pitchFamily="34" charset="0"/>
              </a:rPr>
              <a:t>.</a:t>
            </a:r>
          </a:p>
          <a:p>
            <a:pPr marL="0" indent="0">
              <a:buNone/>
            </a:pPr>
            <a:r>
              <a:rPr lang="en-US" dirty="0" smtClean="0">
                <a:latin typeface="Bahnschrift Light" panose="020B0502040204020203" pitchFamily="34" charset="0"/>
              </a:rPr>
              <a:t> </a:t>
            </a:r>
            <a:r>
              <a:rPr lang="en-US" dirty="0">
                <a:latin typeface="Bahnschrift Light" panose="020B0502040204020203" pitchFamily="34" charset="0"/>
              </a:rPr>
              <a:t>This is due majorly to the rising cost and the dwindling income. </a:t>
            </a:r>
            <a:endParaRPr lang="en-US" dirty="0" smtClean="0">
              <a:latin typeface="Bahnschrift Light" panose="020B0502040204020203" pitchFamily="34" charset="0"/>
            </a:endParaRPr>
          </a:p>
          <a:p>
            <a:pPr marL="0" indent="0">
              <a:buNone/>
            </a:pPr>
            <a:r>
              <a:rPr lang="en-US" dirty="0" smtClean="0">
                <a:latin typeface="Bahnschrift Light" panose="020B0502040204020203" pitchFamily="34" charset="0"/>
              </a:rPr>
              <a:t>This </a:t>
            </a:r>
            <a:r>
              <a:rPr lang="en-US" dirty="0">
                <a:latin typeface="Bahnschrift Light" panose="020B0502040204020203" pitchFamily="34" charset="0"/>
              </a:rPr>
              <a:t>has </a:t>
            </a:r>
            <a:r>
              <a:rPr lang="en-US" dirty="0" smtClean="0">
                <a:latin typeface="Bahnschrift Light" panose="020B0502040204020203" pitchFamily="34" charset="0"/>
              </a:rPr>
              <a:t>greatly impacted </a:t>
            </a:r>
            <a:r>
              <a:rPr lang="en-US" dirty="0">
                <a:latin typeface="Bahnschrift Light" panose="020B0502040204020203" pitchFamily="34" charset="0"/>
              </a:rPr>
              <a:t>on the University’s ability to fund the budget. </a:t>
            </a:r>
            <a:endParaRPr lang="en-US" dirty="0" smtClean="0">
              <a:latin typeface="Bahnschrift Light" panose="020B0502040204020203" pitchFamily="34" charset="0"/>
            </a:endParaRPr>
          </a:p>
          <a:p>
            <a:pPr marL="0" indent="0">
              <a:buNone/>
            </a:pPr>
            <a:r>
              <a:rPr lang="en-US" dirty="0" smtClean="0">
                <a:latin typeface="Bahnschrift Light" panose="020B0502040204020203" pitchFamily="34" charset="0"/>
              </a:rPr>
              <a:t>These </a:t>
            </a:r>
            <a:r>
              <a:rPr lang="en-US" dirty="0">
                <a:latin typeface="Bahnschrift Light" panose="020B0502040204020203" pitchFamily="34" charset="0"/>
              </a:rPr>
              <a:t>has been discussed in details </a:t>
            </a:r>
            <a:r>
              <a:rPr lang="en-US" dirty="0" smtClean="0">
                <a:latin typeface="Bahnschrift Light" panose="020B0502040204020203" pitchFamily="34" charset="0"/>
              </a:rPr>
              <a:t>In the slides above</a:t>
            </a:r>
            <a:r>
              <a:rPr lang="en-US" dirty="0">
                <a:latin typeface="Bahnschrift Light" panose="020B0502040204020203" pitchFamily="34" charset="0"/>
              </a:rPr>
              <a:t>.</a:t>
            </a:r>
          </a:p>
          <a:p>
            <a:endParaRPr lang="en-US" dirty="0"/>
          </a:p>
        </p:txBody>
      </p:sp>
    </p:spTree>
    <p:extLst>
      <p:ext uri="{BB962C8B-B14F-4D97-AF65-F5344CB8AC3E}">
        <p14:creationId xmlns:p14="http://schemas.microsoft.com/office/powerpoint/2010/main" xmlns="" val="2725635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968743"/>
          </a:xfrm>
        </p:spPr>
        <p:txBody>
          <a:bodyPr>
            <a:normAutofit/>
          </a:bodyPr>
          <a:lstStyle/>
          <a:p>
            <a:r>
              <a:rPr lang="en-US" dirty="0" smtClean="0">
                <a:latin typeface="Algerian" panose="04020705040A02060702" pitchFamily="82" charset="0"/>
              </a:rPr>
              <a:t>PROCUREMENT POLICIES</a:t>
            </a:r>
            <a:endParaRPr lang="en-US" dirty="0">
              <a:latin typeface="Algerian" panose="04020705040A02060702" pitchFamily="82" charset="0"/>
            </a:endParaRPr>
          </a:p>
        </p:txBody>
      </p:sp>
      <p:sp>
        <p:nvSpPr>
          <p:cNvPr id="3" name="Content Placeholder 2"/>
          <p:cNvSpPr>
            <a:spLocks noGrp="1"/>
          </p:cNvSpPr>
          <p:nvPr>
            <p:ph sz="quarter" idx="13"/>
          </p:nvPr>
        </p:nvSpPr>
        <p:spPr>
          <a:xfrm>
            <a:off x="913774" y="1863306"/>
            <a:ext cx="10363826" cy="3927893"/>
          </a:xfrm>
        </p:spPr>
        <p:txBody>
          <a:bodyPr>
            <a:normAutofit/>
          </a:bodyPr>
          <a:lstStyle/>
          <a:p>
            <a:pPr marL="0" indent="0">
              <a:buNone/>
            </a:pPr>
            <a:r>
              <a:rPr lang="en-US" dirty="0" smtClean="0"/>
              <a:t>(</a:t>
            </a:r>
            <a:r>
              <a:rPr lang="en-US" dirty="0" err="1" smtClean="0"/>
              <a:t>i</a:t>
            </a:r>
            <a:r>
              <a:rPr lang="en-US" dirty="0"/>
              <a:t>) To ensure that Goods, Works and Services needed are procured with due attention to economy </a:t>
            </a:r>
            <a:r>
              <a:rPr lang="en-US" dirty="0" smtClean="0"/>
              <a:t>and </a:t>
            </a:r>
            <a:r>
              <a:rPr lang="en-US" dirty="0"/>
              <a:t>efficiency.</a:t>
            </a:r>
          </a:p>
          <a:p>
            <a:pPr marL="0" indent="0">
              <a:buNone/>
            </a:pPr>
            <a:r>
              <a:rPr lang="en-US" dirty="0" smtClean="0"/>
              <a:t>(</a:t>
            </a:r>
            <a:r>
              <a:rPr lang="en-US" dirty="0"/>
              <a:t>ii) To ensure that public fund is used to procure only those Goods, Works and Services needed </a:t>
            </a:r>
            <a:r>
              <a:rPr lang="en-US" dirty="0" smtClean="0"/>
              <a:t>by the institution</a:t>
            </a:r>
            <a:endParaRPr lang="en-US" dirty="0"/>
          </a:p>
          <a:p>
            <a:pPr marL="0" indent="0">
              <a:buNone/>
            </a:pPr>
            <a:r>
              <a:rPr lang="en-US" dirty="0"/>
              <a:t>(iii) To give all qualified bidders an equal opportunity to compete for all procurements.</a:t>
            </a:r>
          </a:p>
          <a:p>
            <a:pPr marL="0" indent="0">
              <a:buNone/>
            </a:pPr>
            <a:r>
              <a:rPr lang="en-US" dirty="0"/>
              <a:t>(iv) To encourage development of local contractors and </a:t>
            </a:r>
            <a:r>
              <a:rPr lang="en-US" dirty="0" smtClean="0"/>
              <a:t>manufacturers.</a:t>
            </a:r>
            <a:endParaRPr lang="en-US" dirty="0"/>
          </a:p>
          <a:p>
            <a:pPr marL="0" indent="0">
              <a:buNone/>
            </a:pPr>
            <a:r>
              <a:rPr lang="en-US" dirty="0"/>
              <a:t>(v) To ensure that the procurement process is transparent. </a:t>
            </a:r>
          </a:p>
        </p:txBody>
      </p:sp>
    </p:spTree>
    <p:extLst>
      <p:ext uri="{BB962C8B-B14F-4D97-AF65-F5344CB8AC3E}">
        <p14:creationId xmlns:p14="http://schemas.microsoft.com/office/powerpoint/2010/main" xmlns="" val="1990135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08357"/>
          </a:xfrm>
        </p:spPr>
        <p:txBody>
          <a:bodyPr>
            <a:normAutofit/>
          </a:bodyPr>
          <a:lstStyle/>
          <a:p>
            <a:r>
              <a:rPr lang="en-US" sz="3200" dirty="0">
                <a:latin typeface="Algerian" panose="04020705040A02060702" pitchFamily="82" charset="0"/>
              </a:rPr>
              <a:t>Conduct of Procurement</a:t>
            </a:r>
          </a:p>
        </p:txBody>
      </p:sp>
      <p:sp>
        <p:nvSpPr>
          <p:cNvPr id="3" name="Content Placeholder 2"/>
          <p:cNvSpPr>
            <a:spLocks noGrp="1"/>
          </p:cNvSpPr>
          <p:nvPr>
            <p:ph sz="quarter" idx="13"/>
          </p:nvPr>
        </p:nvSpPr>
        <p:spPr>
          <a:xfrm>
            <a:off x="913774" y="1526876"/>
            <a:ext cx="10363826" cy="4264324"/>
          </a:xfrm>
        </p:spPr>
        <p:txBody>
          <a:bodyPr>
            <a:normAutofit/>
          </a:bodyPr>
          <a:lstStyle/>
          <a:p>
            <a:r>
              <a:rPr lang="en-US" dirty="0" smtClean="0"/>
              <a:t>A Procurement plan is produced based on </a:t>
            </a:r>
            <a:r>
              <a:rPr lang="en-US" dirty="0"/>
              <a:t>budgetary </a:t>
            </a:r>
            <a:r>
              <a:rPr lang="en-US" dirty="0" smtClean="0"/>
              <a:t>appropriations.</a:t>
            </a:r>
            <a:endParaRPr lang="en-US" dirty="0"/>
          </a:p>
          <a:p>
            <a:r>
              <a:rPr lang="en-US" dirty="0" smtClean="0"/>
              <a:t>Proceedings/procurement process </a:t>
            </a:r>
            <a:r>
              <a:rPr lang="en-US" dirty="0"/>
              <a:t>shall not be </a:t>
            </a:r>
            <a:r>
              <a:rPr lang="en-US" dirty="0" smtClean="0"/>
              <a:t>initiated </a:t>
            </a:r>
            <a:r>
              <a:rPr lang="en-US" dirty="0"/>
              <a:t>until the </a:t>
            </a:r>
            <a:r>
              <a:rPr lang="en-US" dirty="0" smtClean="0"/>
              <a:t>faculty/</a:t>
            </a:r>
            <a:r>
              <a:rPr lang="en-US" dirty="0" err="1" smtClean="0"/>
              <a:t>organisation</a:t>
            </a:r>
            <a:r>
              <a:rPr lang="en-US" dirty="0" smtClean="0"/>
              <a:t> has ensured </a:t>
            </a:r>
            <a:r>
              <a:rPr lang="en-US" dirty="0"/>
              <a:t>that funds are available to meet the </a:t>
            </a:r>
            <a:r>
              <a:rPr lang="en-US" dirty="0" smtClean="0"/>
              <a:t>obligations.</a:t>
            </a:r>
          </a:p>
          <a:p>
            <a:r>
              <a:rPr lang="en-US" dirty="0" smtClean="0"/>
              <a:t>a </a:t>
            </a:r>
            <a:r>
              <a:rPr lang="en-US" dirty="0"/>
              <a:t>‘’Certificate of No Objection</a:t>
            </a:r>
            <a:r>
              <a:rPr lang="en-US" dirty="0" smtClean="0"/>
              <a:t>’’ to award contract must be obtained from the bureau if procurement will not be by open competitive bidding or where </a:t>
            </a:r>
            <a:r>
              <a:rPr lang="en-US" dirty="0"/>
              <a:t>applicable.</a:t>
            </a:r>
          </a:p>
          <a:p>
            <a:r>
              <a:rPr lang="en-US" dirty="0" smtClean="0"/>
              <a:t>All procurement must follow the procurement threshold stipulated from time to time in the </a:t>
            </a:r>
            <a:r>
              <a:rPr lang="en-US" dirty="0"/>
              <a:t>Public Procurement Act, </a:t>
            </a:r>
            <a:r>
              <a:rPr lang="en-US" dirty="0" smtClean="0"/>
              <a:t>2007</a:t>
            </a:r>
            <a:r>
              <a:rPr lang="en-US" dirty="0"/>
              <a:t>or restricted</a:t>
            </a:r>
          </a:p>
          <a:p>
            <a:r>
              <a:rPr lang="en-US" dirty="0"/>
              <a:t>cases as provided for in Sections 39 -43 of Public Procurement Act, </a:t>
            </a:r>
            <a:r>
              <a:rPr lang="en-US" dirty="0" smtClean="0"/>
              <a:t>2007</a:t>
            </a:r>
            <a:endParaRPr lang="en-US" dirty="0"/>
          </a:p>
        </p:txBody>
      </p:sp>
    </p:spTree>
    <p:extLst>
      <p:ext uri="{BB962C8B-B14F-4D97-AF65-F5344CB8AC3E}">
        <p14:creationId xmlns:p14="http://schemas.microsoft.com/office/powerpoint/2010/main" xmlns="" val="2294389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anose="04020705040A02060702" pitchFamily="82" charset="0"/>
              </a:rPr>
              <a:t>highlights</a:t>
            </a:r>
            <a:endParaRPr lang="en-US" dirty="0">
              <a:latin typeface="Algerian" panose="04020705040A02060702" pitchFamily="82" charset="0"/>
            </a:endParaRPr>
          </a:p>
        </p:txBody>
      </p:sp>
      <p:sp>
        <p:nvSpPr>
          <p:cNvPr id="3" name="Content Placeholder 2"/>
          <p:cNvSpPr>
            <a:spLocks noGrp="1"/>
          </p:cNvSpPr>
          <p:nvPr>
            <p:ph sz="quarter" idx="13"/>
          </p:nvPr>
        </p:nvSpPr>
        <p:spPr/>
        <p:txBody>
          <a:bodyPr>
            <a:normAutofit lnSpcReduction="10000"/>
          </a:bodyPr>
          <a:lstStyle/>
          <a:p>
            <a:pPr marL="742950" lvl="2" indent="-285750">
              <a:spcBef>
                <a:spcPts val="1000"/>
              </a:spcBef>
            </a:pPr>
            <a:r>
              <a:rPr lang="en-US" dirty="0" smtClean="0"/>
              <a:t>OBJECTIVEs </a:t>
            </a:r>
            <a:r>
              <a:rPr lang="en-US" dirty="0"/>
              <a:t>OF </a:t>
            </a:r>
            <a:r>
              <a:rPr lang="en-US" dirty="0" smtClean="0"/>
              <a:t>the PRESENTATION</a:t>
            </a:r>
            <a:endParaRPr lang="en-US" sz="1200" dirty="0"/>
          </a:p>
          <a:p>
            <a:pPr lvl="1"/>
            <a:r>
              <a:rPr lang="en-US" dirty="0"/>
              <a:t>MEANING AND SCOPE OF GOVERNANCE AND FINANCE IN THE UNIVERSITY </a:t>
            </a:r>
            <a:endParaRPr lang="en-US" sz="1400" dirty="0"/>
          </a:p>
          <a:p>
            <a:pPr lvl="1"/>
            <a:r>
              <a:rPr lang="en-US" dirty="0">
                <a:latin typeface="+mj-lt"/>
              </a:rPr>
              <a:t>ROLE OF THE BURSARY IN FINANCIAL </a:t>
            </a:r>
            <a:r>
              <a:rPr lang="en-US" dirty="0" smtClean="0">
                <a:latin typeface="+mj-lt"/>
              </a:rPr>
              <a:t>GOVERNANCE</a:t>
            </a:r>
          </a:p>
          <a:p>
            <a:pPr lvl="1"/>
            <a:r>
              <a:rPr lang="en-US" dirty="0" smtClean="0"/>
              <a:t>FUNDING </a:t>
            </a:r>
            <a:r>
              <a:rPr lang="en-US" dirty="0"/>
              <a:t>SOURCES</a:t>
            </a:r>
            <a:endParaRPr lang="en-US" sz="1400" dirty="0"/>
          </a:p>
          <a:p>
            <a:pPr lvl="1"/>
            <a:r>
              <a:rPr lang="en-US" dirty="0"/>
              <a:t>BUDGET AS A CONTROL TOOL IN FINANCIAL</a:t>
            </a:r>
            <a:endParaRPr lang="en-US" sz="1400" dirty="0"/>
          </a:p>
          <a:p>
            <a:pPr lvl="1"/>
            <a:r>
              <a:rPr lang="en-US" dirty="0"/>
              <a:t>CHALLENGES IN BUDGET IMPLEMENTATION</a:t>
            </a:r>
            <a:endParaRPr lang="en-US" sz="1400" dirty="0"/>
          </a:p>
          <a:p>
            <a:pPr lvl="1"/>
            <a:r>
              <a:rPr lang="en-US" dirty="0"/>
              <a:t>APPROVAL THRESHOLDS</a:t>
            </a:r>
            <a:endParaRPr lang="en-US" sz="1400" dirty="0"/>
          </a:p>
          <a:p>
            <a:pPr lvl="1"/>
            <a:r>
              <a:rPr lang="en-US" dirty="0"/>
              <a:t>FINANCIAL PROCESS</a:t>
            </a:r>
            <a:endParaRPr lang="en-US" sz="1400" dirty="0"/>
          </a:p>
          <a:p>
            <a:pPr lvl="1"/>
            <a:r>
              <a:rPr lang="en-US" dirty="0"/>
              <a:t>WHAT HAS CHANGED?</a:t>
            </a:r>
            <a:endParaRPr lang="en-US" sz="1400" dirty="0"/>
          </a:p>
          <a:p>
            <a:endParaRPr lang="en-US" dirty="0"/>
          </a:p>
        </p:txBody>
      </p:sp>
    </p:spTree>
    <p:extLst>
      <p:ext uri="{BB962C8B-B14F-4D97-AF65-F5344CB8AC3E}">
        <p14:creationId xmlns:p14="http://schemas.microsoft.com/office/powerpoint/2010/main" xmlns="" val="1624874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865226"/>
          </a:xfrm>
        </p:spPr>
        <p:txBody>
          <a:bodyPr>
            <a:normAutofit/>
          </a:bodyPr>
          <a:lstStyle/>
          <a:p>
            <a:r>
              <a:rPr lang="en-US" sz="2400" dirty="0" smtClean="0">
                <a:latin typeface="Algerian" panose="04020705040A02060702" pitchFamily="82" charset="0"/>
              </a:rPr>
              <a:t>Approved threshold for procurement/selection method</a:t>
            </a:r>
            <a:endParaRPr lang="en-US" sz="2400" dirty="0">
              <a:latin typeface="Algerian" panose="04020705040A02060702" pitchFamily="82" charset="0"/>
            </a:endParaRPr>
          </a:p>
        </p:txBody>
      </p:sp>
      <p:sp>
        <p:nvSpPr>
          <p:cNvPr id="3" name="Content Placeholder 2"/>
          <p:cNvSpPr>
            <a:spLocks noGrp="1"/>
          </p:cNvSpPr>
          <p:nvPr>
            <p:ph sz="quarter" idx="13"/>
          </p:nvPr>
        </p:nvSpPr>
        <p:spPr>
          <a:xfrm>
            <a:off x="913774" y="1483744"/>
            <a:ext cx="10363826" cy="4307455"/>
          </a:xfrm>
        </p:spPr>
        <p:txBody>
          <a:bodyPr/>
          <a:lstStyle/>
          <a:p>
            <a:pPr marL="0" indent="0">
              <a:buNone/>
            </a:pP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499411935"/>
              </p:ext>
            </p:extLst>
          </p:nvPr>
        </p:nvGraphicFramePr>
        <p:xfrm>
          <a:off x="1457866" y="1397480"/>
          <a:ext cx="8702135" cy="5212080"/>
        </p:xfrm>
        <a:graphic>
          <a:graphicData uri="http://schemas.openxmlformats.org/drawingml/2006/table">
            <a:tbl>
              <a:tblPr firstRow="1" bandRow="1">
                <a:tableStyleId>{5C22544A-7EE6-4342-B048-85BDC9FD1C3A}</a:tableStyleId>
              </a:tblPr>
              <a:tblGrid>
                <a:gridCol w="2333958"/>
                <a:gridCol w="1407785"/>
                <a:gridCol w="1653464"/>
                <a:gridCol w="1653464"/>
                <a:gridCol w="1653464"/>
              </a:tblGrid>
              <a:tr h="889882">
                <a:tc>
                  <a:txBody>
                    <a:bodyPr/>
                    <a:lstStyle/>
                    <a:p>
                      <a:r>
                        <a:rPr lang="en-US" dirty="0" smtClean="0"/>
                        <a:t>PROCUREMENT</a:t>
                      </a:r>
                      <a:r>
                        <a:rPr lang="en-US" baseline="0" dirty="0" smtClean="0"/>
                        <a:t> METHOD</a:t>
                      </a:r>
                      <a:endParaRPr lang="en-US" dirty="0"/>
                    </a:p>
                  </a:txBody>
                  <a:tcPr/>
                </a:tc>
                <a:tc>
                  <a:txBody>
                    <a:bodyPr/>
                    <a:lstStyle/>
                    <a:p>
                      <a:r>
                        <a:rPr lang="en-US" dirty="0" smtClean="0"/>
                        <a:t>Goods (N)</a:t>
                      </a:r>
                      <a:endParaRPr lang="en-US" dirty="0"/>
                    </a:p>
                  </a:txBody>
                  <a:tcPr/>
                </a:tc>
                <a:tc>
                  <a:txBody>
                    <a:bodyPr/>
                    <a:lstStyle/>
                    <a:p>
                      <a:r>
                        <a:rPr lang="en-US" dirty="0" smtClean="0"/>
                        <a:t>Works (N)</a:t>
                      </a:r>
                      <a:endParaRPr lang="en-US" dirty="0"/>
                    </a:p>
                  </a:txBody>
                  <a:tcPr/>
                </a:tc>
                <a:tc>
                  <a:txBody>
                    <a:bodyPr/>
                    <a:lstStyle/>
                    <a:p>
                      <a:r>
                        <a:rPr lang="en-US" dirty="0" smtClean="0"/>
                        <a:t>Non- consultant services (N)</a:t>
                      </a:r>
                      <a:endParaRPr lang="en-US" dirty="0"/>
                    </a:p>
                  </a:txBody>
                  <a:tcPr/>
                </a:tc>
                <a:tc>
                  <a:txBody>
                    <a:bodyPr/>
                    <a:lstStyle/>
                    <a:p>
                      <a:r>
                        <a:rPr lang="en-US" dirty="0" smtClean="0"/>
                        <a:t>Consultant Services (N)</a:t>
                      </a:r>
                      <a:endParaRPr lang="en-US" dirty="0"/>
                    </a:p>
                  </a:txBody>
                  <a:tcPr/>
                </a:tc>
              </a:tr>
              <a:tr h="622918">
                <a:tc>
                  <a:txBody>
                    <a:bodyPr/>
                    <a:lstStyle/>
                    <a:p>
                      <a:r>
                        <a:rPr lang="en-US" dirty="0" smtClean="0"/>
                        <a:t>International/National competitive bidding</a:t>
                      </a:r>
                      <a:endParaRPr lang="en-US" dirty="0"/>
                    </a:p>
                  </a:txBody>
                  <a:tcPr/>
                </a:tc>
                <a:tc>
                  <a:txBody>
                    <a:bodyPr/>
                    <a:lstStyle/>
                    <a:p>
                      <a:r>
                        <a:rPr lang="en-US" dirty="0" smtClean="0"/>
                        <a:t>N300 million and above</a:t>
                      </a:r>
                      <a:endParaRPr lang="en-US" dirty="0"/>
                    </a:p>
                  </a:txBody>
                  <a:tcPr/>
                </a:tc>
                <a:tc>
                  <a:txBody>
                    <a:bodyPr/>
                    <a:lstStyle/>
                    <a:p>
                      <a:r>
                        <a:rPr lang="en-US" dirty="0" smtClean="0"/>
                        <a:t>N1.5 billion and above</a:t>
                      </a:r>
                      <a:endParaRPr lang="en-US" dirty="0"/>
                    </a:p>
                  </a:txBody>
                  <a:tcPr/>
                </a:tc>
                <a:tc>
                  <a:txBody>
                    <a:bodyPr/>
                    <a:lstStyle/>
                    <a:p>
                      <a:r>
                        <a:rPr lang="en-US" dirty="0" smtClean="0"/>
                        <a:t>N300 million and above</a:t>
                      </a:r>
                      <a:endParaRPr lang="en-US" dirty="0"/>
                    </a:p>
                  </a:txBody>
                  <a:tcPr/>
                </a:tc>
                <a:tc>
                  <a:txBody>
                    <a:bodyPr/>
                    <a:lstStyle/>
                    <a:p>
                      <a:r>
                        <a:rPr lang="en-US" dirty="0" smtClean="0"/>
                        <a:t>Not applicable</a:t>
                      </a:r>
                      <a:endParaRPr lang="en-US" dirty="0"/>
                    </a:p>
                  </a:txBody>
                  <a:tcPr/>
                </a:tc>
              </a:tr>
              <a:tr h="1156847">
                <a:tc>
                  <a:txBody>
                    <a:bodyPr/>
                    <a:lstStyle/>
                    <a:p>
                      <a:r>
                        <a:rPr lang="en-US" dirty="0" smtClean="0"/>
                        <a:t>National competitive bidding</a:t>
                      </a:r>
                      <a:endParaRPr lang="en-US" dirty="0"/>
                    </a:p>
                  </a:txBody>
                  <a:tcPr/>
                </a:tc>
                <a:tc>
                  <a:txBody>
                    <a:bodyPr/>
                    <a:lstStyle/>
                    <a:p>
                      <a:r>
                        <a:rPr lang="en-US" dirty="0" smtClean="0"/>
                        <a:t>N20 million and above but less than N300 million</a:t>
                      </a:r>
                      <a:endParaRPr lang="en-US" dirty="0"/>
                    </a:p>
                  </a:txBody>
                  <a:tcPr/>
                </a:tc>
                <a:tc>
                  <a:txBody>
                    <a:bodyPr/>
                    <a:lstStyle/>
                    <a:p>
                      <a:r>
                        <a:rPr lang="en-US" dirty="0" smtClean="0"/>
                        <a:t>N30 million</a:t>
                      </a:r>
                      <a:r>
                        <a:rPr lang="en-US" baseline="0" dirty="0" smtClean="0"/>
                        <a:t> and above but less than N1.5 billion</a:t>
                      </a:r>
                      <a:endParaRPr lang="en-US" dirty="0"/>
                    </a:p>
                  </a:txBody>
                  <a:tcPr/>
                </a:tc>
                <a:tc>
                  <a:txBody>
                    <a:bodyPr/>
                    <a:lstStyle/>
                    <a:p>
                      <a:r>
                        <a:rPr lang="en-US" dirty="0" smtClean="0"/>
                        <a:t>N20 million and above but less than N300 million</a:t>
                      </a:r>
                      <a:endParaRPr lang="en-US" dirty="0"/>
                    </a:p>
                  </a:txBody>
                  <a:tcPr/>
                </a:tc>
                <a:tc>
                  <a:txBody>
                    <a:bodyPr/>
                    <a:lstStyle/>
                    <a:p>
                      <a:r>
                        <a:rPr lang="en-US" dirty="0" smtClean="0"/>
                        <a:t>Not applicable</a:t>
                      </a:r>
                      <a:endParaRPr lang="en-US" dirty="0"/>
                    </a:p>
                  </a:txBody>
                  <a:tcPr/>
                </a:tc>
              </a:tr>
              <a:tr h="622918">
                <a:tc>
                  <a:txBody>
                    <a:bodyPr/>
                    <a:lstStyle/>
                    <a:p>
                      <a:r>
                        <a:rPr lang="en-US" dirty="0" smtClean="0"/>
                        <a:t>Request for quotation</a:t>
                      </a:r>
                      <a:endParaRPr lang="en-US" dirty="0"/>
                    </a:p>
                  </a:txBody>
                  <a:tcPr/>
                </a:tc>
                <a:tc>
                  <a:txBody>
                    <a:bodyPr/>
                    <a:lstStyle/>
                    <a:p>
                      <a:r>
                        <a:rPr lang="en-US" dirty="0" smtClean="0"/>
                        <a:t>Less than N20 million</a:t>
                      </a:r>
                      <a:endParaRPr lang="en-US" dirty="0"/>
                    </a:p>
                  </a:txBody>
                  <a:tcPr/>
                </a:tc>
                <a:tc>
                  <a:txBody>
                    <a:bodyPr/>
                    <a:lstStyle/>
                    <a:p>
                      <a:r>
                        <a:rPr lang="en-US" dirty="0" smtClean="0"/>
                        <a:t>Less than N30 million</a:t>
                      </a:r>
                      <a:endParaRPr lang="en-US" dirty="0"/>
                    </a:p>
                  </a:txBody>
                  <a:tcPr/>
                </a:tc>
                <a:tc>
                  <a:txBody>
                    <a:bodyPr/>
                    <a:lstStyle/>
                    <a:p>
                      <a:r>
                        <a:rPr lang="en-US" dirty="0" smtClean="0"/>
                        <a:t>Less than N20 million</a:t>
                      </a:r>
                      <a:endParaRPr lang="en-US" dirty="0"/>
                    </a:p>
                  </a:txBody>
                  <a:tcPr/>
                </a:tc>
                <a:tc>
                  <a:txBody>
                    <a:bodyPr/>
                    <a:lstStyle/>
                    <a:p>
                      <a:r>
                        <a:rPr lang="en-US" dirty="0" smtClean="0"/>
                        <a:t>Not applicable</a:t>
                      </a:r>
                      <a:endParaRPr lang="en-US" dirty="0"/>
                    </a:p>
                  </a:txBody>
                  <a:tcPr/>
                </a:tc>
              </a:tr>
              <a:tr h="889882">
                <a:tc>
                  <a:txBody>
                    <a:bodyPr/>
                    <a:lstStyle/>
                    <a:p>
                      <a:r>
                        <a:rPr lang="en-US" dirty="0" smtClean="0"/>
                        <a:t>Shopping (Market survey)</a:t>
                      </a:r>
                      <a:endParaRPr lang="en-US" dirty="0"/>
                    </a:p>
                  </a:txBody>
                  <a:tcPr/>
                </a:tc>
                <a:tc>
                  <a:txBody>
                    <a:bodyPr/>
                    <a:lstStyle/>
                    <a:p>
                      <a:r>
                        <a:rPr lang="en-US" dirty="0" smtClean="0"/>
                        <a:t>Less than N5 million</a:t>
                      </a:r>
                      <a:endParaRPr lang="en-US" dirty="0"/>
                    </a:p>
                  </a:txBody>
                  <a:tcPr/>
                </a:tc>
                <a:tc>
                  <a:txBody>
                    <a:bodyPr/>
                    <a:lstStyle/>
                    <a:p>
                      <a:r>
                        <a:rPr lang="en-US" dirty="0" smtClean="0"/>
                        <a:t>Less than N5 million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Less than N5 million</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 applicable</a:t>
                      </a:r>
                    </a:p>
                    <a:p>
                      <a:endParaRPr lang="en-US" dirty="0"/>
                    </a:p>
                  </a:txBody>
                  <a:tcPr/>
                </a:tc>
              </a:tr>
              <a:tr h="889882">
                <a:tc>
                  <a:txBody>
                    <a:bodyPr/>
                    <a:lstStyle/>
                    <a:p>
                      <a:r>
                        <a:rPr lang="en-US" dirty="0" smtClean="0"/>
                        <a:t>Single source/Direct contracting</a:t>
                      </a:r>
                      <a:endParaRPr lang="en-US" dirty="0"/>
                    </a:p>
                  </a:txBody>
                  <a:tcPr/>
                </a:tc>
                <a:tc>
                  <a:txBody>
                    <a:bodyPr/>
                    <a:lstStyle/>
                    <a:p>
                      <a:r>
                        <a:rPr lang="en-US" dirty="0" smtClean="0"/>
                        <a:t>Less</a:t>
                      </a:r>
                      <a:r>
                        <a:rPr lang="en-US" baseline="0" dirty="0" smtClean="0"/>
                        <a:t> than N1 million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Less</a:t>
                      </a:r>
                      <a:r>
                        <a:rPr lang="en-US" baseline="0" dirty="0" smtClean="0"/>
                        <a:t> than N1 million</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Less</a:t>
                      </a:r>
                      <a:r>
                        <a:rPr lang="en-US" baseline="0" dirty="0" smtClean="0"/>
                        <a:t> than N1 million</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Less</a:t>
                      </a:r>
                      <a:r>
                        <a:rPr lang="en-US" baseline="0" dirty="0" smtClean="0"/>
                        <a:t> than N1 million</a:t>
                      </a:r>
                      <a:endParaRPr lang="en-US" dirty="0" smtClean="0"/>
                    </a:p>
                    <a:p>
                      <a:endParaRPr lang="en-US" dirty="0"/>
                    </a:p>
                  </a:txBody>
                  <a:tcPr/>
                </a:tc>
              </a:tr>
            </a:tbl>
          </a:graphicData>
        </a:graphic>
      </p:graphicFrame>
    </p:spTree>
    <p:extLst>
      <p:ext uri="{BB962C8B-B14F-4D97-AF65-F5344CB8AC3E}">
        <p14:creationId xmlns:p14="http://schemas.microsoft.com/office/powerpoint/2010/main" xmlns="" val="3684387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865226"/>
          </a:xfrm>
        </p:spPr>
        <p:txBody>
          <a:bodyPr>
            <a:normAutofit/>
          </a:bodyPr>
          <a:lstStyle/>
          <a:p>
            <a:r>
              <a:rPr lang="en-US" sz="2400" dirty="0" smtClean="0">
                <a:latin typeface="Algerian" panose="04020705040A02060702" pitchFamily="82" charset="0"/>
              </a:rPr>
              <a:t>Approved threshold for APPROVING AUTHORITY</a:t>
            </a:r>
            <a:endParaRPr lang="en-US" sz="2400" dirty="0">
              <a:latin typeface="Algerian" panose="04020705040A02060702" pitchFamily="82" charset="0"/>
            </a:endParaRPr>
          </a:p>
        </p:txBody>
      </p:sp>
      <p:sp>
        <p:nvSpPr>
          <p:cNvPr id="3" name="Content Placeholder 2"/>
          <p:cNvSpPr>
            <a:spLocks noGrp="1"/>
          </p:cNvSpPr>
          <p:nvPr>
            <p:ph sz="quarter" idx="13"/>
          </p:nvPr>
        </p:nvSpPr>
        <p:spPr>
          <a:xfrm>
            <a:off x="913774" y="1483744"/>
            <a:ext cx="10363826" cy="4307455"/>
          </a:xfrm>
        </p:spPr>
        <p:txBody>
          <a:bodyPr/>
          <a:lstStyle/>
          <a:p>
            <a:pPr marL="0" indent="0">
              <a:buNone/>
            </a:pP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4167245758"/>
              </p:ext>
            </p:extLst>
          </p:nvPr>
        </p:nvGraphicFramePr>
        <p:xfrm>
          <a:off x="1466491" y="1587260"/>
          <a:ext cx="8617788" cy="5048154"/>
        </p:xfrm>
        <a:graphic>
          <a:graphicData uri="http://schemas.openxmlformats.org/drawingml/2006/table">
            <a:tbl>
              <a:tblPr firstRow="1" bandRow="1">
                <a:tableStyleId>{5C22544A-7EE6-4342-B048-85BDC9FD1C3A}</a:tableStyleId>
              </a:tblPr>
              <a:tblGrid>
                <a:gridCol w="2501660"/>
                <a:gridCol w="2074268"/>
                <a:gridCol w="1842124"/>
                <a:gridCol w="2199736"/>
              </a:tblGrid>
              <a:tr h="823013">
                <a:tc>
                  <a:txBody>
                    <a:bodyPr/>
                    <a:lstStyle/>
                    <a:p>
                      <a:r>
                        <a:rPr lang="en-US" dirty="0" smtClean="0"/>
                        <a:t>Approving</a:t>
                      </a:r>
                      <a:r>
                        <a:rPr lang="en-US" baseline="0" dirty="0" smtClean="0"/>
                        <a:t> </a:t>
                      </a:r>
                      <a:r>
                        <a:rPr lang="en-US" baseline="0" dirty="0" err="1" smtClean="0"/>
                        <a:t>Auhtority</a:t>
                      </a:r>
                      <a:endParaRPr lang="en-US" dirty="0"/>
                    </a:p>
                  </a:txBody>
                  <a:tcPr/>
                </a:tc>
                <a:tc>
                  <a:txBody>
                    <a:bodyPr/>
                    <a:lstStyle/>
                    <a:p>
                      <a:r>
                        <a:rPr lang="en-US" dirty="0" smtClean="0"/>
                        <a:t>Goods (N)</a:t>
                      </a:r>
                      <a:endParaRPr lang="en-US" dirty="0"/>
                    </a:p>
                  </a:txBody>
                  <a:tcPr/>
                </a:tc>
                <a:tc>
                  <a:txBody>
                    <a:bodyPr/>
                    <a:lstStyle/>
                    <a:p>
                      <a:r>
                        <a:rPr lang="en-US" dirty="0" smtClean="0"/>
                        <a:t>Works (N)</a:t>
                      </a:r>
                      <a:endParaRPr lang="en-US" dirty="0"/>
                    </a:p>
                  </a:txBody>
                  <a:tcPr/>
                </a:tc>
                <a:tc>
                  <a:txBody>
                    <a:bodyPr/>
                    <a:lstStyle/>
                    <a:p>
                      <a:r>
                        <a:rPr lang="en-US" dirty="0" smtClean="0"/>
                        <a:t>Non- consultant/consultant</a:t>
                      </a:r>
                      <a:r>
                        <a:rPr lang="en-US" baseline="0" dirty="0" smtClean="0"/>
                        <a:t> </a:t>
                      </a:r>
                      <a:r>
                        <a:rPr lang="en-US" dirty="0" smtClean="0"/>
                        <a:t>services (N)</a:t>
                      </a:r>
                      <a:endParaRPr lang="en-US" dirty="0"/>
                    </a:p>
                  </a:txBody>
                  <a:tcPr/>
                </a:tc>
              </a:tr>
              <a:tr h="576109">
                <a:tc>
                  <a:txBody>
                    <a:bodyPr/>
                    <a:lstStyle/>
                    <a:p>
                      <a:r>
                        <a:rPr lang="en-US" dirty="0" smtClean="0"/>
                        <a:t>BPP certificate of No</a:t>
                      </a:r>
                      <a:r>
                        <a:rPr lang="en-US" baseline="0" dirty="0" smtClean="0"/>
                        <a:t> Objection to award</a:t>
                      </a:r>
                      <a:endParaRPr lang="en-US" dirty="0"/>
                    </a:p>
                  </a:txBody>
                  <a:tcPr/>
                </a:tc>
                <a:tc>
                  <a:txBody>
                    <a:bodyPr/>
                    <a:lstStyle/>
                    <a:p>
                      <a:r>
                        <a:rPr lang="en-US" dirty="0" smtClean="0"/>
                        <a:t>N300 million and above</a:t>
                      </a:r>
                      <a:endParaRPr lang="en-US" dirty="0"/>
                    </a:p>
                  </a:txBody>
                  <a:tcPr/>
                </a:tc>
                <a:tc>
                  <a:txBody>
                    <a:bodyPr/>
                    <a:lstStyle/>
                    <a:p>
                      <a:r>
                        <a:rPr lang="en-US" dirty="0" smtClean="0"/>
                        <a:t>N1.5 billion and above</a:t>
                      </a:r>
                      <a:endParaRPr lang="en-US" dirty="0"/>
                    </a:p>
                  </a:txBody>
                  <a:tcPr/>
                </a:tc>
                <a:tc>
                  <a:txBody>
                    <a:bodyPr/>
                    <a:lstStyle/>
                    <a:p>
                      <a:r>
                        <a:rPr lang="en-US" dirty="0" smtClean="0"/>
                        <a:t>N300 million and above</a:t>
                      </a:r>
                      <a:endParaRPr lang="en-US" dirty="0"/>
                    </a:p>
                  </a:txBody>
                  <a:tcPr/>
                </a:tc>
              </a:tr>
              <a:tr h="941016">
                <a:tc>
                  <a:txBody>
                    <a:bodyPr/>
                    <a:lstStyle/>
                    <a:p>
                      <a:r>
                        <a:rPr lang="en-US" dirty="0" smtClean="0"/>
                        <a:t>Ministerial</a:t>
                      </a:r>
                      <a:r>
                        <a:rPr lang="en-US" baseline="0" dirty="0" smtClean="0"/>
                        <a:t> Tenders Board</a:t>
                      </a:r>
                      <a:endParaRPr lang="en-US" dirty="0"/>
                    </a:p>
                  </a:txBody>
                  <a:tcPr/>
                </a:tc>
                <a:tc>
                  <a:txBody>
                    <a:bodyPr/>
                    <a:lstStyle/>
                    <a:p>
                      <a:r>
                        <a:rPr lang="en-US" dirty="0" smtClean="0"/>
                        <a:t>N20 million and above but less than N300 million</a:t>
                      </a:r>
                      <a:endParaRPr lang="en-US" dirty="0"/>
                    </a:p>
                  </a:txBody>
                  <a:tcPr/>
                </a:tc>
                <a:tc>
                  <a:txBody>
                    <a:bodyPr/>
                    <a:lstStyle/>
                    <a:p>
                      <a:r>
                        <a:rPr lang="en-US" dirty="0" smtClean="0"/>
                        <a:t>N30 million</a:t>
                      </a:r>
                      <a:r>
                        <a:rPr lang="en-US" baseline="0" dirty="0" smtClean="0"/>
                        <a:t> and above but less than N1.5 billion</a:t>
                      </a:r>
                      <a:endParaRPr lang="en-US" dirty="0"/>
                    </a:p>
                  </a:txBody>
                  <a:tcPr/>
                </a:tc>
                <a:tc>
                  <a:txBody>
                    <a:bodyPr/>
                    <a:lstStyle/>
                    <a:p>
                      <a:r>
                        <a:rPr lang="en-US" dirty="0" smtClean="0"/>
                        <a:t>N20 million and above but less than N300 million</a:t>
                      </a:r>
                      <a:endParaRPr lang="en-US" dirty="0"/>
                    </a:p>
                  </a:txBody>
                  <a:tcPr/>
                </a:tc>
              </a:tr>
              <a:tr h="823013">
                <a:tc>
                  <a:txBody>
                    <a:bodyPr/>
                    <a:lstStyle/>
                    <a:p>
                      <a:r>
                        <a:rPr lang="en-US" dirty="0" err="1" smtClean="0"/>
                        <a:t>Parastatal</a:t>
                      </a:r>
                      <a:r>
                        <a:rPr lang="en-US" dirty="0" smtClean="0"/>
                        <a:t> Tenders Board</a:t>
                      </a:r>
                      <a:endParaRPr lang="en-US" dirty="0"/>
                    </a:p>
                  </a:txBody>
                  <a:tcPr/>
                </a:tc>
                <a:tc>
                  <a:txBody>
                    <a:bodyPr/>
                    <a:lstStyle/>
                    <a:p>
                      <a:r>
                        <a:rPr lang="en-US" dirty="0" smtClean="0"/>
                        <a:t>N10 million and above but less than N100 million</a:t>
                      </a:r>
                      <a:endParaRPr lang="en-US" dirty="0"/>
                    </a:p>
                  </a:txBody>
                  <a:tcPr/>
                </a:tc>
                <a:tc>
                  <a:txBody>
                    <a:bodyPr/>
                    <a:lstStyle/>
                    <a:p>
                      <a:r>
                        <a:rPr lang="en-US" dirty="0" smtClean="0"/>
                        <a:t>N20 million and above but less than N500 million</a:t>
                      </a:r>
                      <a:endParaRPr lang="en-US" dirty="0"/>
                    </a:p>
                  </a:txBody>
                  <a:tcPr/>
                </a:tc>
                <a:tc>
                  <a:txBody>
                    <a:bodyPr/>
                    <a:lstStyle/>
                    <a:p>
                      <a:r>
                        <a:rPr lang="en-US" dirty="0" smtClean="0"/>
                        <a:t>N10 million and above but less than N100 million</a:t>
                      </a:r>
                      <a:endParaRPr lang="en-US" dirty="0"/>
                    </a:p>
                  </a:txBody>
                  <a:tcPr/>
                </a:tc>
              </a:tr>
              <a:tr h="723858">
                <a:tc>
                  <a:txBody>
                    <a:bodyPr/>
                    <a:lstStyle/>
                    <a:p>
                      <a:r>
                        <a:rPr lang="en-US" dirty="0" smtClean="0"/>
                        <a:t>Accounting Officer: Permanent Secretary</a:t>
                      </a:r>
                      <a:endParaRPr lang="en-US" dirty="0"/>
                    </a:p>
                  </a:txBody>
                  <a:tcPr/>
                </a:tc>
                <a:tc>
                  <a:txBody>
                    <a:bodyPr/>
                    <a:lstStyle/>
                    <a:p>
                      <a:r>
                        <a:rPr lang="en-US" dirty="0" smtClean="0"/>
                        <a:t>Less than N20 million</a:t>
                      </a:r>
                      <a:endParaRPr lang="en-US" dirty="0"/>
                    </a:p>
                  </a:txBody>
                  <a:tcPr/>
                </a:tc>
                <a:tc>
                  <a:txBody>
                    <a:bodyPr/>
                    <a:lstStyle/>
                    <a:p>
                      <a:r>
                        <a:rPr lang="en-US" dirty="0" smtClean="0"/>
                        <a:t>Less than N30 million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Less than N20 million</a:t>
                      </a:r>
                    </a:p>
                    <a:p>
                      <a:endParaRPr lang="en-US" dirty="0"/>
                    </a:p>
                  </a:txBody>
                  <a:tcPr/>
                </a:tc>
              </a:tr>
              <a:tr h="823013">
                <a:tc>
                  <a:txBody>
                    <a:bodyPr/>
                    <a:lstStyle/>
                    <a:p>
                      <a:r>
                        <a:rPr lang="en-US" dirty="0" smtClean="0"/>
                        <a:t>Accounting Officer: Director General/CEO</a:t>
                      </a:r>
                      <a:endParaRPr lang="en-US" dirty="0"/>
                    </a:p>
                  </a:txBody>
                  <a:tcPr/>
                </a:tc>
                <a:tc>
                  <a:txBody>
                    <a:bodyPr/>
                    <a:lstStyle/>
                    <a:p>
                      <a:r>
                        <a:rPr lang="en-US" dirty="0" smtClean="0"/>
                        <a:t>Less</a:t>
                      </a:r>
                      <a:r>
                        <a:rPr lang="en-US" baseline="0" dirty="0" smtClean="0"/>
                        <a:t> than N10 million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Less</a:t>
                      </a:r>
                      <a:r>
                        <a:rPr lang="en-US" baseline="0" dirty="0" smtClean="0"/>
                        <a:t> than N20 million</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Less</a:t>
                      </a:r>
                      <a:r>
                        <a:rPr lang="en-US" baseline="0" dirty="0" smtClean="0"/>
                        <a:t> than N10 million</a:t>
                      </a:r>
                      <a:endParaRPr lang="en-US" dirty="0" smtClean="0"/>
                    </a:p>
                    <a:p>
                      <a:endParaRPr lang="en-US" dirty="0"/>
                    </a:p>
                  </a:txBody>
                  <a:tcPr/>
                </a:tc>
              </a:tr>
            </a:tbl>
          </a:graphicData>
        </a:graphic>
      </p:graphicFrame>
    </p:spTree>
    <p:extLst>
      <p:ext uri="{BB962C8B-B14F-4D97-AF65-F5344CB8AC3E}">
        <p14:creationId xmlns:p14="http://schemas.microsoft.com/office/powerpoint/2010/main" xmlns="" val="3755050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lgerian" panose="04020705040A02060702" pitchFamily="82" charset="0"/>
              </a:rPr>
              <a:t>DOCUMENTS REQUIRED FOR PROCUREMENT</a:t>
            </a:r>
            <a:endParaRPr lang="en-US" sz="3200" dirty="0">
              <a:latin typeface="Algerian" panose="04020705040A02060702" pitchFamily="82" charset="0"/>
            </a:endParaRPr>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xmlns="" val="2553988916"/>
              </p:ext>
            </p:extLst>
          </p:nvPr>
        </p:nvGraphicFramePr>
        <p:xfrm>
          <a:off x="914400" y="2366962"/>
          <a:ext cx="10363200" cy="2946909"/>
        </p:xfrm>
        <a:graphic>
          <a:graphicData uri="http://schemas.openxmlformats.org/drawingml/2006/table">
            <a:tbl>
              <a:tblPr firstRow="1" bandRow="1">
                <a:tableStyleId>{5C22544A-7EE6-4342-B048-85BDC9FD1C3A}</a:tableStyleId>
              </a:tblPr>
              <a:tblGrid>
                <a:gridCol w="4960189"/>
                <a:gridCol w="5403011"/>
              </a:tblGrid>
              <a:tr h="420987">
                <a:tc>
                  <a:txBody>
                    <a:bodyPr/>
                    <a:lstStyle/>
                    <a:p>
                      <a:r>
                        <a:rPr lang="en-US" dirty="0" smtClean="0"/>
                        <a:t>LIMITED LIABILITY COMPANY</a:t>
                      </a:r>
                      <a:endParaRPr lang="en-US" dirty="0"/>
                    </a:p>
                  </a:txBody>
                  <a:tcPr/>
                </a:tc>
                <a:tc>
                  <a:txBody>
                    <a:bodyPr/>
                    <a:lstStyle/>
                    <a:p>
                      <a:r>
                        <a:rPr lang="en-US" dirty="0" smtClean="0"/>
                        <a:t>BUSINESS NAME/ENTERPRISES</a:t>
                      </a:r>
                      <a:endParaRPr lang="en-US" dirty="0"/>
                    </a:p>
                  </a:txBody>
                  <a:tcPr/>
                </a:tc>
              </a:tr>
              <a:tr h="420987">
                <a:tc>
                  <a:txBody>
                    <a:bodyPr/>
                    <a:lstStyle/>
                    <a:p>
                      <a:r>
                        <a:rPr lang="en-US" dirty="0" smtClean="0"/>
                        <a:t>Certificate of Incorporation</a:t>
                      </a:r>
                      <a:endParaRPr lang="en-US" dirty="0"/>
                    </a:p>
                  </a:txBody>
                  <a:tcPr/>
                </a:tc>
                <a:tc>
                  <a:txBody>
                    <a:bodyPr/>
                    <a:lstStyle/>
                    <a:p>
                      <a:r>
                        <a:rPr lang="en-US" dirty="0" smtClean="0"/>
                        <a:t>Certificate of registration of business</a:t>
                      </a:r>
                      <a:endParaRPr lang="en-US" dirty="0"/>
                    </a:p>
                  </a:txBody>
                  <a:tcPr/>
                </a:tc>
              </a:tr>
              <a:tr h="420987">
                <a:tc>
                  <a:txBody>
                    <a:bodyPr/>
                    <a:lstStyle/>
                    <a:p>
                      <a:r>
                        <a:rPr lang="en-US" dirty="0" smtClean="0"/>
                        <a:t>Tax Clearance</a:t>
                      </a:r>
                      <a:r>
                        <a:rPr lang="en-US" baseline="0" dirty="0" smtClean="0"/>
                        <a:t> Certificate</a:t>
                      </a:r>
                      <a:endParaRPr lang="en-US" dirty="0"/>
                    </a:p>
                  </a:txBody>
                  <a:tcPr/>
                </a:tc>
                <a:tc>
                  <a:txBody>
                    <a:bodyPr/>
                    <a:lstStyle/>
                    <a:p>
                      <a:r>
                        <a:rPr lang="en-US" dirty="0" smtClean="0"/>
                        <a:t>Personal Income Tax</a:t>
                      </a:r>
                      <a:endParaRPr lang="en-US" dirty="0"/>
                    </a:p>
                  </a:txBody>
                  <a:tcPr/>
                </a:tc>
              </a:tr>
              <a:tr h="420987">
                <a:tc>
                  <a:txBody>
                    <a:bodyPr/>
                    <a:lstStyle/>
                    <a:p>
                      <a:r>
                        <a:rPr lang="en-US" dirty="0" err="1" smtClean="0"/>
                        <a:t>Pencom</a:t>
                      </a:r>
                      <a:r>
                        <a:rPr lang="en-US" dirty="0" smtClean="0"/>
                        <a:t> Certificate</a:t>
                      </a:r>
                      <a:endParaRPr lang="en-US" dirty="0"/>
                    </a:p>
                  </a:txBody>
                  <a:tcPr/>
                </a:tc>
                <a:tc>
                  <a:txBody>
                    <a:bodyPr/>
                    <a:lstStyle/>
                    <a:p>
                      <a:endParaRPr lang="en-US"/>
                    </a:p>
                  </a:txBody>
                  <a:tcPr/>
                </a:tc>
              </a:tr>
              <a:tr h="420987">
                <a:tc>
                  <a:txBody>
                    <a:bodyPr/>
                    <a:lstStyle/>
                    <a:p>
                      <a:r>
                        <a:rPr lang="en-US" dirty="0" smtClean="0"/>
                        <a:t>Industrial Training Fund certificate (ITF)</a:t>
                      </a:r>
                      <a:endParaRPr lang="en-US" dirty="0"/>
                    </a:p>
                  </a:txBody>
                  <a:tcPr/>
                </a:tc>
                <a:tc>
                  <a:txBody>
                    <a:bodyPr/>
                    <a:lstStyle/>
                    <a:p>
                      <a:endParaRPr lang="en-US"/>
                    </a:p>
                  </a:txBody>
                  <a:tcPr/>
                </a:tc>
              </a:tr>
              <a:tr h="420987">
                <a:tc>
                  <a:txBody>
                    <a:bodyPr/>
                    <a:lstStyle/>
                    <a:p>
                      <a:r>
                        <a:rPr lang="en-US" dirty="0" smtClean="0"/>
                        <a:t>National Social</a:t>
                      </a:r>
                      <a:r>
                        <a:rPr lang="en-US" baseline="0" dirty="0" smtClean="0"/>
                        <a:t> Insurance Trust fund (NSITF)</a:t>
                      </a:r>
                      <a:endParaRPr lang="en-US" dirty="0"/>
                    </a:p>
                  </a:txBody>
                  <a:tcPr/>
                </a:tc>
                <a:tc>
                  <a:txBody>
                    <a:bodyPr/>
                    <a:lstStyle/>
                    <a:p>
                      <a:endParaRPr lang="en-US"/>
                    </a:p>
                  </a:txBody>
                  <a:tcPr/>
                </a:tc>
              </a:tr>
              <a:tr h="420987">
                <a:tc>
                  <a:txBody>
                    <a:bodyPr/>
                    <a:lstStyle/>
                    <a:p>
                      <a:r>
                        <a:rPr lang="en-US" dirty="0" smtClean="0"/>
                        <a:t>Bureau of Public Procurement (BPP)</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xmlns="" val="2122814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Tree>
    <p:extLst>
      <p:ext uri="{BB962C8B-B14F-4D97-AF65-F5344CB8AC3E}">
        <p14:creationId xmlns:p14="http://schemas.microsoft.com/office/powerpoint/2010/main" xmlns="" val="3635078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anose="04020705040A02060702" pitchFamily="82" charset="0"/>
              </a:rPr>
              <a:t>OBJECTIVEs </a:t>
            </a:r>
            <a:r>
              <a:rPr lang="en-US" dirty="0">
                <a:latin typeface="Algerian" panose="04020705040A02060702" pitchFamily="82" charset="0"/>
              </a:rPr>
              <a:t>OF THE PRESENTATION</a:t>
            </a:r>
          </a:p>
        </p:txBody>
      </p:sp>
      <p:sp>
        <p:nvSpPr>
          <p:cNvPr id="3" name="Content Placeholder 2"/>
          <p:cNvSpPr>
            <a:spLocks noGrp="1"/>
          </p:cNvSpPr>
          <p:nvPr>
            <p:ph sz="quarter" idx="13"/>
          </p:nvPr>
        </p:nvSpPr>
        <p:spPr/>
        <p:txBody>
          <a:bodyPr>
            <a:normAutofit lnSpcReduction="10000"/>
          </a:bodyPr>
          <a:lstStyle/>
          <a:p>
            <a:pPr>
              <a:buFont typeface="Wingdings" panose="05000000000000000000" pitchFamily="2" charset="2"/>
              <a:buChar char="Ø"/>
            </a:pPr>
            <a:r>
              <a:rPr lang="en-US" dirty="0"/>
              <a:t>To establish better understanding of governance in the University of Lagos especially in relation to financial </a:t>
            </a:r>
            <a:r>
              <a:rPr lang="en-US" dirty="0" smtClean="0"/>
              <a:t>matters.</a:t>
            </a:r>
          </a:p>
          <a:p>
            <a:pPr marL="0" indent="0">
              <a:buNone/>
            </a:pPr>
            <a:endParaRPr lang="en-US" dirty="0" smtClean="0"/>
          </a:p>
          <a:p>
            <a:pPr>
              <a:buFont typeface="Wingdings" panose="05000000000000000000" pitchFamily="2" charset="2"/>
              <a:buChar char="Ø"/>
            </a:pPr>
            <a:r>
              <a:rPr lang="en-US" dirty="0" smtClean="0"/>
              <a:t>To </a:t>
            </a:r>
            <a:r>
              <a:rPr lang="en-US" dirty="0"/>
              <a:t>identify the sources of funds available to the University, uses and financial </a:t>
            </a:r>
            <a:r>
              <a:rPr lang="en-US" dirty="0" smtClean="0"/>
              <a:t>process.</a:t>
            </a:r>
          </a:p>
          <a:p>
            <a:pPr marL="0" indent="0">
              <a:buNone/>
            </a:pPr>
            <a:endParaRPr lang="en-US" dirty="0" smtClean="0"/>
          </a:p>
          <a:p>
            <a:pPr>
              <a:buFont typeface="Wingdings" panose="05000000000000000000" pitchFamily="2" charset="2"/>
              <a:buChar char="Ø"/>
            </a:pPr>
            <a:r>
              <a:rPr lang="en-US" dirty="0" smtClean="0"/>
              <a:t>To </a:t>
            </a:r>
            <a:r>
              <a:rPr lang="en-US" dirty="0"/>
              <a:t>understand the financial roles of Deans and Heads of Departments in the University.</a:t>
            </a:r>
          </a:p>
          <a:p>
            <a:pPr marL="0" indent="0">
              <a:buNone/>
            </a:pPr>
            <a:endParaRPr lang="en-US" dirty="0"/>
          </a:p>
        </p:txBody>
      </p:sp>
    </p:spTree>
    <p:extLst>
      <p:ext uri="{BB962C8B-B14F-4D97-AF65-F5344CB8AC3E}">
        <p14:creationId xmlns:p14="http://schemas.microsoft.com/office/powerpoint/2010/main" xmlns="" val="1523082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lgerian" panose="04020705040A02060702" pitchFamily="82" charset="0"/>
              </a:rPr>
              <a:t>MEANING OF GOVERNANCE AND FINANCE</a:t>
            </a:r>
          </a:p>
        </p:txBody>
      </p:sp>
      <p:graphicFrame>
        <p:nvGraphicFramePr>
          <p:cNvPr id="5" name="Content Placeholder 4"/>
          <p:cNvGraphicFramePr>
            <a:graphicFrameLocks noGrp="1"/>
          </p:cNvGraphicFramePr>
          <p:nvPr>
            <p:ph sz="quarter" idx="13"/>
            <p:extLst>
              <p:ext uri="{D42A27DB-BD31-4B8C-83A1-F6EECF244321}">
                <p14:modId xmlns:p14="http://schemas.microsoft.com/office/powerpoint/2010/main" xmlns="" val="2923796758"/>
              </p:ext>
            </p:extLst>
          </p:nvPr>
        </p:nvGraphicFramePr>
        <p:xfrm>
          <a:off x="913774" y="1751162"/>
          <a:ext cx="10363826" cy="46496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2878132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anose="04020705040A02060702" pitchFamily="82" charset="0"/>
              </a:rPr>
              <a:t>ROLE OF THE BURSARY IN FINANCIAL GOVERNANCE</a:t>
            </a:r>
            <a:endParaRPr lang="en-US" dirty="0">
              <a:latin typeface="Algerian" panose="04020705040A02060702" pitchFamily="82" charset="0"/>
            </a:endParaRPr>
          </a:p>
        </p:txBody>
      </p:sp>
      <p:sp>
        <p:nvSpPr>
          <p:cNvPr id="3" name="Content Placeholder 2"/>
          <p:cNvSpPr>
            <a:spLocks noGrp="1"/>
          </p:cNvSpPr>
          <p:nvPr>
            <p:ph sz="quarter" idx="13"/>
          </p:nvPr>
        </p:nvSpPr>
        <p:spPr/>
        <p:txBody>
          <a:bodyPr>
            <a:normAutofit fontScale="92500" lnSpcReduction="20000"/>
          </a:bodyPr>
          <a:lstStyle/>
          <a:p>
            <a:r>
              <a:rPr lang="en-US" dirty="0" smtClean="0"/>
              <a:t>RESPONSIBLE FOR THE DAY-TO-DAY administration AND CONTROL OF THE FINANCIAL AFFAIRS OF THE UNIVERSITY.</a:t>
            </a:r>
          </a:p>
          <a:p>
            <a:r>
              <a:rPr lang="en-US" dirty="0"/>
              <a:t>It is headed by the </a:t>
            </a:r>
            <a:r>
              <a:rPr lang="en-US" dirty="0" smtClean="0"/>
              <a:t>Bursar </a:t>
            </a:r>
            <a:r>
              <a:rPr lang="en-US" dirty="0"/>
              <a:t>who is, by the University of Lagos Act, the Chief Financial Officer of the </a:t>
            </a:r>
            <a:r>
              <a:rPr lang="en-US" dirty="0" smtClean="0"/>
              <a:t>University.</a:t>
            </a:r>
          </a:p>
          <a:p>
            <a:pPr lvl="0"/>
            <a:r>
              <a:rPr lang="en-US" dirty="0"/>
              <a:t>Each Faculty has a Finance Officer (Bursar’s representative) who processes all financial </a:t>
            </a:r>
            <a:r>
              <a:rPr lang="en-US" dirty="0" smtClean="0"/>
              <a:t>transactions </a:t>
            </a:r>
            <a:r>
              <a:rPr lang="en-US" dirty="0"/>
              <a:t>and </a:t>
            </a:r>
            <a:r>
              <a:rPr lang="en-US" dirty="0" smtClean="0"/>
              <a:t>advices </a:t>
            </a:r>
            <a:r>
              <a:rPr lang="en-US" dirty="0"/>
              <a:t>the Dean or HOD on financial processes</a:t>
            </a:r>
            <a:r>
              <a:rPr lang="en-US" dirty="0" smtClean="0"/>
              <a:t>.</a:t>
            </a:r>
          </a:p>
          <a:p>
            <a:pPr lvl="0"/>
            <a:r>
              <a:rPr lang="en-US" dirty="0" smtClean="0"/>
              <a:t>THEY IMPLEMENT AND ENFORCES FINANCIAL PROCESSES.</a:t>
            </a:r>
            <a:endParaRPr lang="en-US" dirty="0"/>
          </a:p>
          <a:p>
            <a:pPr lvl="0"/>
            <a:r>
              <a:rPr lang="en-US" dirty="0"/>
              <a:t>The Deans and HODs are the Chief Accounting Officers in their respective faculties and departments. </a:t>
            </a:r>
          </a:p>
          <a:p>
            <a:endParaRPr lang="en-US" dirty="0"/>
          </a:p>
        </p:txBody>
      </p:sp>
    </p:spTree>
    <p:extLst>
      <p:ext uri="{BB962C8B-B14F-4D97-AF65-F5344CB8AC3E}">
        <p14:creationId xmlns:p14="http://schemas.microsoft.com/office/powerpoint/2010/main" xmlns="" val="2900076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lgerian" panose="04020705040A02060702" pitchFamily="82" charset="0"/>
              </a:rPr>
              <a:t>FUNDING SOURCES</a:t>
            </a:r>
            <a:endParaRPr lang="en-US" dirty="0">
              <a:latin typeface="Algerian" panose="04020705040A02060702" pitchFamily="82" charset="0"/>
            </a:endParaRP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xmlns="" val="330951753"/>
              </p:ext>
            </p:extLst>
          </p:nvPr>
        </p:nvGraphicFramePr>
        <p:xfrm>
          <a:off x="914400" y="1915064"/>
          <a:ext cx="10601864" cy="42528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781445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96815"/>
            <a:ext cx="10364451" cy="1190445"/>
          </a:xfrm>
        </p:spPr>
        <p:txBody>
          <a:bodyPr>
            <a:normAutofit fontScale="90000"/>
          </a:bodyPr>
          <a:lstStyle/>
          <a:p>
            <a:r>
              <a:rPr lang="en-GB" dirty="0">
                <a:latin typeface="Algerian" panose="04020705040A02060702" pitchFamily="82" charset="0"/>
              </a:rPr>
              <a:t>FUNDS AVAILABLE TO FACULTIES/DEPARTMENTS</a:t>
            </a:r>
            <a:r>
              <a:rPr lang="en-US" dirty="0"/>
              <a:t/>
            </a:r>
            <a:br>
              <a:rPr lang="en-US" dirty="0"/>
            </a:br>
            <a:endParaRPr lang="en-US"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xmlns="" val="2593454359"/>
              </p:ext>
            </p:extLst>
          </p:nvPr>
        </p:nvGraphicFramePr>
        <p:xfrm>
          <a:off x="914400" y="1759788"/>
          <a:ext cx="10363200" cy="4848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7997575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396815"/>
            <a:ext cx="10364451" cy="1190445"/>
          </a:xfrm>
        </p:spPr>
        <p:txBody>
          <a:bodyPr>
            <a:normAutofit fontScale="90000"/>
          </a:bodyPr>
          <a:lstStyle/>
          <a:p>
            <a:r>
              <a:rPr lang="en-GB" dirty="0">
                <a:latin typeface="Algerian" panose="04020705040A02060702" pitchFamily="82" charset="0"/>
              </a:rPr>
              <a:t>FUNDS AVAILABLE TO FACULTIES/DEPARTMENTS</a:t>
            </a:r>
            <a:r>
              <a:rPr lang="en-US" dirty="0"/>
              <a:t/>
            </a:r>
            <a:br>
              <a:rPr lang="en-US" dirty="0"/>
            </a:br>
            <a:endParaRPr lang="en-US" dirty="0"/>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xmlns="" val="3831528234"/>
              </p:ext>
            </p:extLst>
          </p:nvPr>
        </p:nvGraphicFramePr>
        <p:xfrm>
          <a:off x="914400" y="1759788"/>
          <a:ext cx="10363200" cy="4848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5477540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236162"/>
          </a:xfrm>
        </p:spPr>
        <p:txBody>
          <a:bodyPr>
            <a:normAutofit fontScale="90000"/>
          </a:bodyPr>
          <a:lstStyle/>
          <a:p>
            <a:r>
              <a:rPr lang="en-US" dirty="0">
                <a:latin typeface="Algerian" panose="04020705040A02060702" pitchFamily="82" charset="0"/>
              </a:rPr>
              <a:t>BUDGET AS A CONTROL TOOL IN FINANCIAL MANAGEMENT</a:t>
            </a:r>
            <a:br>
              <a:rPr lang="en-US" dirty="0">
                <a:latin typeface="Algerian" panose="04020705040A02060702" pitchFamily="82" charset="0"/>
              </a:rPr>
            </a:br>
            <a:endParaRPr lang="en-US" dirty="0">
              <a:latin typeface="Algerian" panose="04020705040A02060702" pitchFamily="82" charset="0"/>
            </a:endParaRPr>
          </a:p>
        </p:txBody>
      </p:sp>
      <p:sp>
        <p:nvSpPr>
          <p:cNvPr id="3" name="Content Placeholder 2"/>
          <p:cNvSpPr>
            <a:spLocks noGrp="1"/>
          </p:cNvSpPr>
          <p:nvPr>
            <p:ph sz="quarter" idx="13"/>
          </p:nvPr>
        </p:nvSpPr>
        <p:spPr>
          <a:xfrm>
            <a:off x="913774" y="1854680"/>
            <a:ext cx="10363826" cy="4157931"/>
          </a:xfrm>
        </p:spPr>
        <p:txBody>
          <a:bodyPr>
            <a:normAutofit fontScale="92500" lnSpcReduction="20000"/>
          </a:bodyPr>
          <a:lstStyle/>
          <a:p>
            <a:r>
              <a:rPr lang="en-US" dirty="0"/>
              <a:t>A Budget </a:t>
            </a:r>
            <a:r>
              <a:rPr lang="en-US" dirty="0" smtClean="0"/>
              <a:t>is an estimation/plan </a:t>
            </a:r>
            <a:r>
              <a:rPr lang="en-US" dirty="0"/>
              <a:t>of </a:t>
            </a:r>
            <a:r>
              <a:rPr lang="en-US" dirty="0" smtClean="0"/>
              <a:t>revenue </a:t>
            </a:r>
            <a:r>
              <a:rPr lang="en-US" dirty="0"/>
              <a:t>and </a:t>
            </a:r>
            <a:r>
              <a:rPr lang="en-US" dirty="0" smtClean="0"/>
              <a:t>expenses over a specified future period of time that is re-evaluated on a periodic basis (usually annually).</a:t>
            </a:r>
          </a:p>
          <a:p>
            <a:r>
              <a:rPr lang="en-US" dirty="0" smtClean="0"/>
              <a:t> </a:t>
            </a:r>
            <a:r>
              <a:rPr lang="en-US" dirty="0"/>
              <a:t>Zero Based Budgeting is a budgeting system in which </a:t>
            </a:r>
            <a:r>
              <a:rPr lang="en-US" dirty="0" err="1"/>
              <a:t>programmes</a:t>
            </a:r>
            <a:r>
              <a:rPr lang="en-US" dirty="0"/>
              <a:t> /projects must be justified for each new budget period. </a:t>
            </a:r>
            <a:endParaRPr lang="en-US" dirty="0" smtClean="0"/>
          </a:p>
          <a:p>
            <a:r>
              <a:rPr lang="en-US" dirty="0" smtClean="0"/>
              <a:t>The </a:t>
            </a:r>
            <a:r>
              <a:rPr lang="en-US" dirty="0"/>
              <a:t>ZBB process seeks to justify individual resource allocation plans, regardless of prior years’ provisions and discourages the practice of regular incremental budget adjustments. Each project is to be carefully scrutinized before resources are allocated. In other words, the process places emphasis on actual NEEDS, not WANTS. To this end, projects and </a:t>
            </a:r>
            <a:r>
              <a:rPr lang="en-US" dirty="0" err="1"/>
              <a:t>programmes</a:t>
            </a:r>
            <a:r>
              <a:rPr lang="en-US" dirty="0"/>
              <a:t> should be carefully scrutinized and justified.  </a:t>
            </a:r>
            <a:endParaRPr lang="en-US" dirty="0" smtClean="0"/>
          </a:p>
          <a:p>
            <a:r>
              <a:rPr lang="en-US" dirty="0"/>
              <a:t>Proposals may be capped where needs exceed resources</a:t>
            </a:r>
            <a:r>
              <a:rPr lang="en-US" dirty="0" smtClean="0"/>
              <a:t>.</a:t>
            </a:r>
            <a:endParaRPr lang="en-US" dirty="0"/>
          </a:p>
          <a:p>
            <a:r>
              <a:rPr lang="en-US" dirty="0"/>
              <a:t> </a:t>
            </a:r>
            <a:r>
              <a:rPr lang="en-US" dirty="0" smtClean="0"/>
              <a:t>a Budget </a:t>
            </a:r>
            <a:r>
              <a:rPr lang="en-US" dirty="0"/>
              <a:t>has two sides. How much funds are required (Expenditure) and how these funds would be met (Revenue). </a:t>
            </a:r>
          </a:p>
          <a:p>
            <a:endParaRPr lang="en-US" dirty="0"/>
          </a:p>
        </p:txBody>
      </p:sp>
    </p:spTree>
    <p:extLst>
      <p:ext uri="{BB962C8B-B14F-4D97-AF65-F5344CB8AC3E}">
        <p14:creationId xmlns:p14="http://schemas.microsoft.com/office/powerpoint/2010/main" xmlns="" val="1683234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C71B277C-C29A-4BA0-A7BA-43502DF21A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1054</TotalTime>
  <Words>1896</Words>
  <Application>Microsoft Office PowerPoint</Application>
  <PresentationFormat>Custom</PresentationFormat>
  <Paragraphs>226</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Droplet</vt:lpstr>
      <vt:lpstr>Slide 1</vt:lpstr>
      <vt:lpstr>highlights</vt:lpstr>
      <vt:lpstr>OBJECTIVEs OF THE PRESENTATION</vt:lpstr>
      <vt:lpstr>MEANING OF GOVERNANCE AND FINANCE</vt:lpstr>
      <vt:lpstr>ROLE OF THE BURSARY IN FINANCIAL GOVERNANCE</vt:lpstr>
      <vt:lpstr>FUNDING SOURCES</vt:lpstr>
      <vt:lpstr>FUNDS AVAILABLE TO FACULTIES/DEPARTMENTS </vt:lpstr>
      <vt:lpstr>FUNDS AVAILABLE TO FACULTIES/DEPARTMENTS </vt:lpstr>
      <vt:lpstr>BUDGET AS A CONTROL TOOL IN FINANCIAL MANAGEMENT </vt:lpstr>
      <vt:lpstr>BUDGET AS A CONTROL TOOL IN FINANCIAL MANAGEMENT CONTD’ </vt:lpstr>
      <vt:lpstr> CHALLENGES IN BUDGET IMPLEMENTATION</vt:lpstr>
      <vt:lpstr>APPROVAL THRESHOLDS </vt:lpstr>
      <vt:lpstr> FINANCIAL PROCESS </vt:lpstr>
      <vt:lpstr> FINANCIAL PROCESS </vt:lpstr>
      <vt:lpstr>WHAT HAS CHANGED?</vt:lpstr>
      <vt:lpstr>PAYMENT PLATFORMS </vt:lpstr>
      <vt:lpstr> Funding </vt:lpstr>
      <vt:lpstr>PROCUREMENT POLICIES</vt:lpstr>
      <vt:lpstr>Conduct of Procurement</vt:lpstr>
      <vt:lpstr>Approved threshold for procurement/selection method</vt:lpstr>
      <vt:lpstr>Approved threshold for APPROVING AUTHORITY</vt:lpstr>
      <vt:lpstr>DOCUMENTS REQUIRED FOR PROCUREMENT</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BURSAR OFFICE</dc:creator>
  <cp:lastModifiedBy>Windows User</cp:lastModifiedBy>
  <cp:revision>51</cp:revision>
  <dcterms:created xsi:type="dcterms:W3CDTF">2023-08-09T10:36:34Z</dcterms:created>
  <dcterms:modified xsi:type="dcterms:W3CDTF">2023-08-21T09:11:45Z</dcterms:modified>
</cp:coreProperties>
</file>