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95" r:id="rId5"/>
    <p:sldId id="297" r:id="rId6"/>
    <p:sldId id="296" r:id="rId7"/>
    <p:sldId id="275" r:id="rId8"/>
    <p:sldId id="278" r:id="rId9"/>
    <p:sldId id="276" r:id="rId10"/>
    <p:sldId id="277" r:id="rId11"/>
    <p:sldId id="264" r:id="rId12"/>
    <p:sldId id="281" r:id="rId13"/>
    <p:sldId id="265" r:id="rId14"/>
    <p:sldId id="260" r:id="rId15"/>
    <p:sldId id="266" r:id="rId16"/>
    <p:sldId id="279" r:id="rId17"/>
    <p:sldId id="263" r:id="rId18"/>
    <p:sldId id="280" r:id="rId19"/>
    <p:sldId id="270" r:id="rId20"/>
    <p:sldId id="272" r:id="rId21"/>
    <p:sldId id="273" r:id="rId22"/>
    <p:sldId id="271" r:id="rId23"/>
    <p:sldId id="274" r:id="rId24"/>
    <p:sldId id="292" r:id="rId25"/>
    <p:sldId id="285" r:id="rId26"/>
    <p:sldId id="286" r:id="rId27"/>
    <p:sldId id="284" r:id="rId28"/>
    <p:sldId id="287" r:id="rId29"/>
    <p:sldId id="288" r:id="rId30"/>
    <p:sldId id="268" r:id="rId31"/>
    <p:sldId id="269" r:id="rId32"/>
    <p:sldId id="293" r:id="rId33"/>
    <p:sldId id="294" r:id="rId34"/>
    <p:sldId id="289" r:id="rId35"/>
    <p:sldId id="291" r:id="rId36"/>
    <p:sldId id="262" r:id="rId37"/>
    <p:sldId id="267" r:id="rId38"/>
    <p:sldId id="283" r:id="rId39"/>
    <p:sldId id="290" r:id="rId4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5" autoAdjust="0"/>
    <p:restoredTop sz="94660"/>
  </p:normalViewPr>
  <p:slideViewPr>
    <p:cSldViewPr snapToGrid="0">
      <p:cViewPr varScale="1">
        <p:scale>
          <a:sx n="69" d="100"/>
          <a:sy n="69" d="100"/>
        </p:scale>
        <p:origin x="78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BCE8714-573B-4014-A022-1816978DFCD1}"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en-US"/>
        </a:p>
      </dgm:t>
    </dgm:pt>
    <dgm:pt modelId="{66870023-4EA4-4834-8FED-F5DDEC05FC11}">
      <dgm:prSet phldrT="[Text]"/>
      <dgm:spPr/>
      <dgm:t>
        <a:bodyPr vert="vert"/>
        <a:lstStyle/>
        <a:p>
          <a:r>
            <a:rPr lang="en-US" dirty="0"/>
            <a:t>Students</a:t>
          </a:r>
        </a:p>
        <a:p>
          <a:r>
            <a:rPr lang="en-US" dirty="0"/>
            <a:t>Staff</a:t>
          </a:r>
        </a:p>
      </dgm:t>
    </dgm:pt>
    <dgm:pt modelId="{2006E9CC-8CF0-4798-AF0B-A8A5A17A872A}" type="parTrans" cxnId="{BC495547-78E4-4809-8878-6F9522BFC110}">
      <dgm:prSet/>
      <dgm:spPr/>
      <dgm:t>
        <a:bodyPr/>
        <a:lstStyle/>
        <a:p>
          <a:endParaRPr lang="en-US"/>
        </a:p>
      </dgm:t>
    </dgm:pt>
    <dgm:pt modelId="{2758F3DA-6A9F-40BC-99ED-DFD7C5A26638}" type="sibTrans" cxnId="{BC495547-78E4-4809-8878-6F9522BFC110}">
      <dgm:prSet/>
      <dgm:spPr/>
      <dgm:t>
        <a:bodyPr/>
        <a:lstStyle/>
        <a:p>
          <a:endParaRPr lang="en-US"/>
        </a:p>
      </dgm:t>
    </dgm:pt>
    <dgm:pt modelId="{8FBB2310-0EDC-41A6-AB7A-5CC5A82005C1}">
      <dgm:prSet phldrT="[Text]"/>
      <dgm:spPr/>
      <dgm:t>
        <a:bodyPr/>
        <a:lstStyle/>
        <a:p>
          <a:r>
            <a:rPr lang="en-US" dirty="0"/>
            <a:t>Vice Chancellor </a:t>
          </a:r>
        </a:p>
      </dgm:t>
    </dgm:pt>
    <dgm:pt modelId="{1083E490-C825-4EEE-AF3E-1AFDBAE04D65}" type="parTrans" cxnId="{E15380DD-575C-4057-AFA4-D15DBBE16539}">
      <dgm:prSet/>
      <dgm:spPr/>
      <dgm:t>
        <a:bodyPr/>
        <a:lstStyle/>
        <a:p>
          <a:endParaRPr lang="en-US"/>
        </a:p>
      </dgm:t>
    </dgm:pt>
    <dgm:pt modelId="{A77C2149-9196-4F41-B734-DD2C88F9B820}" type="sibTrans" cxnId="{E15380DD-575C-4057-AFA4-D15DBBE16539}">
      <dgm:prSet/>
      <dgm:spPr/>
      <dgm:t>
        <a:bodyPr/>
        <a:lstStyle/>
        <a:p>
          <a:endParaRPr lang="en-US"/>
        </a:p>
      </dgm:t>
    </dgm:pt>
    <dgm:pt modelId="{6594F5DA-236B-453B-8BF1-1D821D85C2D6}">
      <dgm:prSet phldrT="[Text]"/>
      <dgm:spPr/>
      <dgm:t>
        <a:bodyPr/>
        <a:lstStyle/>
        <a:p>
          <a:r>
            <a:rPr lang="en-US" dirty="0"/>
            <a:t>Dean/Provost</a:t>
          </a:r>
        </a:p>
      </dgm:t>
    </dgm:pt>
    <dgm:pt modelId="{0BCDE158-7917-48FF-BBE0-2964419821CA}" type="parTrans" cxnId="{80E9770C-70A6-4A16-88E8-336A17F7BC0B}">
      <dgm:prSet/>
      <dgm:spPr/>
      <dgm:t>
        <a:bodyPr/>
        <a:lstStyle/>
        <a:p>
          <a:endParaRPr lang="en-US"/>
        </a:p>
      </dgm:t>
    </dgm:pt>
    <dgm:pt modelId="{B60466D4-66BD-4EAF-B715-13D0CAA265B4}" type="sibTrans" cxnId="{80E9770C-70A6-4A16-88E8-336A17F7BC0B}">
      <dgm:prSet/>
      <dgm:spPr/>
      <dgm:t>
        <a:bodyPr/>
        <a:lstStyle/>
        <a:p>
          <a:endParaRPr lang="en-US"/>
        </a:p>
      </dgm:t>
    </dgm:pt>
    <dgm:pt modelId="{F45D06D8-388B-4FDD-A127-A77AEE75A988}">
      <dgm:prSet phldrT="[Text]"/>
      <dgm:spPr/>
      <dgm:t>
        <a:bodyPr/>
        <a:lstStyle/>
        <a:p>
          <a:r>
            <a:rPr lang="en-US" dirty="0"/>
            <a:t>Head of </a:t>
          </a:r>
          <a:r>
            <a:rPr lang="en-US" dirty="0" err="1"/>
            <a:t>Dept</a:t>
          </a:r>
          <a:endParaRPr lang="en-US" dirty="0"/>
        </a:p>
      </dgm:t>
    </dgm:pt>
    <dgm:pt modelId="{A53EE53A-A643-4F80-9E5B-F3EAF6758A3B}" type="parTrans" cxnId="{C348774C-0EE9-470F-A10D-ADE53ECB3A9A}">
      <dgm:prSet/>
      <dgm:spPr/>
      <dgm:t>
        <a:bodyPr/>
        <a:lstStyle/>
        <a:p>
          <a:endParaRPr lang="en-US"/>
        </a:p>
      </dgm:t>
    </dgm:pt>
    <dgm:pt modelId="{EE14F53B-56B2-4129-A9CC-C16B420EB402}" type="sibTrans" cxnId="{C348774C-0EE9-470F-A10D-ADE53ECB3A9A}">
      <dgm:prSet/>
      <dgm:spPr/>
      <dgm:t>
        <a:bodyPr/>
        <a:lstStyle/>
        <a:p>
          <a:endParaRPr lang="en-US"/>
        </a:p>
      </dgm:t>
    </dgm:pt>
    <dgm:pt modelId="{A98BF5F7-6B08-4E4F-8627-51272B4580FA}" type="pres">
      <dgm:prSet presAssocID="{4BCE8714-573B-4014-A022-1816978DFCD1}" presName="Name0" presStyleCnt="0">
        <dgm:presLayoutVars>
          <dgm:chPref val="1"/>
          <dgm:dir/>
          <dgm:animOne val="branch"/>
          <dgm:animLvl val="lvl"/>
          <dgm:resizeHandles val="exact"/>
        </dgm:presLayoutVars>
      </dgm:prSet>
      <dgm:spPr/>
    </dgm:pt>
    <dgm:pt modelId="{5CBA9820-663B-4959-9FD9-0837B5E4ED18}" type="pres">
      <dgm:prSet presAssocID="{66870023-4EA4-4834-8FED-F5DDEC05FC11}" presName="root1" presStyleCnt="0"/>
      <dgm:spPr/>
    </dgm:pt>
    <dgm:pt modelId="{A4FEB05D-DE6E-475B-A8EF-C76383EAE42E}" type="pres">
      <dgm:prSet presAssocID="{66870023-4EA4-4834-8FED-F5DDEC05FC11}" presName="LevelOneTextNode" presStyleLbl="node0" presStyleIdx="0" presStyleCnt="1" custScaleX="247800" custLinFactX="234347" custLinFactNeighborX="300000" custLinFactNeighborY="2272">
        <dgm:presLayoutVars>
          <dgm:chPref val="3"/>
        </dgm:presLayoutVars>
      </dgm:prSet>
      <dgm:spPr/>
    </dgm:pt>
    <dgm:pt modelId="{847DE357-C371-4FBF-AF37-F36489DD4E85}" type="pres">
      <dgm:prSet presAssocID="{66870023-4EA4-4834-8FED-F5DDEC05FC11}" presName="level2hierChild" presStyleCnt="0"/>
      <dgm:spPr/>
    </dgm:pt>
    <dgm:pt modelId="{956AFD8D-66D6-406D-9C6C-0AFB2C9F4BEA}" type="pres">
      <dgm:prSet presAssocID="{1083E490-C825-4EEE-AF3E-1AFDBAE04D65}" presName="conn2-1" presStyleLbl="parChTrans1D2" presStyleIdx="0" presStyleCnt="3"/>
      <dgm:spPr/>
    </dgm:pt>
    <dgm:pt modelId="{7F519B84-EABC-4862-B296-EAE7E282E287}" type="pres">
      <dgm:prSet presAssocID="{1083E490-C825-4EEE-AF3E-1AFDBAE04D65}" presName="connTx" presStyleLbl="parChTrans1D2" presStyleIdx="0" presStyleCnt="3"/>
      <dgm:spPr/>
    </dgm:pt>
    <dgm:pt modelId="{F8AB4A5A-D109-45AA-A4EA-E259FCBC259C}" type="pres">
      <dgm:prSet presAssocID="{8FBB2310-0EDC-41A6-AB7A-5CC5A82005C1}" presName="root2" presStyleCnt="0"/>
      <dgm:spPr/>
    </dgm:pt>
    <dgm:pt modelId="{CFB9AFB8-4297-4D01-B2BB-4AAE942C0304}" type="pres">
      <dgm:prSet presAssocID="{8FBB2310-0EDC-41A6-AB7A-5CC5A82005C1}" presName="LevelTwoTextNode" presStyleLbl="node2" presStyleIdx="0" presStyleCnt="3" custLinFactX="-30942" custLinFactNeighborX="-100000" custLinFactNeighborY="6158">
        <dgm:presLayoutVars>
          <dgm:chPref val="3"/>
        </dgm:presLayoutVars>
      </dgm:prSet>
      <dgm:spPr/>
    </dgm:pt>
    <dgm:pt modelId="{265FC9A3-BD56-4161-B6F2-174441900D41}" type="pres">
      <dgm:prSet presAssocID="{8FBB2310-0EDC-41A6-AB7A-5CC5A82005C1}" presName="level3hierChild" presStyleCnt="0"/>
      <dgm:spPr/>
    </dgm:pt>
    <dgm:pt modelId="{60A305F5-DF29-4E60-BC7E-C61D6EEB364D}" type="pres">
      <dgm:prSet presAssocID="{0BCDE158-7917-48FF-BBE0-2964419821CA}" presName="conn2-1" presStyleLbl="parChTrans1D2" presStyleIdx="1" presStyleCnt="3"/>
      <dgm:spPr/>
    </dgm:pt>
    <dgm:pt modelId="{306F7171-BF27-4215-A294-34434099A531}" type="pres">
      <dgm:prSet presAssocID="{0BCDE158-7917-48FF-BBE0-2964419821CA}" presName="connTx" presStyleLbl="parChTrans1D2" presStyleIdx="1" presStyleCnt="3"/>
      <dgm:spPr/>
    </dgm:pt>
    <dgm:pt modelId="{9FEF263E-1D4B-499E-A066-8506BA96AC7B}" type="pres">
      <dgm:prSet presAssocID="{6594F5DA-236B-453B-8BF1-1D821D85C2D6}" presName="root2" presStyleCnt="0"/>
      <dgm:spPr/>
    </dgm:pt>
    <dgm:pt modelId="{337354D9-0475-440A-BE3E-EF74C286CB7E}" type="pres">
      <dgm:prSet presAssocID="{6594F5DA-236B-453B-8BF1-1D821D85C2D6}" presName="LevelTwoTextNode" presStyleLbl="node2" presStyleIdx="1" presStyleCnt="3" custLinFactX="-30942" custLinFactNeighborX="-100000" custLinFactNeighborY="-10538">
        <dgm:presLayoutVars>
          <dgm:chPref val="3"/>
        </dgm:presLayoutVars>
      </dgm:prSet>
      <dgm:spPr/>
    </dgm:pt>
    <dgm:pt modelId="{1AF84001-908F-4D42-BFF9-EE3A791893D9}" type="pres">
      <dgm:prSet presAssocID="{6594F5DA-236B-453B-8BF1-1D821D85C2D6}" presName="level3hierChild" presStyleCnt="0"/>
      <dgm:spPr/>
    </dgm:pt>
    <dgm:pt modelId="{B96D50B9-8AB6-4780-9445-56896A5102DD}" type="pres">
      <dgm:prSet presAssocID="{A53EE53A-A643-4F80-9E5B-F3EAF6758A3B}" presName="conn2-1" presStyleLbl="parChTrans1D2" presStyleIdx="2" presStyleCnt="3"/>
      <dgm:spPr/>
    </dgm:pt>
    <dgm:pt modelId="{A9E2C050-EFC2-4FC1-BB20-D299ED9915A2}" type="pres">
      <dgm:prSet presAssocID="{A53EE53A-A643-4F80-9E5B-F3EAF6758A3B}" presName="connTx" presStyleLbl="parChTrans1D2" presStyleIdx="2" presStyleCnt="3"/>
      <dgm:spPr/>
    </dgm:pt>
    <dgm:pt modelId="{79A84B64-6173-46D8-92B5-9E7E9BFC1CF9}" type="pres">
      <dgm:prSet presAssocID="{F45D06D8-388B-4FDD-A127-A77AEE75A988}" presName="root2" presStyleCnt="0"/>
      <dgm:spPr/>
    </dgm:pt>
    <dgm:pt modelId="{2DA75488-3F88-4B72-8858-ECD1DC77BD26}" type="pres">
      <dgm:prSet presAssocID="{F45D06D8-388B-4FDD-A127-A77AEE75A988}" presName="LevelTwoTextNode" presStyleLbl="node2" presStyleIdx="2" presStyleCnt="3" custLinFactX="-30942" custLinFactNeighborX="-100000" custLinFactNeighborY="0">
        <dgm:presLayoutVars>
          <dgm:chPref val="3"/>
        </dgm:presLayoutVars>
      </dgm:prSet>
      <dgm:spPr/>
    </dgm:pt>
    <dgm:pt modelId="{177AB87F-5C06-4601-95E3-5A0AA344E35F}" type="pres">
      <dgm:prSet presAssocID="{F45D06D8-388B-4FDD-A127-A77AEE75A988}" presName="level3hierChild" presStyleCnt="0"/>
      <dgm:spPr/>
    </dgm:pt>
  </dgm:ptLst>
  <dgm:cxnLst>
    <dgm:cxn modelId="{DD40BF02-8DCF-4BFC-BDF3-F343F4B48C80}" type="presOf" srcId="{4BCE8714-573B-4014-A022-1816978DFCD1}" destId="{A98BF5F7-6B08-4E4F-8627-51272B4580FA}" srcOrd="0" destOrd="0" presId="urn:microsoft.com/office/officeart/2008/layout/HorizontalMultiLevelHierarchy"/>
    <dgm:cxn modelId="{93C08806-00C5-45E1-92E3-CE2D64C4D3CF}" type="presOf" srcId="{1083E490-C825-4EEE-AF3E-1AFDBAE04D65}" destId="{956AFD8D-66D6-406D-9C6C-0AFB2C9F4BEA}" srcOrd="0" destOrd="0" presId="urn:microsoft.com/office/officeart/2008/layout/HorizontalMultiLevelHierarchy"/>
    <dgm:cxn modelId="{80E9770C-70A6-4A16-88E8-336A17F7BC0B}" srcId="{66870023-4EA4-4834-8FED-F5DDEC05FC11}" destId="{6594F5DA-236B-453B-8BF1-1D821D85C2D6}" srcOrd="1" destOrd="0" parTransId="{0BCDE158-7917-48FF-BBE0-2964419821CA}" sibTransId="{B60466D4-66BD-4EAF-B715-13D0CAA265B4}"/>
    <dgm:cxn modelId="{A0A1151C-2A55-4B46-8A56-469F9FA77FE2}" type="presOf" srcId="{1083E490-C825-4EEE-AF3E-1AFDBAE04D65}" destId="{7F519B84-EABC-4862-B296-EAE7E282E287}" srcOrd="1" destOrd="0" presId="urn:microsoft.com/office/officeart/2008/layout/HorizontalMultiLevelHierarchy"/>
    <dgm:cxn modelId="{B5C56138-62C6-4F4B-8FF0-ABEA79A795F5}" type="presOf" srcId="{0BCDE158-7917-48FF-BBE0-2964419821CA}" destId="{306F7171-BF27-4215-A294-34434099A531}" srcOrd="1" destOrd="0" presId="urn:microsoft.com/office/officeart/2008/layout/HorizontalMultiLevelHierarchy"/>
    <dgm:cxn modelId="{F967963B-42ED-4363-BE3B-9D0932D3670C}" type="presOf" srcId="{8FBB2310-0EDC-41A6-AB7A-5CC5A82005C1}" destId="{CFB9AFB8-4297-4D01-B2BB-4AAE942C0304}" srcOrd="0" destOrd="0" presId="urn:microsoft.com/office/officeart/2008/layout/HorizontalMultiLevelHierarchy"/>
    <dgm:cxn modelId="{BA1F3B3E-92C6-476B-BC59-88799CD8ABBD}" type="presOf" srcId="{6594F5DA-236B-453B-8BF1-1D821D85C2D6}" destId="{337354D9-0475-440A-BE3E-EF74C286CB7E}" srcOrd="0" destOrd="0" presId="urn:microsoft.com/office/officeart/2008/layout/HorizontalMultiLevelHierarchy"/>
    <dgm:cxn modelId="{BC495547-78E4-4809-8878-6F9522BFC110}" srcId="{4BCE8714-573B-4014-A022-1816978DFCD1}" destId="{66870023-4EA4-4834-8FED-F5DDEC05FC11}" srcOrd="0" destOrd="0" parTransId="{2006E9CC-8CF0-4798-AF0B-A8A5A17A872A}" sibTransId="{2758F3DA-6A9F-40BC-99ED-DFD7C5A26638}"/>
    <dgm:cxn modelId="{66437A6B-E54E-45C7-98C0-21BF07FB1B61}" type="presOf" srcId="{66870023-4EA4-4834-8FED-F5DDEC05FC11}" destId="{A4FEB05D-DE6E-475B-A8EF-C76383EAE42E}" srcOrd="0" destOrd="0" presId="urn:microsoft.com/office/officeart/2008/layout/HorizontalMultiLevelHierarchy"/>
    <dgm:cxn modelId="{3B43954B-D998-4347-9D56-7F154D7F6253}" type="presOf" srcId="{0BCDE158-7917-48FF-BBE0-2964419821CA}" destId="{60A305F5-DF29-4E60-BC7E-C61D6EEB364D}" srcOrd="0" destOrd="0" presId="urn:microsoft.com/office/officeart/2008/layout/HorizontalMultiLevelHierarchy"/>
    <dgm:cxn modelId="{C348774C-0EE9-470F-A10D-ADE53ECB3A9A}" srcId="{66870023-4EA4-4834-8FED-F5DDEC05FC11}" destId="{F45D06D8-388B-4FDD-A127-A77AEE75A988}" srcOrd="2" destOrd="0" parTransId="{A53EE53A-A643-4F80-9E5B-F3EAF6758A3B}" sibTransId="{EE14F53B-56B2-4129-A9CC-C16B420EB402}"/>
    <dgm:cxn modelId="{B63ACEB9-6D76-4CF6-BA31-4E9AC5AA165F}" type="presOf" srcId="{A53EE53A-A643-4F80-9E5B-F3EAF6758A3B}" destId="{A9E2C050-EFC2-4FC1-BB20-D299ED9915A2}" srcOrd="1" destOrd="0" presId="urn:microsoft.com/office/officeart/2008/layout/HorizontalMultiLevelHierarchy"/>
    <dgm:cxn modelId="{E15380DD-575C-4057-AFA4-D15DBBE16539}" srcId="{66870023-4EA4-4834-8FED-F5DDEC05FC11}" destId="{8FBB2310-0EDC-41A6-AB7A-5CC5A82005C1}" srcOrd="0" destOrd="0" parTransId="{1083E490-C825-4EEE-AF3E-1AFDBAE04D65}" sibTransId="{A77C2149-9196-4F41-B734-DD2C88F9B820}"/>
    <dgm:cxn modelId="{EE5C54EA-6522-4B1C-AE04-F8B089925D2B}" type="presOf" srcId="{F45D06D8-388B-4FDD-A127-A77AEE75A988}" destId="{2DA75488-3F88-4B72-8858-ECD1DC77BD26}" srcOrd="0" destOrd="0" presId="urn:microsoft.com/office/officeart/2008/layout/HorizontalMultiLevelHierarchy"/>
    <dgm:cxn modelId="{C9D099F9-761D-4F18-84A4-3A1089779147}" type="presOf" srcId="{A53EE53A-A643-4F80-9E5B-F3EAF6758A3B}" destId="{B96D50B9-8AB6-4780-9445-56896A5102DD}" srcOrd="0" destOrd="0" presId="urn:microsoft.com/office/officeart/2008/layout/HorizontalMultiLevelHierarchy"/>
    <dgm:cxn modelId="{410004AA-F2B7-438B-A2C3-83515F504DDC}" type="presParOf" srcId="{A98BF5F7-6B08-4E4F-8627-51272B4580FA}" destId="{5CBA9820-663B-4959-9FD9-0837B5E4ED18}" srcOrd="0" destOrd="0" presId="urn:microsoft.com/office/officeart/2008/layout/HorizontalMultiLevelHierarchy"/>
    <dgm:cxn modelId="{D5778F4B-9993-498F-868D-7034331A0F04}" type="presParOf" srcId="{5CBA9820-663B-4959-9FD9-0837B5E4ED18}" destId="{A4FEB05D-DE6E-475B-A8EF-C76383EAE42E}" srcOrd="0" destOrd="0" presId="urn:microsoft.com/office/officeart/2008/layout/HorizontalMultiLevelHierarchy"/>
    <dgm:cxn modelId="{38E53D3E-6B41-49B2-BD9D-A7DDE4ACC540}" type="presParOf" srcId="{5CBA9820-663B-4959-9FD9-0837B5E4ED18}" destId="{847DE357-C371-4FBF-AF37-F36489DD4E85}" srcOrd="1" destOrd="0" presId="urn:microsoft.com/office/officeart/2008/layout/HorizontalMultiLevelHierarchy"/>
    <dgm:cxn modelId="{5EC1FF87-F0B7-431A-AFF1-855CD141EE24}" type="presParOf" srcId="{847DE357-C371-4FBF-AF37-F36489DD4E85}" destId="{956AFD8D-66D6-406D-9C6C-0AFB2C9F4BEA}" srcOrd="0" destOrd="0" presId="urn:microsoft.com/office/officeart/2008/layout/HorizontalMultiLevelHierarchy"/>
    <dgm:cxn modelId="{C152D6A5-0FBA-4A7E-AAFF-A4AAD08B2D8E}" type="presParOf" srcId="{956AFD8D-66D6-406D-9C6C-0AFB2C9F4BEA}" destId="{7F519B84-EABC-4862-B296-EAE7E282E287}" srcOrd="0" destOrd="0" presId="urn:microsoft.com/office/officeart/2008/layout/HorizontalMultiLevelHierarchy"/>
    <dgm:cxn modelId="{665F9EA2-10A9-4C4C-8EB9-D848282E45DF}" type="presParOf" srcId="{847DE357-C371-4FBF-AF37-F36489DD4E85}" destId="{F8AB4A5A-D109-45AA-A4EA-E259FCBC259C}" srcOrd="1" destOrd="0" presId="urn:microsoft.com/office/officeart/2008/layout/HorizontalMultiLevelHierarchy"/>
    <dgm:cxn modelId="{957D6D1E-1EFD-41EA-AE55-84D7F2CA7F7D}" type="presParOf" srcId="{F8AB4A5A-D109-45AA-A4EA-E259FCBC259C}" destId="{CFB9AFB8-4297-4D01-B2BB-4AAE942C0304}" srcOrd="0" destOrd="0" presId="urn:microsoft.com/office/officeart/2008/layout/HorizontalMultiLevelHierarchy"/>
    <dgm:cxn modelId="{D6F1590E-8A20-4F4E-8B86-CB81CAC7DEC7}" type="presParOf" srcId="{F8AB4A5A-D109-45AA-A4EA-E259FCBC259C}" destId="{265FC9A3-BD56-4161-B6F2-174441900D41}" srcOrd="1" destOrd="0" presId="urn:microsoft.com/office/officeart/2008/layout/HorizontalMultiLevelHierarchy"/>
    <dgm:cxn modelId="{B3A0F916-48AF-4043-8273-F0E2168293C1}" type="presParOf" srcId="{847DE357-C371-4FBF-AF37-F36489DD4E85}" destId="{60A305F5-DF29-4E60-BC7E-C61D6EEB364D}" srcOrd="2" destOrd="0" presId="urn:microsoft.com/office/officeart/2008/layout/HorizontalMultiLevelHierarchy"/>
    <dgm:cxn modelId="{104DC8B9-9161-4D20-B46F-815C0F9588CF}" type="presParOf" srcId="{60A305F5-DF29-4E60-BC7E-C61D6EEB364D}" destId="{306F7171-BF27-4215-A294-34434099A531}" srcOrd="0" destOrd="0" presId="urn:microsoft.com/office/officeart/2008/layout/HorizontalMultiLevelHierarchy"/>
    <dgm:cxn modelId="{4C330198-E741-474F-97A6-AA39A3A575CE}" type="presParOf" srcId="{847DE357-C371-4FBF-AF37-F36489DD4E85}" destId="{9FEF263E-1D4B-499E-A066-8506BA96AC7B}" srcOrd="3" destOrd="0" presId="urn:microsoft.com/office/officeart/2008/layout/HorizontalMultiLevelHierarchy"/>
    <dgm:cxn modelId="{7151C07A-7084-449E-8B0F-092EAF4C988C}" type="presParOf" srcId="{9FEF263E-1D4B-499E-A066-8506BA96AC7B}" destId="{337354D9-0475-440A-BE3E-EF74C286CB7E}" srcOrd="0" destOrd="0" presId="urn:microsoft.com/office/officeart/2008/layout/HorizontalMultiLevelHierarchy"/>
    <dgm:cxn modelId="{65A3EB19-54B9-4BB9-9700-11F936709A95}" type="presParOf" srcId="{9FEF263E-1D4B-499E-A066-8506BA96AC7B}" destId="{1AF84001-908F-4D42-BFF9-EE3A791893D9}" srcOrd="1" destOrd="0" presId="urn:microsoft.com/office/officeart/2008/layout/HorizontalMultiLevelHierarchy"/>
    <dgm:cxn modelId="{443ADD42-1DA2-4CBA-BEFC-64BAB396A1CC}" type="presParOf" srcId="{847DE357-C371-4FBF-AF37-F36489DD4E85}" destId="{B96D50B9-8AB6-4780-9445-56896A5102DD}" srcOrd="4" destOrd="0" presId="urn:microsoft.com/office/officeart/2008/layout/HorizontalMultiLevelHierarchy"/>
    <dgm:cxn modelId="{878AA618-B5D8-4738-9C0C-4F1FE111EB17}" type="presParOf" srcId="{B96D50B9-8AB6-4780-9445-56896A5102DD}" destId="{A9E2C050-EFC2-4FC1-BB20-D299ED9915A2}" srcOrd="0" destOrd="0" presId="urn:microsoft.com/office/officeart/2008/layout/HorizontalMultiLevelHierarchy"/>
    <dgm:cxn modelId="{B838E086-B263-4728-B2CF-A175BE439994}" type="presParOf" srcId="{847DE357-C371-4FBF-AF37-F36489DD4E85}" destId="{79A84B64-6173-46D8-92B5-9E7E9BFC1CF9}" srcOrd="5" destOrd="0" presId="urn:microsoft.com/office/officeart/2008/layout/HorizontalMultiLevelHierarchy"/>
    <dgm:cxn modelId="{EB4EE8D1-C9EB-462C-85E6-79967EEB410F}" type="presParOf" srcId="{79A84B64-6173-46D8-92B5-9E7E9BFC1CF9}" destId="{2DA75488-3F88-4B72-8858-ECD1DC77BD26}" srcOrd="0" destOrd="0" presId="urn:microsoft.com/office/officeart/2008/layout/HorizontalMultiLevelHierarchy"/>
    <dgm:cxn modelId="{16F0C8F3-D4AB-4510-AE3D-69090844304C}" type="presParOf" srcId="{79A84B64-6173-46D8-92B5-9E7E9BFC1CF9}" destId="{177AB87F-5C06-4601-95E3-5A0AA344E35F}"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6D50B9-8AB6-4780-9445-56896A5102DD}">
      <dsp:nvSpPr>
        <dsp:cNvPr id="0" name=""/>
        <dsp:cNvSpPr/>
      </dsp:nvSpPr>
      <dsp:spPr>
        <a:xfrm>
          <a:off x="397472" y="3339884"/>
          <a:ext cx="11400026" cy="1586445"/>
        </a:xfrm>
        <a:custGeom>
          <a:avLst/>
          <a:gdLst/>
          <a:ahLst/>
          <a:cxnLst/>
          <a:rect l="0" t="0" r="0" b="0"/>
          <a:pathLst>
            <a:path>
              <a:moveTo>
                <a:pt x="11400026" y="0"/>
              </a:moveTo>
              <a:lnTo>
                <a:pt x="0" y="158644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822450">
            <a:lnSpc>
              <a:spcPct val="90000"/>
            </a:lnSpc>
            <a:spcBef>
              <a:spcPct val="0"/>
            </a:spcBef>
            <a:spcAft>
              <a:spcPct val="35000"/>
            </a:spcAft>
            <a:buNone/>
          </a:pPr>
          <a:endParaRPr lang="en-US" sz="4100" kern="1200"/>
        </a:p>
      </dsp:txBody>
      <dsp:txXfrm>
        <a:off x="5809738" y="3845359"/>
        <a:ext cx="575494" cy="575494"/>
      </dsp:txXfrm>
    </dsp:sp>
    <dsp:sp modelId="{60A305F5-DF29-4E60-BC7E-C61D6EEB364D}">
      <dsp:nvSpPr>
        <dsp:cNvPr id="0" name=""/>
        <dsp:cNvSpPr/>
      </dsp:nvSpPr>
      <dsp:spPr>
        <a:xfrm>
          <a:off x="397472" y="3206140"/>
          <a:ext cx="11400026" cy="133743"/>
        </a:xfrm>
        <a:custGeom>
          <a:avLst/>
          <a:gdLst/>
          <a:ahLst/>
          <a:cxnLst/>
          <a:rect l="0" t="0" r="0" b="0"/>
          <a:pathLst>
            <a:path>
              <a:moveTo>
                <a:pt x="11400026" y="133743"/>
              </a:moveTo>
              <a:lnTo>
                <a:pt x="0"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0">
            <a:lnSpc>
              <a:spcPct val="90000"/>
            </a:lnSpc>
            <a:spcBef>
              <a:spcPct val="0"/>
            </a:spcBef>
            <a:spcAft>
              <a:spcPct val="35000"/>
            </a:spcAft>
            <a:buNone/>
          </a:pPr>
          <a:endParaRPr lang="en-US" sz="4000" kern="1200"/>
        </a:p>
      </dsp:txBody>
      <dsp:txXfrm>
        <a:off x="5812465" y="2987992"/>
        <a:ext cx="570040" cy="570040"/>
      </dsp:txXfrm>
    </dsp:sp>
    <dsp:sp modelId="{956AFD8D-66D6-406D-9C6C-0AFB2C9F4BEA}">
      <dsp:nvSpPr>
        <dsp:cNvPr id="0" name=""/>
        <dsp:cNvSpPr/>
      </dsp:nvSpPr>
      <dsp:spPr>
        <a:xfrm>
          <a:off x="397472" y="1831593"/>
          <a:ext cx="11400026" cy="1508290"/>
        </a:xfrm>
        <a:custGeom>
          <a:avLst/>
          <a:gdLst/>
          <a:ahLst/>
          <a:cxnLst/>
          <a:rect l="0" t="0" r="0" b="0"/>
          <a:pathLst>
            <a:path>
              <a:moveTo>
                <a:pt x="11400026" y="1508290"/>
              </a:moveTo>
              <a:lnTo>
                <a:pt x="0"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822450">
            <a:lnSpc>
              <a:spcPct val="90000"/>
            </a:lnSpc>
            <a:spcBef>
              <a:spcPct val="0"/>
            </a:spcBef>
            <a:spcAft>
              <a:spcPct val="35000"/>
            </a:spcAft>
            <a:buNone/>
          </a:pPr>
          <a:endParaRPr lang="en-US" sz="4100" kern="1200"/>
        </a:p>
      </dsp:txBody>
      <dsp:txXfrm>
        <a:off x="5810001" y="2298254"/>
        <a:ext cx="574968" cy="574968"/>
      </dsp:txXfrm>
    </dsp:sp>
    <dsp:sp modelId="{A4FEB05D-DE6E-475B-A8EF-C76383EAE42E}">
      <dsp:nvSpPr>
        <dsp:cNvPr id="0" name=""/>
        <dsp:cNvSpPr/>
      </dsp:nvSpPr>
      <dsp:spPr>
        <a:xfrm rot="16200000">
          <a:off x="6885130" y="1767400"/>
          <a:ext cx="6679768" cy="314496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vert" wrap="square" lIns="40005" tIns="40005" rIns="40005" bIns="40005" numCol="1" spcCol="1270" anchor="ctr" anchorCtr="0">
          <a:noAutofit/>
        </a:bodyPr>
        <a:lstStyle/>
        <a:p>
          <a:pPr marL="0" lvl="0" indent="0" algn="ctr" defTabSz="2800350">
            <a:lnSpc>
              <a:spcPct val="90000"/>
            </a:lnSpc>
            <a:spcBef>
              <a:spcPct val="0"/>
            </a:spcBef>
            <a:spcAft>
              <a:spcPct val="35000"/>
            </a:spcAft>
            <a:buNone/>
          </a:pPr>
          <a:r>
            <a:rPr lang="en-US" sz="6300" kern="1200" dirty="0"/>
            <a:t>Students</a:t>
          </a:r>
        </a:p>
        <a:p>
          <a:pPr marL="0" lvl="0" indent="0" algn="ctr" defTabSz="2800350">
            <a:lnSpc>
              <a:spcPct val="90000"/>
            </a:lnSpc>
            <a:spcBef>
              <a:spcPct val="0"/>
            </a:spcBef>
            <a:spcAft>
              <a:spcPct val="35000"/>
            </a:spcAft>
            <a:buNone/>
          </a:pPr>
          <a:r>
            <a:rPr lang="en-US" sz="6300" kern="1200" dirty="0"/>
            <a:t>Staff</a:t>
          </a:r>
        </a:p>
      </dsp:txBody>
      <dsp:txXfrm>
        <a:off x="6885130" y="1767400"/>
        <a:ext cx="6679768" cy="3144968"/>
      </dsp:txXfrm>
    </dsp:sp>
    <dsp:sp modelId="{CFB9AFB8-4297-4D01-B2BB-4AAE942C0304}">
      <dsp:nvSpPr>
        <dsp:cNvPr id="0" name=""/>
        <dsp:cNvSpPr/>
      </dsp:nvSpPr>
      <dsp:spPr>
        <a:xfrm>
          <a:off x="397472" y="1197015"/>
          <a:ext cx="4162832" cy="126915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385" tIns="32385" rIns="32385" bIns="32385" numCol="1" spcCol="1270" anchor="ctr" anchorCtr="0">
          <a:noAutofit/>
        </a:bodyPr>
        <a:lstStyle/>
        <a:p>
          <a:pPr marL="0" lvl="0" indent="0" algn="ctr" defTabSz="2266950">
            <a:lnSpc>
              <a:spcPct val="90000"/>
            </a:lnSpc>
            <a:spcBef>
              <a:spcPct val="0"/>
            </a:spcBef>
            <a:spcAft>
              <a:spcPct val="35000"/>
            </a:spcAft>
            <a:buNone/>
          </a:pPr>
          <a:r>
            <a:rPr lang="en-US" sz="5100" kern="1200" dirty="0"/>
            <a:t>Vice Chancellor </a:t>
          </a:r>
        </a:p>
      </dsp:txBody>
      <dsp:txXfrm>
        <a:off x="397472" y="1197015"/>
        <a:ext cx="4162832" cy="1269156"/>
      </dsp:txXfrm>
    </dsp:sp>
    <dsp:sp modelId="{337354D9-0475-440A-BE3E-EF74C286CB7E}">
      <dsp:nvSpPr>
        <dsp:cNvPr id="0" name=""/>
        <dsp:cNvSpPr/>
      </dsp:nvSpPr>
      <dsp:spPr>
        <a:xfrm>
          <a:off x="397472" y="2571562"/>
          <a:ext cx="4162832" cy="126915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385" tIns="32385" rIns="32385" bIns="32385" numCol="1" spcCol="1270" anchor="ctr" anchorCtr="0">
          <a:noAutofit/>
        </a:bodyPr>
        <a:lstStyle/>
        <a:p>
          <a:pPr marL="0" lvl="0" indent="0" algn="ctr" defTabSz="2266950">
            <a:lnSpc>
              <a:spcPct val="90000"/>
            </a:lnSpc>
            <a:spcBef>
              <a:spcPct val="0"/>
            </a:spcBef>
            <a:spcAft>
              <a:spcPct val="35000"/>
            </a:spcAft>
            <a:buNone/>
          </a:pPr>
          <a:r>
            <a:rPr lang="en-US" sz="5100" kern="1200" dirty="0"/>
            <a:t>Dean/Provost</a:t>
          </a:r>
        </a:p>
      </dsp:txBody>
      <dsp:txXfrm>
        <a:off x="397472" y="2571562"/>
        <a:ext cx="4162832" cy="1269156"/>
      </dsp:txXfrm>
    </dsp:sp>
    <dsp:sp modelId="{2DA75488-3F88-4B72-8858-ECD1DC77BD26}">
      <dsp:nvSpPr>
        <dsp:cNvPr id="0" name=""/>
        <dsp:cNvSpPr/>
      </dsp:nvSpPr>
      <dsp:spPr>
        <a:xfrm>
          <a:off x="397472" y="4291751"/>
          <a:ext cx="4162832" cy="126915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385" tIns="32385" rIns="32385" bIns="32385" numCol="1" spcCol="1270" anchor="ctr" anchorCtr="0">
          <a:noAutofit/>
        </a:bodyPr>
        <a:lstStyle/>
        <a:p>
          <a:pPr marL="0" lvl="0" indent="0" algn="ctr" defTabSz="2266950">
            <a:lnSpc>
              <a:spcPct val="90000"/>
            </a:lnSpc>
            <a:spcBef>
              <a:spcPct val="0"/>
            </a:spcBef>
            <a:spcAft>
              <a:spcPct val="35000"/>
            </a:spcAft>
            <a:buNone/>
          </a:pPr>
          <a:r>
            <a:rPr lang="en-US" sz="5100" kern="1200" dirty="0"/>
            <a:t>Head of </a:t>
          </a:r>
          <a:r>
            <a:rPr lang="en-US" sz="5100" kern="1200" dirty="0" err="1"/>
            <a:t>Dept</a:t>
          </a:r>
          <a:endParaRPr lang="en-US" sz="5100" kern="1200" dirty="0"/>
        </a:p>
      </dsp:txBody>
      <dsp:txXfrm>
        <a:off x="397472" y="4291751"/>
        <a:ext cx="4162832" cy="1269156"/>
      </dsp:txXfrm>
    </dsp:sp>
  </dsp:spTree>
</dsp:drawing>
</file>

<file path=ppt/diagrams/layout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2E8A2A31-0544-4B8D-B9E5-D0ACF55C92D9}" type="datetimeFigureOut">
              <a:rPr lang="en-US" smtClean="0"/>
              <a:t>8/22/2023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964416-D1A6-44FC-B9C0-EB75A42156B9}" type="slidenum">
              <a:rPr lang="en-US" smtClean="0"/>
              <a:t>‹#›</a:t>
            </a:fld>
            <a:endParaRPr lang="en-US"/>
          </a:p>
        </p:txBody>
      </p:sp>
    </p:spTree>
    <p:extLst>
      <p:ext uri="{BB962C8B-B14F-4D97-AF65-F5344CB8AC3E}">
        <p14:creationId xmlns:p14="http://schemas.microsoft.com/office/powerpoint/2010/main" val="4013654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E8A2A31-0544-4B8D-B9E5-D0ACF55C92D9}" type="datetimeFigureOut">
              <a:rPr lang="en-US" smtClean="0"/>
              <a:t>8/22/2023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964416-D1A6-44FC-B9C0-EB75A42156B9}" type="slidenum">
              <a:rPr lang="en-US" smtClean="0"/>
              <a:t>‹#›</a:t>
            </a:fld>
            <a:endParaRPr lang="en-US"/>
          </a:p>
        </p:txBody>
      </p:sp>
    </p:spTree>
    <p:extLst>
      <p:ext uri="{BB962C8B-B14F-4D97-AF65-F5344CB8AC3E}">
        <p14:creationId xmlns:p14="http://schemas.microsoft.com/office/powerpoint/2010/main" val="18459753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E8A2A31-0544-4B8D-B9E5-D0ACF55C92D9}" type="datetimeFigureOut">
              <a:rPr lang="en-US" smtClean="0"/>
              <a:t>8/22/2023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964416-D1A6-44FC-B9C0-EB75A42156B9}" type="slidenum">
              <a:rPr lang="en-US" smtClean="0"/>
              <a:t>‹#›</a:t>
            </a:fld>
            <a:endParaRPr lang="en-US"/>
          </a:p>
        </p:txBody>
      </p:sp>
    </p:spTree>
    <p:extLst>
      <p:ext uri="{BB962C8B-B14F-4D97-AF65-F5344CB8AC3E}">
        <p14:creationId xmlns:p14="http://schemas.microsoft.com/office/powerpoint/2010/main" val="35178510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E8A2A31-0544-4B8D-B9E5-D0ACF55C92D9}" type="datetimeFigureOut">
              <a:rPr lang="en-US" smtClean="0"/>
              <a:t>8/22/2023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964416-D1A6-44FC-B9C0-EB75A42156B9}" type="slidenum">
              <a:rPr lang="en-US" smtClean="0"/>
              <a:t>‹#›</a:t>
            </a:fld>
            <a:endParaRPr lang="en-US"/>
          </a:p>
        </p:txBody>
      </p:sp>
    </p:spTree>
    <p:extLst>
      <p:ext uri="{BB962C8B-B14F-4D97-AF65-F5344CB8AC3E}">
        <p14:creationId xmlns:p14="http://schemas.microsoft.com/office/powerpoint/2010/main" val="20094855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E8A2A31-0544-4B8D-B9E5-D0ACF55C92D9}" type="datetimeFigureOut">
              <a:rPr lang="en-US" smtClean="0"/>
              <a:t>8/22/2023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964416-D1A6-44FC-B9C0-EB75A42156B9}" type="slidenum">
              <a:rPr lang="en-US" smtClean="0"/>
              <a:t>‹#›</a:t>
            </a:fld>
            <a:endParaRPr lang="en-US"/>
          </a:p>
        </p:txBody>
      </p:sp>
    </p:spTree>
    <p:extLst>
      <p:ext uri="{BB962C8B-B14F-4D97-AF65-F5344CB8AC3E}">
        <p14:creationId xmlns:p14="http://schemas.microsoft.com/office/powerpoint/2010/main" val="457171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E8A2A31-0544-4B8D-B9E5-D0ACF55C92D9}" type="datetimeFigureOut">
              <a:rPr lang="en-US" smtClean="0"/>
              <a:t>8/22/2023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964416-D1A6-44FC-B9C0-EB75A42156B9}" type="slidenum">
              <a:rPr lang="en-US" smtClean="0"/>
              <a:t>‹#›</a:t>
            </a:fld>
            <a:endParaRPr lang="en-US"/>
          </a:p>
        </p:txBody>
      </p:sp>
    </p:spTree>
    <p:extLst>
      <p:ext uri="{BB962C8B-B14F-4D97-AF65-F5344CB8AC3E}">
        <p14:creationId xmlns:p14="http://schemas.microsoft.com/office/powerpoint/2010/main" val="27236200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E8A2A31-0544-4B8D-B9E5-D0ACF55C92D9}" type="datetimeFigureOut">
              <a:rPr lang="en-US" smtClean="0"/>
              <a:t>8/22/2023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5964416-D1A6-44FC-B9C0-EB75A42156B9}" type="slidenum">
              <a:rPr lang="en-US" smtClean="0"/>
              <a:t>‹#›</a:t>
            </a:fld>
            <a:endParaRPr lang="en-US"/>
          </a:p>
        </p:txBody>
      </p:sp>
    </p:spTree>
    <p:extLst>
      <p:ext uri="{BB962C8B-B14F-4D97-AF65-F5344CB8AC3E}">
        <p14:creationId xmlns:p14="http://schemas.microsoft.com/office/powerpoint/2010/main" val="27454297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E8A2A31-0544-4B8D-B9E5-D0ACF55C92D9}" type="datetimeFigureOut">
              <a:rPr lang="en-US" smtClean="0"/>
              <a:t>8/22/2023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5964416-D1A6-44FC-B9C0-EB75A42156B9}" type="slidenum">
              <a:rPr lang="en-US" smtClean="0"/>
              <a:t>‹#›</a:t>
            </a:fld>
            <a:endParaRPr lang="en-US"/>
          </a:p>
        </p:txBody>
      </p:sp>
    </p:spTree>
    <p:extLst>
      <p:ext uri="{BB962C8B-B14F-4D97-AF65-F5344CB8AC3E}">
        <p14:creationId xmlns:p14="http://schemas.microsoft.com/office/powerpoint/2010/main" val="2770829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8A2A31-0544-4B8D-B9E5-D0ACF55C92D9}" type="datetimeFigureOut">
              <a:rPr lang="en-US" smtClean="0"/>
              <a:t>8/22/2023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5964416-D1A6-44FC-B9C0-EB75A42156B9}" type="slidenum">
              <a:rPr lang="en-US" smtClean="0"/>
              <a:t>‹#›</a:t>
            </a:fld>
            <a:endParaRPr lang="en-US"/>
          </a:p>
        </p:txBody>
      </p:sp>
    </p:spTree>
    <p:extLst>
      <p:ext uri="{BB962C8B-B14F-4D97-AF65-F5344CB8AC3E}">
        <p14:creationId xmlns:p14="http://schemas.microsoft.com/office/powerpoint/2010/main" val="39942257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E8A2A31-0544-4B8D-B9E5-D0ACF55C92D9}" type="datetimeFigureOut">
              <a:rPr lang="en-US" smtClean="0"/>
              <a:t>8/22/2023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964416-D1A6-44FC-B9C0-EB75A42156B9}" type="slidenum">
              <a:rPr lang="en-US" smtClean="0"/>
              <a:t>‹#›</a:t>
            </a:fld>
            <a:endParaRPr lang="en-US"/>
          </a:p>
        </p:txBody>
      </p:sp>
    </p:spTree>
    <p:extLst>
      <p:ext uri="{BB962C8B-B14F-4D97-AF65-F5344CB8AC3E}">
        <p14:creationId xmlns:p14="http://schemas.microsoft.com/office/powerpoint/2010/main" val="18585754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E8A2A31-0544-4B8D-B9E5-D0ACF55C92D9}" type="datetimeFigureOut">
              <a:rPr lang="en-US" smtClean="0"/>
              <a:t>8/22/2023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964416-D1A6-44FC-B9C0-EB75A42156B9}" type="slidenum">
              <a:rPr lang="en-US" smtClean="0"/>
              <a:t>‹#›</a:t>
            </a:fld>
            <a:endParaRPr lang="en-US"/>
          </a:p>
        </p:txBody>
      </p:sp>
    </p:spTree>
    <p:extLst>
      <p:ext uri="{BB962C8B-B14F-4D97-AF65-F5344CB8AC3E}">
        <p14:creationId xmlns:p14="http://schemas.microsoft.com/office/powerpoint/2010/main" val="2733392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8A2A31-0544-4B8D-B9E5-D0ACF55C92D9}" type="datetimeFigureOut">
              <a:rPr lang="en-US" smtClean="0"/>
              <a:t>8/22/2023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964416-D1A6-44FC-B9C0-EB75A42156B9}" type="slidenum">
              <a:rPr lang="en-US" smtClean="0"/>
              <a:t>‹#›</a:t>
            </a:fld>
            <a:endParaRPr lang="en-US"/>
          </a:p>
        </p:txBody>
      </p:sp>
    </p:spTree>
    <p:extLst>
      <p:ext uri="{BB962C8B-B14F-4D97-AF65-F5344CB8AC3E}">
        <p14:creationId xmlns:p14="http://schemas.microsoft.com/office/powerpoint/2010/main" val="38505658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www.chronicle.com/article/the-3-qualities-that-make-a-good-dean/" TargetMode="External"/><Relationship Id="rId2" Type="http://schemas.openxmlformats.org/officeDocument/2006/relationships/hyperlink" Target="https://www.europeanbusinessreview.com/seven-essential-qualities-in-a-great-academic-dean/"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39048" y="698644"/>
            <a:ext cx="11065267" cy="2250040"/>
          </a:xfrm>
        </p:spPr>
        <p:txBody>
          <a:bodyPr>
            <a:normAutofit/>
          </a:bodyPr>
          <a:lstStyle/>
          <a:p>
            <a:r>
              <a:rPr lang="en-US" sz="5300" b="1" dirty="0"/>
              <a:t>Academic and Administrative Responsibilities of Deans and HODs</a:t>
            </a:r>
            <a:br>
              <a:rPr lang="en-US" b="1" dirty="0"/>
            </a:br>
            <a:r>
              <a:rPr lang="en-US" sz="4400" b="1" i="1" dirty="0"/>
              <a:t>Promoting Proper Staff and Student Relationship</a:t>
            </a:r>
          </a:p>
        </p:txBody>
      </p:sp>
      <p:sp>
        <p:nvSpPr>
          <p:cNvPr id="3" name="Subtitle 2"/>
          <p:cNvSpPr>
            <a:spLocks noGrp="1"/>
          </p:cNvSpPr>
          <p:nvPr>
            <p:ph type="subTitle" idx="1"/>
          </p:nvPr>
        </p:nvSpPr>
        <p:spPr/>
        <p:txBody>
          <a:bodyPr>
            <a:normAutofit lnSpcReduction="10000"/>
          </a:bodyPr>
          <a:lstStyle/>
          <a:p>
            <a:pPr algn="r"/>
            <a:r>
              <a:rPr lang="en-US" b="1" dirty="0"/>
              <a:t>Professor Ayodele Atsenuwa</a:t>
            </a:r>
          </a:p>
          <a:p>
            <a:pPr algn="r"/>
            <a:r>
              <a:rPr lang="en-US" i="1" dirty="0"/>
              <a:t>Deputy Vice Chancellor (Development Services)</a:t>
            </a:r>
          </a:p>
          <a:p>
            <a:pPr algn="r"/>
            <a:r>
              <a:rPr lang="en-US" i="1" dirty="0"/>
              <a:t>University of Lagos</a:t>
            </a:r>
          </a:p>
          <a:p>
            <a:pPr algn="r"/>
            <a:r>
              <a:rPr lang="en-US" i="1" dirty="0" err="1"/>
              <a:t>Akoka</a:t>
            </a:r>
            <a:endParaRPr lang="en-US" i="1" dirty="0"/>
          </a:p>
        </p:txBody>
      </p:sp>
    </p:spTree>
    <p:extLst>
      <p:ext uri="{BB962C8B-B14F-4D97-AF65-F5344CB8AC3E}">
        <p14:creationId xmlns:p14="http://schemas.microsoft.com/office/powerpoint/2010/main" val="20518047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461593"/>
          </a:xfrm>
        </p:spPr>
        <p:txBody>
          <a:bodyPr>
            <a:normAutofit fontScale="90000"/>
          </a:bodyPr>
          <a:lstStyle/>
          <a:p>
            <a:endParaRPr lang="en-US" dirty="0"/>
          </a:p>
        </p:txBody>
      </p:sp>
      <p:sp>
        <p:nvSpPr>
          <p:cNvPr id="3" name="Content Placeholder 2"/>
          <p:cNvSpPr>
            <a:spLocks noGrp="1"/>
          </p:cNvSpPr>
          <p:nvPr>
            <p:ph idx="1"/>
          </p:nvPr>
        </p:nvSpPr>
        <p:spPr>
          <a:xfrm>
            <a:off x="838200" y="1302708"/>
            <a:ext cx="10515600" cy="5123144"/>
          </a:xfrm>
        </p:spPr>
        <p:txBody>
          <a:bodyPr/>
          <a:lstStyle/>
          <a:p>
            <a:r>
              <a:rPr lang="en-US" b="1" dirty="0"/>
              <a:t>Deans, Directors and Heads of Departments, etc. are appointees of the Vice-Chancellor.</a:t>
            </a:r>
          </a:p>
          <a:p>
            <a:r>
              <a:rPr lang="en-US" dirty="0"/>
              <a:t>As appointees of the Vice-Chancellor, by the doctrine of corporate liability, the decisions and actions (including actions) of Deans, Directors and Heads of Department are deemed the action of the Vice-Chancellor and so the actions of the University </a:t>
            </a:r>
          </a:p>
          <a:p>
            <a:pPr lvl="1"/>
            <a:r>
              <a:rPr lang="en-US" sz="2600" dirty="0"/>
              <a:t>Though selected through a process of election, Deans are appointees of the Vice Chancellor and by the deployment of one or more of the any doctrines of corporate liability attribution, their actions and decisions may be construed as the decisions of the university. </a:t>
            </a:r>
          </a:p>
          <a:p>
            <a:endParaRPr lang="en-US" dirty="0"/>
          </a:p>
        </p:txBody>
      </p:sp>
    </p:spTree>
    <p:extLst>
      <p:ext uri="{BB962C8B-B14F-4D97-AF65-F5344CB8AC3E}">
        <p14:creationId xmlns:p14="http://schemas.microsoft.com/office/powerpoint/2010/main" val="2835563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The university system and its governance</a:t>
            </a:r>
          </a:p>
        </p:txBody>
      </p:sp>
      <p:sp>
        <p:nvSpPr>
          <p:cNvPr id="3" name="Content Placeholder 2"/>
          <p:cNvSpPr>
            <a:spLocks noGrp="1"/>
          </p:cNvSpPr>
          <p:nvPr>
            <p:ph idx="1"/>
          </p:nvPr>
        </p:nvSpPr>
        <p:spPr/>
        <p:txBody>
          <a:bodyPr>
            <a:normAutofit fontScale="92500"/>
          </a:bodyPr>
          <a:lstStyle/>
          <a:p>
            <a:r>
              <a:rPr lang="en-US" dirty="0"/>
              <a:t>The university is a mini-universe </a:t>
            </a:r>
            <a:r>
              <a:rPr lang="en-US" dirty="0" err="1"/>
              <a:t>conceptualised</a:t>
            </a:r>
            <a:r>
              <a:rPr lang="en-US" dirty="0"/>
              <a:t> to be run as a democratic state</a:t>
            </a:r>
          </a:p>
          <a:p>
            <a:r>
              <a:rPr lang="en-US" dirty="0"/>
              <a:t>Arguably, the best example of a democratic society – an ideal state working on the principle of Government of the People by the People for the People</a:t>
            </a:r>
          </a:p>
          <a:p>
            <a:r>
              <a:rPr lang="en-US" b="1" dirty="0"/>
              <a:t>Shared governance</a:t>
            </a:r>
            <a:r>
              <a:rPr lang="en-US" dirty="0"/>
              <a:t> by diverse stakeholders</a:t>
            </a:r>
          </a:p>
          <a:p>
            <a:pPr lvl="1"/>
            <a:r>
              <a:rPr lang="en-US" dirty="0"/>
              <a:t>Representatives of the public whose funds finance the institution and who have an interest in knowledge creation</a:t>
            </a:r>
          </a:p>
          <a:p>
            <a:pPr lvl="1"/>
            <a:r>
              <a:rPr lang="en-US" dirty="0"/>
              <a:t>Representatives of university community members, all of whom are jointly responsible for the governance of the community</a:t>
            </a:r>
          </a:p>
          <a:p>
            <a:pPr lvl="2"/>
            <a:r>
              <a:rPr lang="en-US" sz="2500" dirty="0"/>
              <a:t>Exemplified by the shared roles of Council and Senate</a:t>
            </a:r>
          </a:p>
          <a:p>
            <a:pPr marL="457200" lvl="1" indent="0">
              <a:buNone/>
            </a:pPr>
            <a:r>
              <a:rPr lang="en-US" dirty="0"/>
              <a:t> </a:t>
            </a:r>
          </a:p>
          <a:p>
            <a:endParaRPr lang="en-US" dirty="0"/>
          </a:p>
        </p:txBody>
      </p:sp>
    </p:spTree>
    <p:extLst>
      <p:ext uri="{BB962C8B-B14F-4D97-AF65-F5344CB8AC3E}">
        <p14:creationId xmlns:p14="http://schemas.microsoft.com/office/powerpoint/2010/main" val="27296425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b="1" dirty="0"/>
              <a:t>Participatory and inclusive</a:t>
            </a:r>
            <a:r>
              <a:rPr lang="en-US" dirty="0"/>
              <a:t> </a:t>
            </a:r>
            <a:r>
              <a:rPr lang="en-US" b="1" dirty="0"/>
              <a:t>governance – </a:t>
            </a:r>
            <a:r>
              <a:rPr lang="en-US" dirty="0"/>
              <a:t>most members of the community participate in its governance through inclusive organs such as congregation and convocation, through representation of various interest groups in the different organs of f the institutions e.g. Senate, Council etc., through self-representation as in membership of all academic staff in the Departmental meeting and Faculty Board of Studies, through committee system in which members of the community participate. </a:t>
            </a:r>
          </a:p>
          <a:p>
            <a:pPr marL="0" indent="0">
              <a:buNone/>
            </a:pPr>
            <a:r>
              <a:rPr lang="en-US" b="1" dirty="0"/>
              <a:t>In sum,</a:t>
            </a:r>
          </a:p>
          <a:p>
            <a:r>
              <a:rPr lang="en-US" dirty="0"/>
              <a:t>A system of shared powers where the structure of authority combine both directive and non-directive style of management.</a:t>
            </a:r>
          </a:p>
          <a:p>
            <a:r>
              <a:rPr lang="en-US" dirty="0"/>
              <a:t>A system of inclusive and participatory governance where all community stakeholder share power for the good of the community.</a:t>
            </a:r>
          </a:p>
        </p:txBody>
      </p:sp>
    </p:spTree>
    <p:extLst>
      <p:ext uri="{BB962C8B-B14F-4D97-AF65-F5344CB8AC3E}">
        <p14:creationId xmlns:p14="http://schemas.microsoft.com/office/powerpoint/2010/main" val="26396302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The university: a state on its own</a:t>
            </a:r>
            <a:br>
              <a:rPr lang="en-US" dirty="0"/>
            </a:br>
            <a:r>
              <a:rPr lang="en-US" sz="3600" i="1" dirty="0"/>
              <a:t>Parallels and Analogies</a:t>
            </a:r>
            <a:r>
              <a:rPr lang="en-US" sz="3600" dirty="0"/>
              <a:t> </a:t>
            </a:r>
          </a:p>
        </p:txBody>
      </p:sp>
      <p:sp>
        <p:nvSpPr>
          <p:cNvPr id="3" name="Content Placeholder 2"/>
          <p:cNvSpPr>
            <a:spLocks noGrp="1"/>
          </p:cNvSpPr>
          <p:nvPr>
            <p:ph idx="1"/>
          </p:nvPr>
        </p:nvSpPr>
        <p:spPr>
          <a:xfrm>
            <a:off x="838200" y="1825624"/>
            <a:ext cx="10515600" cy="4596441"/>
          </a:xfrm>
        </p:spPr>
        <p:txBody>
          <a:bodyPr>
            <a:normAutofit fontScale="40000" lnSpcReduction="20000"/>
          </a:bodyPr>
          <a:lstStyle/>
          <a:p>
            <a:r>
              <a:rPr lang="en-US" sz="5000" dirty="0"/>
              <a:t>Country					University</a:t>
            </a:r>
          </a:p>
          <a:p>
            <a:r>
              <a:rPr lang="en-US" sz="5000" dirty="0"/>
              <a:t>States/Provinces/Regions			Faculties/Colleges/Schools/ Institutes</a:t>
            </a:r>
          </a:p>
          <a:p>
            <a:r>
              <a:rPr lang="en-US" sz="5000" dirty="0"/>
              <a:t>Districts/Local Governments 			Academic Departments/</a:t>
            </a:r>
            <a:r>
              <a:rPr lang="en-US" sz="5000" dirty="0" err="1"/>
              <a:t>Centres</a:t>
            </a:r>
            <a:r>
              <a:rPr lang="en-US" sz="5000" dirty="0"/>
              <a:t> </a:t>
            </a:r>
          </a:p>
          <a:p>
            <a:pPr marL="0" indent="0">
              <a:buNone/>
            </a:pPr>
            <a:r>
              <a:rPr lang="en-US" sz="5000" dirty="0"/>
              <a:t>						Library</a:t>
            </a:r>
          </a:p>
          <a:p>
            <a:pPr marL="0" indent="0">
              <a:buNone/>
            </a:pPr>
            <a:r>
              <a:rPr lang="en-US" sz="5000" b="1" dirty="0"/>
              <a:t>With power to make laws and regulations for its good governance</a:t>
            </a:r>
          </a:p>
          <a:p>
            <a:pPr marL="0" indent="0">
              <a:buNone/>
            </a:pPr>
            <a:endParaRPr lang="en-US" sz="5000" dirty="0"/>
          </a:p>
          <a:p>
            <a:pPr marL="0" indent="0">
              <a:buNone/>
            </a:pPr>
            <a:r>
              <a:rPr lang="en-US" sz="5000" b="1" dirty="0">
                <a:solidFill>
                  <a:srgbClr val="FF0000"/>
                </a:solidFill>
              </a:rPr>
              <a:t>Serviced by:</a:t>
            </a:r>
          </a:p>
          <a:p>
            <a:r>
              <a:rPr lang="en-US" sz="5000" dirty="0"/>
              <a:t>Ministries, Departments &amp; Agencies		CITS</a:t>
            </a:r>
          </a:p>
          <a:p>
            <a:pPr marL="0" indent="0">
              <a:buNone/>
            </a:pPr>
            <a:r>
              <a:rPr lang="en-US" sz="5000" i="1" dirty="0"/>
              <a:t>(by whatever specific name known)</a:t>
            </a:r>
            <a:r>
              <a:rPr lang="en-US" sz="5000" dirty="0"/>
              <a:t>			Works &amp; Physical Planning </a:t>
            </a:r>
            <a:r>
              <a:rPr lang="en-US" sz="5000" dirty="0" err="1"/>
              <a:t>Dept</a:t>
            </a:r>
            <a:endParaRPr lang="en-US" sz="5000" dirty="0"/>
          </a:p>
          <a:p>
            <a:pPr marL="0" indent="0">
              <a:buNone/>
            </a:pPr>
            <a:r>
              <a:rPr lang="en-US" sz="5000" dirty="0"/>
              <a:t>						Medical Centre</a:t>
            </a:r>
          </a:p>
          <a:p>
            <a:pPr marL="0" indent="0">
              <a:buNone/>
            </a:pPr>
            <a:r>
              <a:rPr lang="en-US" sz="5000" dirty="0"/>
              <a:t>						Security Unit</a:t>
            </a:r>
            <a:endParaRPr lang="en-US" sz="3400" dirty="0"/>
          </a:p>
          <a:p>
            <a:pPr marL="0" indent="0">
              <a:buNone/>
            </a:pPr>
            <a:endParaRPr lang="en-US" dirty="0"/>
          </a:p>
          <a:p>
            <a:pPr marL="0" indent="0">
              <a:buNone/>
            </a:pPr>
            <a:r>
              <a:rPr lang="en-US" dirty="0"/>
              <a:t>		</a:t>
            </a:r>
          </a:p>
          <a:p>
            <a:endParaRPr lang="en-US" dirty="0"/>
          </a:p>
        </p:txBody>
      </p:sp>
    </p:spTree>
    <p:extLst>
      <p:ext uri="{BB962C8B-B14F-4D97-AF65-F5344CB8AC3E}">
        <p14:creationId xmlns:p14="http://schemas.microsoft.com/office/powerpoint/2010/main" val="2939404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825624"/>
            <a:ext cx="10515600" cy="5032375"/>
          </a:xfrm>
        </p:spPr>
        <p:txBody>
          <a:bodyPr>
            <a:normAutofit lnSpcReduction="10000"/>
          </a:bodyPr>
          <a:lstStyle/>
          <a:p>
            <a:pPr marL="0" indent="0">
              <a:buNone/>
            </a:pPr>
            <a:r>
              <a:rPr lang="en-US" b="1" dirty="0"/>
              <a:t>      Vice Chancellor		 Senate                                    Council</a:t>
            </a:r>
          </a:p>
          <a:p>
            <a:pPr marL="0" indent="0">
              <a:buNone/>
            </a:pPr>
            <a:endParaRPr lang="en-US" b="1" dirty="0"/>
          </a:p>
          <a:p>
            <a:pPr marL="0" indent="0">
              <a:buNone/>
            </a:pPr>
            <a:endParaRPr lang="en-US" b="1" dirty="0"/>
          </a:p>
          <a:p>
            <a:pPr marL="0" indent="0">
              <a:buNone/>
            </a:pPr>
            <a:r>
              <a:rPr lang="en-US" b="1" dirty="0"/>
              <a:t>	    Dean			 Dean                              Vice-Chancellor</a:t>
            </a:r>
          </a:p>
          <a:p>
            <a:pPr marL="0" indent="0">
              <a:buNone/>
            </a:pPr>
            <a:endParaRPr lang="en-US" b="1" dirty="0"/>
          </a:p>
          <a:p>
            <a:pPr marL="0" indent="0">
              <a:buNone/>
            </a:pPr>
            <a:endParaRPr lang="en-US" b="1" dirty="0"/>
          </a:p>
          <a:p>
            <a:pPr marL="0" indent="0">
              <a:buNone/>
            </a:pPr>
            <a:r>
              <a:rPr lang="en-US" b="1" dirty="0"/>
              <a:t>      Head of Dept. 		     Head of Dept.                                Dean</a:t>
            </a:r>
          </a:p>
          <a:p>
            <a:pPr marL="0" indent="0">
              <a:buNone/>
            </a:pPr>
            <a:r>
              <a:rPr lang="en-US" b="1" dirty="0"/>
              <a:t>	</a:t>
            </a:r>
          </a:p>
          <a:p>
            <a:pPr marL="0" indent="0">
              <a:buNone/>
            </a:pPr>
            <a:r>
              <a:rPr lang="en-US" b="1" dirty="0"/>
              <a:t>	</a:t>
            </a:r>
          </a:p>
          <a:p>
            <a:pPr marL="0" indent="0">
              <a:buNone/>
            </a:pPr>
            <a:r>
              <a:rPr lang="en-US" b="1" dirty="0"/>
              <a:t>                                                                                                      Head of Dept.</a:t>
            </a:r>
          </a:p>
          <a:p>
            <a:pPr marL="0" indent="0">
              <a:buNone/>
            </a:pPr>
            <a:endParaRPr lang="en-US" b="1" dirty="0"/>
          </a:p>
        </p:txBody>
      </p:sp>
      <p:sp>
        <p:nvSpPr>
          <p:cNvPr id="2" name="Title 1"/>
          <p:cNvSpPr>
            <a:spLocks noGrp="1"/>
          </p:cNvSpPr>
          <p:nvPr>
            <p:ph type="title"/>
          </p:nvPr>
        </p:nvSpPr>
        <p:spPr/>
        <p:txBody>
          <a:bodyPr/>
          <a:lstStyle/>
          <a:p>
            <a:pPr algn="ctr"/>
            <a:r>
              <a:rPr lang="en-US" b="1" dirty="0"/>
              <a:t>Structure/Hierarchies of units and organs</a:t>
            </a:r>
          </a:p>
        </p:txBody>
      </p:sp>
      <p:sp>
        <p:nvSpPr>
          <p:cNvPr id="4" name="Down Arrow 3"/>
          <p:cNvSpPr/>
          <p:nvPr/>
        </p:nvSpPr>
        <p:spPr>
          <a:xfrm>
            <a:off x="1997451" y="2558262"/>
            <a:ext cx="381890" cy="616449"/>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900" b="1" dirty="0"/>
          </a:p>
        </p:txBody>
      </p:sp>
      <p:sp>
        <p:nvSpPr>
          <p:cNvPr id="7" name="Down Arrow 6"/>
          <p:cNvSpPr/>
          <p:nvPr/>
        </p:nvSpPr>
        <p:spPr>
          <a:xfrm>
            <a:off x="2013736" y="3946486"/>
            <a:ext cx="381890" cy="616449"/>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900" b="1" dirty="0"/>
          </a:p>
        </p:txBody>
      </p:sp>
      <p:sp>
        <p:nvSpPr>
          <p:cNvPr id="8" name="Down Arrow 7"/>
          <p:cNvSpPr/>
          <p:nvPr/>
        </p:nvSpPr>
        <p:spPr>
          <a:xfrm>
            <a:off x="5801276" y="2571966"/>
            <a:ext cx="381890" cy="616449"/>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900" b="1" dirty="0"/>
          </a:p>
        </p:txBody>
      </p:sp>
      <p:sp>
        <p:nvSpPr>
          <p:cNvPr id="11" name="Up Arrow 10"/>
          <p:cNvSpPr/>
          <p:nvPr/>
        </p:nvSpPr>
        <p:spPr>
          <a:xfrm>
            <a:off x="6254782" y="3855977"/>
            <a:ext cx="356613" cy="647273"/>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p>
        </p:txBody>
      </p:sp>
      <p:sp>
        <p:nvSpPr>
          <p:cNvPr id="12" name="Up Arrow 11"/>
          <p:cNvSpPr/>
          <p:nvPr/>
        </p:nvSpPr>
        <p:spPr>
          <a:xfrm>
            <a:off x="2589088" y="2517166"/>
            <a:ext cx="357094" cy="647273"/>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p>
        </p:txBody>
      </p:sp>
      <p:sp>
        <p:nvSpPr>
          <p:cNvPr id="13" name="Up Arrow 12"/>
          <p:cNvSpPr/>
          <p:nvPr/>
        </p:nvSpPr>
        <p:spPr>
          <a:xfrm>
            <a:off x="2630149" y="3886804"/>
            <a:ext cx="357094" cy="647273"/>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p>
        </p:txBody>
      </p:sp>
      <p:sp>
        <p:nvSpPr>
          <p:cNvPr id="14" name="Down Arrow 13"/>
          <p:cNvSpPr/>
          <p:nvPr/>
        </p:nvSpPr>
        <p:spPr>
          <a:xfrm>
            <a:off x="5714110" y="3934755"/>
            <a:ext cx="381890" cy="616449"/>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900" b="1" dirty="0"/>
          </a:p>
        </p:txBody>
      </p:sp>
      <p:sp>
        <p:nvSpPr>
          <p:cNvPr id="15" name="Up Arrow 14"/>
          <p:cNvSpPr/>
          <p:nvPr/>
        </p:nvSpPr>
        <p:spPr>
          <a:xfrm>
            <a:off x="6302610" y="2571966"/>
            <a:ext cx="356613" cy="647273"/>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p>
        </p:txBody>
      </p:sp>
      <p:sp>
        <p:nvSpPr>
          <p:cNvPr id="16" name="Up Arrow 15"/>
          <p:cNvSpPr/>
          <p:nvPr/>
        </p:nvSpPr>
        <p:spPr>
          <a:xfrm>
            <a:off x="10128777" y="3855977"/>
            <a:ext cx="356613" cy="647273"/>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p>
        </p:txBody>
      </p:sp>
      <p:sp>
        <p:nvSpPr>
          <p:cNvPr id="17" name="Up Arrow 16"/>
          <p:cNvSpPr/>
          <p:nvPr/>
        </p:nvSpPr>
        <p:spPr>
          <a:xfrm>
            <a:off x="10096160" y="2527438"/>
            <a:ext cx="356613" cy="647273"/>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p>
        </p:txBody>
      </p:sp>
      <p:sp>
        <p:nvSpPr>
          <p:cNvPr id="18" name="Down Arrow 17"/>
          <p:cNvSpPr/>
          <p:nvPr/>
        </p:nvSpPr>
        <p:spPr>
          <a:xfrm>
            <a:off x="9490695" y="2527438"/>
            <a:ext cx="381890" cy="616449"/>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900" b="1" dirty="0"/>
          </a:p>
        </p:txBody>
      </p:sp>
      <p:sp>
        <p:nvSpPr>
          <p:cNvPr id="19" name="Down Arrow 18"/>
          <p:cNvSpPr/>
          <p:nvPr/>
        </p:nvSpPr>
        <p:spPr>
          <a:xfrm>
            <a:off x="9577614" y="3931507"/>
            <a:ext cx="381890" cy="616449"/>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900" b="1" dirty="0"/>
          </a:p>
        </p:txBody>
      </p:sp>
      <p:sp>
        <p:nvSpPr>
          <p:cNvPr id="20" name="Down Arrow 19"/>
          <p:cNvSpPr/>
          <p:nvPr/>
        </p:nvSpPr>
        <p:spPr>
          <a:xfrm>
            <a:off x="9577614" y="5372399"/>
            <a:ext cx="381890" cy="616449"/>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900" b="1" dirty="0"/>
          </a:p>
        </p:txBody>
      </p:sp>
      <p:sp>
        <p:nvSpPr>
          <p:cNvPr id="21" name="Up Arrow 20"/>
          <p:cNvSpPr/>
          <p:nvPr/>
        </p:nvSpPr>
        <p:spPr>
          <a:xfrm>
            <a:off x="10121732" y="5236002"/>
            <a:ext cx="356613" cy="647273"/>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p>
        </p:txBody>
      </p:sp>
    </p:spTree>
    <p:extLst>
      <p:ext uri="{BB962C8B-B14F-4D97-AF65-F5344CB8AC3E}">
        <p14:creationId xmlns:p14="http://schemas.microsoft.com/office/powerpoint/2010/main" val="9330702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3584586533"/>
              </p:ext>
            </p:extLst>
          </p:nvPr>
        </p:nvGraphicFramePr>
        <p:xfrm>
          <a:off x="139485" y="0"/>
          <a:ext cx="11882033" cy="667976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830289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Values and guiding principles</a:t>
            </a:r>
          </a:p>
        </p:txBody>
      </p:sp>
      <p:sp>
        <p:nvSpPr>
          <p:cNvPr id="3" name="Content Placeholder 2"/>
          <p:cNvSpPr>
            <a:spLocks noGrp="1"/>
          </p:cNvSpPr>
          <p:nvPr>
            <p:ph idx="1"/>
          </p:nvPr>
        </p:nvSpPr>
        <p:spPr/>
        <p:txBody>
          <a:bodyPr>
            <a:normAutofit/>
          </a:bodyPr>
          <a:lstStyle/>
          <a:p>
            <a:pPr marL="0" indent="0">
              <a:buNone/>
            </a:pPr>
            <a:r>
              <a:rPr lang="en-US" dirty="0"/>
              <a:t>The deducible values and guiding principles of the organization of the university are thus:</a:t>
            </a:r>
          </a:p>
          <a:p>
            <a:r>
              <a:rPr lang="en-US" dirty="0"/>
              <a:t>Shared governance </a:t>
            </a:r>
          </a:p>
          <a:p>
            <a:r>
              <a:rPr lang="en-US" dirty="0"/>
              <a:t>Democratic governance</a:t>
            </a:r>
          </a:p>
          <a:p>
            <a:r>
              <a:rPr lang="en-US" dirty="0"/>
              <a:t>Accountability for public trust (re: resources invested)</a:t>
            </a:r>
          </a:p>
          <a:p>
            <a:r>
              <a:rPr lang="en-US" dirty="0"/>
              <a:t>Accountability for mandate of knowledge creation</a:t>
            </a:r>
          </a:p>
          <a:p>
            <a:r>
              <a:rPr lang="en-US" dirty="0"/>
              <a:t>Quality service/product delivery</a:t>
            </a:r>
          </a:p>
          <a:p>
            <a:endParaRPr lang="en-US" dirty="0"/>
          </a:p>
        </p:txBody>
      </p:sp>
    </p:spTree>
    <p:extLst>
      <p:ext uri="{BB962C8B-B14F-4D97-AF65-F5344CB8AC3E}">
        <p14:creationId xmlns:p14="http://schemas.microsoft.com/office/powerpoint/2010/main" val="16057735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477356"/>
          </a:xfrm>
        </p:spPr>
        <p:txBody>
          <a:bodyPr>
            <a:normAutofit fontScale="90000"/>
          </a:bodyPr>
          <a:lstStyle/>
          <a:p>
            <a:endParaRPr lang="en-US" b="1" dirty="0"/>
          </a:p>
        </p:txBody>
      </p:sp>
      <p:sp>
        <p:nvSpPr>
          <p:cNvPr id="3" name="Content Placeholder 2"/>
          <p:cNvSpPr>
            <a:spLocks noGrp="1"/>
          </p:cNvSpPr>
          <p:nvPr>
            <p:ph idx="1"/>
          </p:nvPr>
        </p:nvSpPr>
        <p:spPr>
          <a:xfrm>
            <a:off x="838200" y="1273996"/>
            <a:ext cx="10515600" cy="5164382"/>
          </a:xfrm>
        </p:spPr>
        <p:txBody>
          <a:bodyPr>
            <a:noAutofit/>
          </a:bodyPr>
          <a:lstStyle/>
          <a:p>
            <a:r>
              <a:rPr lang="en-US" sz="3200" dirty="0"/>
              <a:t>This invokes that leadership’s primal consideration is the  </a:t>
            </a:r>
            <a:r>
              <a:rPr lang="en-US" sz="3200" b="1" dirty="0"/>
              <a:t>best interest</a:t>
            </a:r>
            <a:r>
              <a:rPr lang="en-US" sz="3200" dirty="0"/>
              <a:t> of the university defined by reference to its defined aims, objectives and proprietary interest.</a:t>
            </a:r>
          </a:p>
          <a:p>
            <a:r>
              <a:rPr lang="en-US" sz="3200" dirty="0"/>
              <a:t>This also invokes that leadership recognize that</a:t>
            </a:r>
          </a:p>
          <a:p>
            <a:pPr lvl="1"/>
            <a:r>
              <a:rPr lang="en-US" sz="3200" dirty="0"/>
              <a:t>students are the clients/customers of the business of university and quality service/product delivery to them is primal</a:t>
            </a:r>
          </a:p>
          <a:p>
            <a:pPr lvl="1"/>
            <a:r>
              <a:rPr lang="en-US" sz="3200" dirty="0"/>
              <a:t>the public are the investors who expect return on investment </a:t>
            </a:r>
          </a:p>
          <a:p>
            <a:pPr lvl="1"/>
            <a:r>
              <a:rPr lang="en-US" sz="3200" dirty="0"/>
              <a:t>staff – academic and non-teaching – as </a:t>
            </a:r>
            <a:r>
              <a:rPr lang="en-US" sz="3200" b="1" dirty="0"/>
              <a:t>human capital </a:t>
            </a:r>
            <a:r>
              <a:rPr lang="en-US" sz="3200" dirty="0"/>
              <a:t>are just as valuable as capital assets to the investment. </a:t>
            </a:r>
            <a:r>
              <a:rPr lang="en-US" sz="2800" dirty="0"/>
              <a:t>They are critical resources invested in making the products of the products for which universities exist – scholarship and scholars</a:t>
            </a:r>
          </a:p>
          <a:p>
            <a:pPr marL="0" indent="0">
              <a:buNone/>
            </a:pPr>
            <a:r>
              <a:rPr lang="en-US" sz="3200" b="1" dirty="0"/>
              <a:t>And both need to be nurtured and cultivated for </a:t>
            </a:r>
            <a:r>
              <a:rPr lang="en-US" sz="3200" b="1" dirty="0" err="1"/>
              <a:t>optinal</a:t>
            </a:r>
            <a:r>
              <a:rPr lang="en-US" sz="3200" b="1" dirty="0"/>
              <a:t> performance</a:t>
            </a:r>
          </a:p>
        </p:txBody>
      </p:sp>
    </p:spTree>
    <p:extLst>
      <p:ext uri="{BB962C8B-B14F-4D97-AF65-F5344CB8AC3E}">
        <p14:creationId xmlns:p14="http://schemas.microsoft.com/office/powerpoint/2010/main" val="12846082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Authority, roles and responsibilities – the Dean</a:t>
            </a:r>
            <a:endParaRPr lang="en-US" sz="4000" b="1" dirty="0"/>
          </a:p>
        </p:txBody>
      </p:sp>
      <p:sp>
        <p:nvSpPr>
          <p:cNvPr id="3" name="Content Placeholder 2"/>
          <p:cNvSpPr>
            <a:spLocks noGrp="1"/>
          </p:cNvSpPr>
          <p:nvPr>
            <p:ph idx="1"/>
          </p:nvPr>
        </p:nvSpPr>
        <p:spPr/>
        <p:txBody>
          <a:bodyPr>
            <a:normAutofit/>
          </a:bodyPr>
          <a:lstStyle/>
          <a:p>
            <a:r>
              <a:rPr lang="en-US" dirty="0"/>
              <a:t>Deans/Heads of Department/Academic Directors </a:t>
            </a:r>
            <a:r>
              <a:rPr lang="en-US" b="1" dirty="0"/>
              <a:t>are all part of the university management </a:t>
            </a:r>
            <a:r>
              <a:rPr lang="en-US" dirty="0"/>
              <a:t>albeit each operates at a different level.</a:t>
            </a:r>
          </a:p>
          <a:p>
            <a:r>
              <a:rPr lang="en-US" dirty="0"/>
              <a:t> Their powers, roles and responsibilities are similar but each operates at its own level and these powers, roles and responsibilities are circumscribed by what the law permits for each level.  </a:t>
            </a:r>
          </a:p>
          <a:p>
            <a:r>
              <a:rPr lang="en-US" dirty="0"/>
              <a:t>Deans are heads of Faculties and are directly responsible to the Vice-Chancellor (or the Provost as the case may be) for all matters relating to the </a:t>
            </a:r>
            <a:r>
              <a:rPr lang="en-US" b="1" dirty="0"/>
              <a:t>academic, managerial and financial affairs of their Faculties</a:t>
            </a:r>
            <a:r>
              <a:rPr lang="en-US" dirty="0"/>
              <a:t>. </a:t>
            </a:r>
          </a:p>
          <a:p>
            <a:endParaRPr lang="en-US" dirty="0"/>
          </a:p>
        </p:txBody>
      </p:sp>
    </p:spTree>
    <p:extLst>
      <p:ext uri="{BB962C8B-B14F-4D97-AF65-F5344CB8AC3E}">
        <p14:creationId xmlns:p14="http://schemas.microsoft.com/office/powerpoint/2010/main" val="7328861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b="1" dirty="0"/>
          </a:p>
        </p:txBody>
      </p:sp>
      <p:sp>
        <p:nvSpPr>
          <p:cNvPr id="3" name="Content Placeholder 2"/>
          <p:cNvSpPr>
            <a:spLocks noGrp="1"/>
          </p:cNvSpPr>
          <p:nvPr>
            <p:ph idx="1"/>
          </p:nvPr>
        </p:nvSpPr>
        <p:spPr/>
        <p:txBody>
          <a:bodyPr>
            <a:normAutofit fontScale="92500"/>
          </a:bodyPr>
          <a:lstStyle/>
          <a:p>
            <a:r>
              <a:rPr lang="en-US" dirty="0"/>
              <a:t>Deans report to the Vice-Chancellor directly but work closely with other organs of the University system e.g. Registrar, Bursar, Director of Research Management, Dean of Student Affairs, and their Heads of Department to ensure that university strategic goals and objectives are pursued according to plan. </a:t>
            </a:r>
            <a:endParaRPr lang="en-US" b="1" dirty="0"/>
          </a:p>
          <a:p>
            <a:r>
              <a:rPr lang="en-US" dirty="0"/>
              <a:t>Deans provide local direction and resources implementation of university rules and regulations, federal, state, and local laws as applicable e.g. Data Protection Law, and where applicable a sponsoring body’s policies and procedures (a research grant donor such as </a:t>
            </a:r>
            <a:r>
              <a:rPr lang="en-US" dirty="0" err="1"/>
              <a:t>TETFund</a:t>
            </a:r>
            <a:r>
              <a:rPr lang="en-US" dirty="0"/>
              <a:t>).</a:t>
            </a:r>
          </a:p>
          <a:p>
            <a:r>
              <a:rPr lang="en-US" i="1" dirty="0"/>
              <a:t>Simply</a:t>
            </a:r>
            <a:r>
              <a:rPr lang="en-US" dirty="0"/>
              <a:t>, </a:t>
            </a:r>
            <a:r>
              <a:rPr lang="en-US" b="1" dirty="0"/>
              <a:t>Deans keep their team accountable to University Statutory Mandate and its Strategic Plan for the realization of the mandate.</a:t>
            </a:r>
            <a:endParaRPr lang="en-US" dirty="0"/>
          </a:p>
          <a:p>
            <a:endParaRPr lang="en-US" dirty="0"/>
          </a:p>
          <a:p>
            <a:pPr marL="0" indent="0">
              <a:buNone/>
            </a:pPr>
            <a:endParaRPr lang="en-US" dirty="0"/>
          </a:p>
        </p:txBody>
      </p:sp>
    </p:spTree>
    <p:extLst>
      <p:ext uri="{BB962C8B-B14F-4D97-AF65-F5344CB8AC3E}">
        <p14:creationId xmlns:p14="http://schemas.microsoft.com/office/powerpoint/2010/main" val="18688133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Outline</a:t>
            </a:r>
          </a:p>
        </p:txBody>
      </p:sp>
      <p:sp>
        <p:nvSpPr>
          <p:cNvPr id="3" name="Content Placeholder 2"/>
          <p:cNvSpPr>
            <a:spLocks noGrp="1"/>
          </p:cNvSpPr>
          <p:nvPr>
            <p:ph idx="1"/>
          </p:nvPr>
        </p:nvSpPr>
        <p:spPr/>
        <p:txBody>
          <a:bodyPr/>
          <a:lstStyle/>
          <a:p>
            <a:pPr marL="514350" indent="-514350">
              <a:buFont typeface="+mj-lt"/>
              <a:buAutoNum type="arabicPeriod"/>
            </a:pPr>
            <a:r>
              <a:rPr lang="en-US" b="1" dirty="0"/>
              <a:t>Definitions and statutory basis</a:t>
            </a:r>
          </a:p>
          <a:p>
            <a:pPr marL="514350" indent="-514350">
              <a:buFont typeface="+mj-lt"/>
              <a:buAutoNum type="arabicPeriod"/>
            </a:pPr>
            <a:r>
              <a:rPr lang="en-US" b="1" dirty="0"/>
              <a:t>Significance of theme of presentation</a:t>
            </a:r>
          </a:p>
          <a:p>
            <a:pPr marL="514350" indent="-514350">
              <a:buFont typeface="+mj-lt"/>
              <a:buAutoNum type="arabicPeriod"/>
            </a:pPr>
            <a:r>
              <a:rPr lang="en-US" b="1" dirty="0"/>
              <a:t>The university system and its governance</a:t>
            </a:r>
          </a:p>
          <a:p>
            <a:pPr marL="514350" indent="-514350">
              <a:buFont typeface="+mj-lt"/>
              <a:buAutoNum type="arabicPeriod"/>
            </a:pPr>
            <a:r>
              <a:rPr lang="en-US" b="1" dirty="0"/>
              <a:t>The university: a state on its own</a:t>
            </a:r>
          </a:p>
          <a:p>
            <a:pPr marL="514350" indent="-514350">
              <a:buFont typeface="+mj-lt"/>
              <a:buAutoNum type="arabicPeriod"/>
            </a:pPr>
            <a:r>
              <a:rPr lang="en-US" b="1" dirty="0"/>
              <a:t>Structure/Hierarchies of units and organs</a:t>
            </a:r>
          </a:p>
          <a:p>
            <a:pPr marL="514350" indent="-514350">
              <a:buFont typeface="+mj-lt"/>
              <a:buAutoNum type="arabicPeriod"/>
            </a:pPr>
            <a:r>
              <a:rPr lang="en-US" b="1" dirty="0"/>
              <a:t>Values and guiding principles</a:t>
            </a:r>
          </a:p>
          <a:p>
            <a:pPr marL="514350" indent="-514350">
              <a:buFont typeface="+mj-lt"/>
              <a:buAutoNum type="arabicPeriod"/>
            </a:pPr>
            <a:r>
              <a:rPr lang="en-US" b="1" dirty="0"/>
              <a:t>Authority, roles and responsibilities – Deans</a:t>
            </a:r>
          </a:p>
          <a:p>
            <a:pPr marL="514350" indent="-514350">
              <a:buFont typeface="+mj-lt"/>
              <a:buAutoNum type="arabicPeriod"/>
            </a:pPr>
            <a:r>
              <a:rPr lang="en-US" b="1" dirty="0"/>
              <a:t>Authority, roles and responsibilities – Heads of Departments</a:t>
            </a:r>
          </a:p>
        </p:txBody>
      </p:sp>
    </p:spTree>
    <p:extLst>
      <p:ext uri="{BB962C8B-B14F-4D97-AF65-F5344CB8AC3E}">
        <p14:creationId xmlns:p14="http://schemas.microsoft.com/office/powerpoint/2010/main" val="6858656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a:t>Deans may have their own visions or understanding of the leadership needs of their Faculties but they must </a:t>
            </a:r>
            <a:r>
              <a:rPr lang="en-US" b="1" dirty="0"/>
              <a:t>ALWAYS</a:t>
            </a:r>
            <a:r>
              <a:rPr lang="en-US" dirty="0"/>
              <a:t> align this to the vision and leadership needs of the university to advance the its teaching, research and service missions.</a:t>
            </a:r>
          </a:p>
          <a:p>
            <a:r>
              <a:rPr lang="en-US" dirty="0"/>
              <a:t>Deans advance the University’s vision and goals through </a:t>
            </a:r>
            <a:r>
              <a:rPr lang="en-US" b="1" dirty="0"/>
              <a:t>the intentional creation of a strategic academic business plan and future initiatives</a:t>
            </a:r>
            <a:r>
              <a:rPr lang="en-US" dirty="0"/>
              <a:t>.</a:t>
            </a:r>
          </a:p>
          <a:p>
            <a:r>
              <a:rPr lang="en-US" dirty="0"/>
              <a:t>Deans lead the educational, research, scholarly and public engagement activities of their college or school and this must be done through planning, implementation and evaluation initiatives that ensure success, relevancy and sustainability. </a:t>
            </a:r>
            <a:r>
              <a:rPr lang="en-US" i="1" dirty="0"/>
              <a:t>NOTE: They do this in </a:t>
            </a:r>
            <a:r>
              <a:rPr lang="en-US" i="1" dirty="0" err="1"/>
              <a:t>conjuction</a:t>
            </a:r>
            <a:r>
              <a:rPr lang="en-US" i="1" dirty="0"/>
              <a:t> with the Board of Studies.  </a:t>
            </a:r>
          </a:p>
        </p:txBody>
      </p:sp>
    </p:spTree>
    <p:extLst>
      <p:ext uri="{BB962C8B-B14F-4D97-AF65-F5344CB8AC3E}">
        <p14:creationId xmlns:p14="http://schemas.microsoft.com/office/powerpoint/2010/main" val="34835957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b="1" dirty="0"/>
              <a:t>Academic and scholarly leadership – </a:t>
            </a:r>
            <a:r>
              <a:rPr lang="en-US" u="sng" dirty="0"/>
              <a:t>teaching and research</a:t>
            </a:r>
          </a:p>
          <a:p>
            <a:r>
              <a:rPr lang="en-US" dirty="0"/>
              <a:t>Deans are expected to create a positive work and learning environment within their Faculties to foster scholarship and knowledge creation.</a:t>
            </a:r>
          </a:p>
          <a:p>
            <a:r>
              <a:rPr lang="en-US" dirty="0"/>
              <a:t>Deans verify the adequacy of teaching, monitor academic integrity, confer degrees, and are responsible for student admission, and academic progress. </a:t>
            </a:r>
          </a:p>
          <a:p>
            <a:r>
              <a:rPr lang="en-US" dirty="0"/>
              <a:t>Deans are responsible for the ethical conduct of research and for establishing and maintaining a culture of compliance and integrity among faculty, staff, and students.</a:t>
            </a:r>
          </a:p>
          <a:p>
            <a:endParaRPr lang="en-US" dirty="0"/>
          </a:p>
          <a:p>
            <a:endParaRPr lang="en-US" dirty="0"/>
          </a:p>
        </p:txBody>
      </p:sp>
    </p:spTree>
    <p:extLst>
      <p:ext uri="{BB962C8B-B14F-4D97-AF65-F5344CB8AC3E}">
        <p14:creationId xmlns:p14="http://schemas.microsoft.com/office/powerpoint/2010/main" val="19146541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Deans lead compliance with quality assurance and accreditation standards. </a:t>
            </a:r>
          </a:p>
          <a:p>
            <a:r>
              <a:rPr lang="en-US" dirty="0"/>
              <a:t>Deans advocate on behalf of staff and students and create initiatives to foster positive student experience and qualitative learning.</a:t>
            </a:r>
          </a:p>
          <a:p>
            <a:r>
              <a:rPr lang="en-US" dirty="0"/>
              <a:t>Deans are expected to actively participate in the university governance system in order to serve as a bridge between the tiers below them and the tiers above them.</a:t>
            </a:r>
            <a:br>
              <a:rPr lang="en-US" dirty="0"/>
            </a:br>
            <a:endParaRPr lang="en-US" dirty="0"/>
          </a:p>
          <a:p>
            <a:endParaRPr lang="en-US" dirty="0"/>
          </a:p>
        </p:txBody>
      </p:sp>
    </p:spTree>
    <p:extLst>
      <p:ext uri="{BB962C8B-B14F-4D97-AF65-F5344CB8AC3E}">
        <p14:creationId xmlns:p14="http://schemas.microsoft.com/office/powerpoint/2010/main" val="16982941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marL="0" indent="0">
              <a:buNone/>
            </a:pPr>
            <a:r>
              <a:rPr lang="en-US" b="1" dirty="0"/>
              <a:t>Personnel leadership</a:t>
            </a:r>
          </a:p>
          <a:p>
            <a:r>
              <a:rPr lang="en-US" dirty="0"/>
              <a:t>Deans have overall  responsible for recruitment, appointment and promotion of academic staff in their Faculty through the Faculty Appointments and Promotions Board</a:t>
            </a:r>
          </a:p>
          <a:p>
            <a:r>
              <a:rPr lang="en-US" dirty="0"/>
              <a:t>Deans work with their HODs to create hiring plans for their Faculty and participate in the recruiting and hiring process for faculty and staff.</a:t>
            </a:r>
          </a:p>
          <a:p>
            <a:r>
              <a:rPr lang="en-US" dirty="0"/>
              <a:t>Deans participate in the review of each faculty application for promotion and they lead the Faculty A&amp;P Committee to provide recommendations to the Senate through the A&amp;P Board.</a:t>
            </a:r>
          </a:p>
          <a:p>
            <a:r>
              <a:rPr lang="en-US" dirty="0"/>
              <a:t>Deans are mentors and coaches of their team members (i.e. staff and students in the academic units and programs.</a:t>
            </a:r>
          </a:p>
          <a:p>
            <a:endParaRPr lang="en-US" dirty="0"/>
          </a:p>
        </p:txBody>
      </p:sp>
    </p:spTree>
    <p:extLst>
      <p:ext uri="{BB962C8B-B14F-4D97-AF65-F5344CB8AC3E}">
        <p14:creationId xmlns:p14="http://schemas.microsoft.com/office/powerpoint/2010/main" val="38695450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Deans ensure meaningful performance evaluations of faculty and staff are regularly conducted.</a:t>
            </a:r>
          </a:p>
          <a:p>
            <a:r>
              <a:rPr lang="en-US" dirty="0"/>
              <a:t>Deans manage the resources of their Faculty applying the rule of best interest of the Faculty and its constituents – the academic departments, individual staff (teaching and non-teaching) and students </a:t>
            </a:r>
          </a:p>
          <a:p>
            <a:pPr marL="0" indent="0">
              <a:buNone/>
            </a:pPr>
            <a:endParaRPr lang="en-US" dirty="0"/>
          </a:p>
        </p:txBody>
      </p:sp>
    </p:spTree>
    <p:extLst>
      <p:ext uri="{BB962C8B-B14F-4D97-AF65-F5344CB8AC3E}">
        <p14:creationId xmlns:p14="http://schemas.microsoft.com/office/powerpoint/2010/main" val="35694604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b="1" dirty="0"/>
              <a:t>Financial leadership</a:t>
            </a:r>
          </a:p>
          <a:p>
            <a:r>
              <a:rPr lang="en-US" dirty="0"/>
              <a:t>Deans are responsible for the effective management of the financial resources of their college or school.</a:t>
            </a:r>
          </a:p>
          <a:p>
            <a:r>
              <a:rPr lang="en-US" dirty="0"/>
              <a:t>Deans develop and implement strategies for providing competitive salaries to faculty and staff which includes planning with the elected faculty council and executive leadership for the use of the tools available in the Faculty Salary Policy.</a:t>
            </a:r>
          </a:p>
          <a:p>
            <a:r>
              <a:rPr lang="en-US" dirty="0"/>
              <a:t>Deans develop capital and minor repair budget proposals for their college or school and ensure the effective management of allocated resources.</a:t>
            </a:r>
          </a:p>
        </p:txBody>
      </p:sp>
    </p:spTree>
    <p:extLst>
      <p:ext uri="{BB962C8B-B14F-4D97-AF65-F5344CB8AC3E}">
        <p14:creationId xmlns:p14="http://schemas.microsoft.com/office/powerpoint/2010/main" val="28493013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b="1" dirty="0"/>
              <a:t>Managerial leadership</a:t>
            </a:r>
          </a:p>
          <a:p>
            <a:r>
              <a:rPr lang="en-US" dirty="0"/>
              <a:t>Deans enhance a culture of collaboration within their units to include meaningful engagement with faculty, staff and student governance councils and committees.</a:t>
            </a:r>
          </a:p>
          <a:p>
            <a:r>
              <a:rPr lang="en-US" dirty="0"/>
              <a:t>Deans ensure that their college or school adheres to University policies and procedures.</a:t>
            </a:r>
          </a:p>
          <a:p>
            <a:r>
              <a:rPr lang="en-US" dirty="0"/>
              <a:t>Deans manage the allocation of space within the facilities assigned by the provost for the use of their college or school. Deans enhance a culture of diversity, equity, and inclusion within their college or school.</a:t>
            </a:r>
          </a:p>
          <a:p>
            <a:endParaRPr lang="en-US" dirty="0"/>
          </a:p>
        </p:txBody>
      </p:sp>
    </p:spTree>
    <p:extLst>
      <p:ext uri="{BB962C8B-B14F-4D97-AF65-F5344CB8AC3E}">
        <p14:creationId xmlns:p14="http://schemas.microsoft.com/office/powerpoint/2010/main" val="1723024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a:t>Engagement with staff (academic and non-teaching) and students</a:t>
            </a:r>
          </a:p>
          <a:p>
            <a:r>
              <a:rPr lang="en-US" dirty="0"/>
              <a:t>As the </a:t>
            </a:r>
            <a:r>
              <a:rPr lang="en-US" b="1" dirty="0"/>
              <a:t>people’s warden/stewards</a:t>
            </a:r>
            <a:r>
              <a:rPr lang="en-US" dirty="0"/>
              <a:t> at the Faculty level, Deans nurture, facilitate growth and development of faculty, staff and students.</a:t>
            </a:r>
          </a:p>
          <a:p>
            <a:r>
              <a:rPr lang="en-US" dirty="0"/>
              <a:t>Deans are role models and should set and uphold high standards for faculty, staff and students. </a:t>
            </a:r>
          </a:p>
          <a:p>
            <a:endParaRPr lang="en-US" dirty="0"/>
          </a:p>
        </p:txBody>
      </p:sp>
    </p:spTree>
    <p:extLst>
      <p:ext uri="{BB962C8B-B14F-4D97-AF65-F5344CB8AC3E}">
        <p14:creationId xmlns:p14="http://schemas.microsoft.com/office/powerpoint/2010/main" val="7501276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b="1" dirty="0"/>
          </a:p>
        </p:txBody>
      </p:sp>
      <p:sp>
        <p:nvSpPr>
          <p:cNvPr id="3" name="Content Placeholder 2"/>
          <p:cNvSpPr>
            <a:spLocks noGrp="1"/>
          </p:cNvSpPr>
          <p:nvPr>
            <p:ph idx="1"/>
          </p:nvPr>
        </p:nvSpPr>
        <p:spPr/>
        <p:txBody>
          <a:bodyPr>
            <a:normAutofit fontScale="92500"/>
          </a:bodyPr>
          <a:lstStyle/>
          <a:p>
            <a:pPr marL="0" indent="0">
              <a:buNone/>
            </a:pPr>
            <a:r>
              <a:rPr lang="en-US" b="1" dirty="0"/>
              <a:t>Engagement within the University of Lagos but beyond the Faculty</a:t>
            </a:r>
          </a:p>
          <a:p>
            <a:r>
              <a:rPr lang="en-US" dirty="0"/>
              <a:t>Deans actively participate in the Senate and other meetings (e.g. Provost and Deans, A&amp;P Board, Development Committee) and activities of the University to provide advice to the Vice-Chancellor.</a:t>
            </a:r>
          </a:p>
          <a:p>
            <a:r>
              <a:rPr lang="en-US" dirty="0"/>
              <a:t>Deans lead and participate on University committees to support University requirements and advance the University’s vision and goals.</a:t>
            </a:r>
          </a:p>
          <a:p>
            <a:r>
              <a:rPr lang="en-US" dirty="0"/>
              <a:t>Deans participate in University events e.g. inaugural lectures, seminars, conferences colloquia, as the representative of their Faculty or school.</a:t>
            </a:r>
          </a:p>
          <a:p>
            <a:r>
              <a:rPr lang="en-US" dirty="0"/>
              <a:t>Deans collaborate with other academic leaders to advance University-wide and interdisciplinary initiatives.</a:t>
            </a:r>
          </a:p>
          <a:p>
            <a:endParaRPr lang="en-US" dirty="0"/>
          </a:p>
          <a:p>
            <a:endParaRPr lang="en-US" dirty="0"/>
          </a:p>
        </p:txBody>
      </p:sp>
    </p:spTree>
    <p:extLst>
      <p:ext uri="{BB962C8B-B14F-4D97-AF65-F5344CB8AC3E}">
        <p14:creationId xmlns:p14="http://schemas.microsoft.com/office/powerpoint/2010/main" val="8159030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buNone/>
            </a:pPr>
            <a:r>
              <a:rPr lang="en-US" b="1" dirty="0"/>
              <a:t>External relations and engagements beyond the University</a:t>
            </a:r>
            <a:r>
              <a:rPr lang="en-US" dirty="0"/>
              <a:t> </a:t>
            </a:r>
          </a:p>
          <a:p>
            <a:r>
              <a:rPr lang="en-US" dirty="0"/>
              <a:t>Deans engage with external stakeholders including alumni, donors, employers of graduates, and interested community organizations to solicit external input regarding the impact of their college or school.</a:t>
            </a:r>
          </a:p>
          <a:p>
            <a:r>
              <a:rPr lang="en-US" dirty="0"/>
              <a:t>Deans develop and implement fundraising strategies to obtain needed philanthropic support for Faculty initiatives.</a:t>
            </a:r>
          </a:p>
          <a:p>
            <a:r>
              <a:rPr lang="en-US" dirty="0"/>
              <a:t>Deans engage stakeholders in meaningful interactions with the school that foster pride, advocacy and private support.</a:t>
            </a:r>
          </a:p>
          <a:p>
            <a:r>
              <a:rPr lang="en-US" dirty="0"/>
              <a:t>Deans enhance the stature and professional standing of their college or school among peers and relevant constituencies.</a:t>
            </a:r>
          </a:p>
          <a:p>
            <a:endParaRPr lang="en-US" dirty="0"/>
          </a:p>
        </p:txBody>
      </p:sp>
    </p:spTree>
    <p:extLst>
      <p:ext uri="{BB962C8B-B14F-4D97-AF65-F5344CB8AC3E}">
        <p14:creationId xmlns:p14="http://schemas.microsoft.com/office/powerpoint/2010/main" val="37628661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Definitions and statutory basis</a:t>
            </a:r>
          </a:p>
        </p:txBody>
      </p:sp>
      <p:sp>
        <p:nvSpPr>
          <p:cNvPr id="3" name="Content Placeholder 2"/>
          <p:cNvSpPr>
            <a:spLocks noGrp="1"/>
          </p:cNvSpPr>
          <p:nvPr>
            <p:ph idx="1"/>
          </p:nvPr>
        </p:nvSpPr>
        <p:spPr/>
        <p:txBody>
          <a:bodyPr>
            <a:normAutofit/>
          </a:bodyPr>
          <a:lstStyle/>
          <a:p>
            <a:r>
              <a:rPr lang="en-US" dirty="0"/>
              <a:t>Meaning of Dean and Head of Department</a:t>
            </a:r>
          </a:p>
          <a:p>
            <a:pPr lvl="1"/>
            <a:r>
              <a:rPr lang="en-US" dirty="0"/>
              <a:t>Dean comes from the Latin </a:t>
            </a:r>
            <a:r>
              <a:rPr lang="en-US" dirty="0" err="1"/>
              <a:t>decanus</a:t>
            </a:r>
            <a:r>
              <a:rPr lang="en-US" dirty="0"/>
              <a:t>, first "commander of ten soldiers," and then "head of ten monks in a monastery," from the Greek word for "ten," </a:t>
            </a:r>
            <a:r>
              <a:rPr lang="en-US" dirty="0" err="1"/>
              <a:t>deka</a:t>
            </a:r>
            <a:r>
              <a:rPr lang="en-US" dirty="0"/>
              <a:t>. In the context of UNILAG,  a dean is the Head of a Faculty or a School.</a:t>
            </a:r>
          </a:p>
          <a:p>
            <a:pPr lvl="2"/>
            <a:r>
              <a:rPr lang="en-US" dirty="0"/>
              <a:t>The components of a Faculty in UNILAG are departments and academic units so placed under the Faculty.</a:t>
            </a:r>
          </a:p>
          <a:p>
            <a:pPr lvl="1"/>
            <a:r>
              <a:rPr lang="en-US" dirty="0"/>
              <a:t>Head of Department means the head of a teaching unit established and designated under the University statute as a Department.</a:t>
            </a:r>
          </a:p>
          <a:p>
            <a:pPr lvl="2"/>
            <a:r>
              <a:rPr lang="en-US" dirty="0"/>
              <a:t>As a component of the Faculty, the Head of Department is necessarily responsible to the Dean.</a:t>
            </a:r>
          </a:p>
          <a:p>
            <a:pPr marL="457200" lvl="1" indent="0">
              <a:buNone/>
            </a:pPr>
            <a:endParaRPr lang="en-US" dirty="0"/>
          </a:p>
          <a:p>
            <a:endParaRPr lang="en-US" dirty="0"/>
          </a:p>
        </p:txBody>
      </p:sp>
    </p:spTree>
    <p:extLst>
      <p:ext uri="{BB962C8B-B14F-4D97-AF65-F5344CB8AC3E}">
        <p14:creationId xmlns:p14="http://schemas.microsoft.com/office/powerpoint/2010/main" val="321302179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Authority, roles and responsibilities - HODs</a:t>
            </a:r>
          </a:p>
        </p:txBody>
      </p:sp>
      <p:sp>
        <p:nvSpPr>
          <p:cNvPr id="3" name="Content Placeholder 2"/>
          <p:cNvSpPr>
            <a:spLocks noGrp="1"/>
          </p:cNvSpPr>
          <p:nvPr>
            <p:ph idx="1"/>
          </p:nvPr>
        </p:nvSpPr>
        <p:spPr/>
        <p:txBody>
          <a:bodyPr>
            <a:normAutofit/>
          </a:bodyPr>
          <a:lstStyle/>
          <a:p>
            <a:r>
              <a:rPr lang="en-US" dirty="0"/>
              <a:t>The Department is the primary level of engagement of every student who comes into the university system for an academic discipline. </a:t>
            </a:r>
          </a:p>
          <a:p>
            <a:pPr lvl="1"/>
            <a:r>
              <a:rPr lang="en-US" dirty="0"/>
              <a:t>Students get admitted to degree </a:t>
            </a:r>
            <a:r>
              <a:rPr lang="en-US" dirty="0" err="1"/>
              <a:t>programmes</a:t>
            </a:r>
            <a:r>
              <a:rPr lang="en-US" dirty="0"/>
              <a:t> that are domiciled in Department (although in a few exceptional cases like Law and Pharmacy where the student’s course is domiciled in the Faculty at large).</a:t>
            </a:r>
          </a:p>
          <a:p>
            <a:r>
              <a:rPr lang="en-US" dirty="0"/>
              <a:t>Thus the HOD is the primary level management officer with whom a student interacts </a:t>
            </a:r>
          </a:p>
        </p:txBody>
      </p:sp>
    </p:spTree>
    <p:extLst>
      <p:ext uri="{BB962C8B-B14F-4D97-AF65-F5344CB8AC3E}">
        <p14:creationId xmlns:p14="http://schemas.microsoft.com/office/powerpoint/2010/main" val="31397198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dirty="0"/>
              <a:t>Heads of Department have a key role in ensuring that staff are provided with appropriate opportunities to fulfil their academic potential in support of the departmental plan.</a:t>
            </a:r>
          </a:p>
          <a:p>
            <a:r>
              <a:rPr lang="en-US" dirty="0"/>
              <a:t>This includes providing staff with access to the necessary support to enable them to contribute fully and develop their skills and experience, including providing opportunities to progress through promotion, in accordance with their talents, aspirations and expertise.</a:t>
            </a:r>
          </a:p>
          <a:p>
            <a:r>
              <a:rPr lang="en-US" dirty="0"/>
              <a:t>Heads of Department are also role models for other members of staff in the pursuit of academic excellence.</a:t>
            </a:r>
          </a:p>
          <a:p>
            <a:endParaRPr lang="en-US" dirty="0"/>
          </a:p>
          <a:p>
            <a:endParaRPr lang="en-US" dirty="0"/>
          </a:p>
        </p:txBody>
      </p:sp>
    </p:spTree>
    <p:extLst>
      <p:ext uri="{BB962C8B-B14F-4D97-AF65-F5344CB8AC3E}">
        <p14:creationId xmlns:p14="http://schemas.microsoft.com/office/powerpoint/2010/main" val="242572021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a:t>HODs should ensure that they are familiar with the current arrangements so that colleagues who may wish to apply for promotion are advised appropriately. </a:t>
            </a:r>
          </a:p>
          <a:p>
            <a:pPr lvl="1"/>
            <a:r>
              <a:rPr lang="en-US" dirty="0"/>
              <a:t>For example, the timing of publications which may not be cited, the type of publications that may not be accepted as academic publication</a:t>
            </a:r>
          </a:p>
          <a:p>
            <a:r>
              <a:rPr lang="en-US" dirty="0"/>
              <a:t>HODs are responsible for consulting appropriate senior colleagues on applications for promotions.</a:t>
            </a:r>
          </a:p>
          <a:p>
            <a:r>
              <a:rPr lang="en-US" dirty="0"/>
              <a:t>HODs should encourage appropriately qualified staff to apply for promotion, bearing in mind that some people underestimate their own achievements. </a:t>
            </a:r>
          </a:p>
          <a:p>
            <a:r>
              <a:rPr lang="en-US" dirty="0"/>
              <a:t>HOD should be set from the start of employment to work with junior faculty directly or through academic mentors to advise and help them consistently identify  which areas they need to develop in.</a:t>
            </a:r>
          </a:p>
          <a:p>
            <a:endParaRPr lang="en-US" dirty="0"/>
          </a:p>
        </p:txBody>
      </p:sp>
    </p:spTree>
    <p:extLst>
      <p:ext uri="{BB962C8B-B14F-4D97-AF65-F5344CB8AC3E}">
        <p14:creationId xmlns:p14="http://schemas.microsoft.com/office/powerpoint/2010/main" val="382794896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b="1" dirty="0"/>
              <a:t>Students - </a:t>
            </a:r>
            <a:r>
              <a:rPr lang="en-US" dirty="0"/>
              <a:t>academic departments exist primarily to organize the delivery of instruction to students and faculty members are to provide/support engagements in scholarly research alongside students. </a:t>
            </a:r>
          </a:p>
          <a:p>
            <a:pPr marL="0" indent="0">
              <a:buNone/>
            </a:pPr>
            <a:r>
              <a:rPr lang="en-US" dirty="0"/>
              <a:t>Hence, critical roles of HODs encompass:</a:t>
            </a:r>
          </a:p>
          <a:p>
            <a:r>
              <a:rPr lang="en-US" dirty="0"/>
              <a:t>Coordination and supervision of instruction in the departments to the end that students receive qualitative education</a:t>
            </a:r>
          </a:p>
          <a:p>
            <a:pPr lvl="1"/>
            <a:r>
              <a:rPr lang="en-US" dirty="0"/>
              <a:t>Curriculum planning</a:t>
            </a:r>
          </a:p>
          <a:p>
            <a:pPr lvl="1"/>
            <a:r>
              <a:rPr lang="en-US" dirty="0"/>
              <a:t>Teaching assignments</a:t>
            </a:r>
          </a:p>
          <a:p>
            <a:pPr lvl="1"/>
            <a:r>
              <a:rPr lang="en-US" dirty="0"/>
              <a:t>Chief Examination Officer</a:t>
            </a:r>
          </a:p>
          <a:p>
            <a:pPr lvl="1"/>
            <a:r>
              <a:rPr lang="en-US" dirty="0"/>
              <a:t>Judicious allocation and use of resources for the </a:t>
            </a:r>
            <a:r>
              <a:rPr lang="en-US" dirty="0" err="1"/>
              <a:t>realisaton</a:t>
            </a:r>
            <a:r>
              <a:rPr lang="en-US" dirty="0"/>
              <a:t> of the above at the departmental level. </a:t>
            </a:r>
          </a:p>
          <a:p>
            <a:pPr marL="457200" lvl="1" indent="0">
              <a:buNone/>
            </a:pPr>
            <a:endParaRPr lang="en-US" dirty="0"/>
          </a:p>
        </p:txBody>
      </p:sp>
    </p:spTree>
    <p:extLst>
      <p:ext uri="{BB962C8B-B14F-4D97-AF65-F5344CB8AC3E}">
        <p14:creationId xmlns:p14="http://schemas.microsoft.com/office/powerpoint/2010/main" val="28305415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Qualities of a great academic dean or HOD</a:t>
            </a:r>
          </a:p>
        </p:txBody>
      </p:sp>
      <p:sp>
        <p:nvSpPr>
          <p:cNvPr id="3" name="Content Placeholder 2"/>
          <p:cNvSpPr>
            <a:spLocks noGrp="1"/>
          </p:cNvSpPr>
          <p:nvPr>
            <p:ph idx="1"/>
          </p:nvPr>
        </p:nvSpPr>
        <p:spPr/>
        <p:txBody>
          <a:bodyPr>
            <a:normAutofit fontScale="77500" lnSpcReduction="20000"/>
          </a:bodyPr>
          <a:lstStyle/>
          <a:p>
            <a:pPr marL="0" indent="0">
              <a:buNone/>
            </a:pPr>
            <a:r>
              <a:rPr lang="en-US" dirty="0"/>
              <a:t>After successfully attaining a high enough academic position as to be eligible for appointment, there are additional qualities that are needed to be an effective academic dean or HOD and these may be summed up as:</a:t>
            </a:r>
          </a:p>
          <a:p>
            <a:r>
              <a:rPr lang="en-US" dirty="0"/>
              <a:t>Leadership - managerial competence (skilled combination of directive and non-directive management style)</a:t>
            </a:r>
          </a:p>
          <a:p>
            <a:pPr lvl="1"/>
            <a:r>
              <a:rPr lang="en-US" dirty="0"/>
              <a:t>Coach and mentor</a:t>
            </a:r>
          </a:p>
          <a:p>
            <a:r>
              <a:rPr lang="en-US" dirty="0"/>
              <a:t>Accountability and accessibility</a:t>
            </a:r>
          </a:p>
          <a:p>
            <a:r>
              <a:rPr lang="en-US" dirty="0"/>
              <a:t>Integrity</a:t>
            </a:r>
          </a:p>
          <a:p>
            <a:r>
              <a:rPr lang="en-US" dirty="0"/>
              <a:t>Communication</a:t>
            </a:r>
          </a:p>
          <a:p>
            <a:r>
              <a:rPr lang="en-US" dirty="0"/>
              <a:t>Adaptability and innovativeness (ability to embrace change) </a:t>
            </a:r>
          </a:p>
          <a:p>
            <a:r>
              <a:rPr lang="en-US" dirty="0"/>
              <a:t>Respect for difference/diversity – ability to take on constructive criticism and difference of opinion  </a:t>
            </a:r>
          </a:p>
          <a:p>
            <a:r>
              <a:rPr lang="en-US" dirty="0"/>
              <a:t>Value for others – good leaders strive to make others (whether student or staff) feel important </a:t>
            </a:r>
          </a:p>
          <a:p>
            <a:endParaRPr lang="en-US" dirty="0"/>
          </a:p>
          <a:p>
            <a:endParaRPr lang="en-US" dirty="0"/>
          </a:p>
          <a:p>
            <a:endParaRPr lang="en-US" dirty="0"/>
          </a:p>
        </p:txBody>
      </p:sp>
    </p:spTree>
    <p:extLst>
      <p:ext uri="{BB962C8B-B14F-4D97-AF65-F5344CB8AC3E}">
        <p14:creationId xmlns:p14="http://schemas.microsoft.com/office/powerpoint/2010/main" val="90880168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b="1" dirty="0"/>
              <a:t>Values - </a:t>
            </a:r>
            <a:r>
              <a:rPr lang="en-US" dirty="0"/>
              <a:t>all of above must be imbued with a good dose of </a:t>
            </a:r>
          </a:p>
          <a:p>
            <a:r>
              <a:rPr lang="en-US" dirty="0"/>
              <a:t>Fairness</a:t>
            </a:r>
          </a:p>
          <a:p>
            <a:r>
              <a:rPr lang="en-US" dirty="0"/>
              <a:t>Objectivity</a:t>
            </a:r>
          </a:p>
          <a:p>
            <a:r>
              <a:rPr lang="en-US" dirty="0"/>
              <a:t>Transparency</a:t>
            </a:r>
          </a:p>
          <a:p>
            <a:r>
              <a:rPr lang="en-US" dirty="0"/>
              <a:t>Respect for others </a:t>
            </a:r>
          </a:p>
          <a:p>
            <a:r>
              <a:rPr lang="en-US" dirty="0"/>
              <a:t>Respect for difference</a:t>
            </a:r>
          </a:p>
          <a:p>
            <a:r>
              <a:rPr lang="en-US" dirty="0"/>
              <a:t>Empathy</a:t>
            </a:r>
          </a:p>
          <a:p>
            <a:r>
              <a:rPr lang="en-US" dirty="0"/>
              <a:t>Student-</a:t>
            </a:r>
            <a:r>
              <a:rPr lang="en-US" dirty="0" err="1"/>
              <a:t>centredness</a:t>
            </a:r>
            <a:r>
              <a:rPr lang="en-US" dirty="0"/>
              <a:t> </a:t>
            </a:r>
          </a:p>
          <a:p>
            <a:pPr marL="0" indent="0">
              <a:buNone/>
            </a:pPr>
            <a:endParaRPr lang="en-US" dirty="0"/>
          </a:p>
          <a:p>
            <a:endParaRPr lang="en-US" dirty="0"/>
          </a:p>
        </p:txBody>
      </p:sp>
    </p:spTree>
    <p:extLst>
      <p:ext uri="{BB962C8B-B14F-4D97-AF65-F5344CB8AC3E}">
        <p14:creationId xmlns:p14="http://schemas.microsoft.com/office/powerpoint/2010/main" val="289898843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How can I do things differently?</a:t>
            </a:r>
          </a:p>
        </p:txBody>
      </p:sp>
      <p:sp>
        <p:nvSpPr>
          <p:cNvPr id="3" name="Content Placeholder 2"/>
          <p:cNvSpPr>
            <a:spLocks noGrp="1"/>
          </p:cNvSpPr>
          <p:nvPr>
            <p:ph idx="1"/>
          </p:nvPr>
        </p:nvSpPr>
        <p:spPr>
          <a:xfrm>
            <a:off x="838200" y="1825625"/>
            <a:ext cx="10515600" cy="4901746"/>
          </a:xfrm>
        </p:spPr>
        <p:txBody>
          <a:bodyPr>
            <a:noAutofit/>
          </a:bodyPr>
          <a:lstStyle/>
          <a:p>
            <a:r>
              <a:rPr lang="en-US" dirty="0"/>
              <a:t>Determine to be the best ever Dean or HOD, Be intentional about adding </a:t>
            </a:r>
            <a:r>
              <a:rPr lang="en-US" dirty="0" err="1"/>
              <a:t>valuein</a:t>
            </a:r>
            <a:r>
              <a:rPr lang="en-US" dirty="0"/>
              <a:t> office rather than just “holding fort” and maintaining traditions unquestioningly</a:t>
            </a:r>
          </a:p>
          <a:p>
            <a:r>
              <a:rPr lang="en-US" dirty="0"/>
              <a:t>Acquaint yourself with the University rules and regulations</a:t>
            </a:r>
          </a:p>
          <a:p>
            <a:r>
              <a:rPr lang="en-US" dirty="0"/>
              <a:t>Determine to be an active and effective player in the field.</a:t>
            </a:r>
          </a:p>
          <a:p>
            <a:r>
              <a:rPr lang="en-US" dirty="0" err="1"/>
              <a:t>Recognise</a:t>
            </a:r>
            <a:r>
              <a:rPr lang="en-US" dirty="0"/>
              <a:t> AND ACCEPT that the world has made some significant shifts in the context of university relationships – lecturer </a:t>
            </a:r>
            <a:r>
              <a:rPr lang="en-US" i="1" dirty="0"/>
              <a:t>qua</a:t>
            </a:r>
            <a:r>
              <a:rPr lang="en-US" dirty="0"/>
              <a:t> students, senior faculty </a:t>
            </a:r>
            <a:r>
              <a:rPr lang="en-US" i="1" dirty="0"/>
              <a:t>qua </a:t>
            </a:r>
            <a:r>
              <a:rPr lang="en-US" dirty="0"/>
              <a:t>junior faculty, academic </a:t>
            </a:r>
            <a:r>
              <a:rPr lang="en-US" i="1" dirty="0"/>
              <a:t>qua</a:t>
            </a:r>
            <a:r>
              <a:rPr lang="en-US" dirty="0"/>
              <a:t> non-teaching staff. Underlying these shifts is the move away from authoritarianism and patriarchy.</a:t>
            </a:r>
          </a:p>
          <a:p>
            <a:endParaRPr lang="en-US" dirty="0"/>
          </a:p>
        </p:txBody>
      </p:sp>
    </p:spTree>
    <p:extLst>
      <p:ext uri="{BB962C8B-B14F-4D97-AF65-F5344CB8AC3E}">
        <p14:creationId xmlns:p14="http://schemas.microsoft.com/office/powerpoint/2010/main" val="151138250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p>
        </p:txBody>
      </p:sp>
      <p:sp>
        <p:nvSpPr>
          <p:cNvPr id="3" name="Content Placeholder 2"/>
          <p:cNvSpPr>
            <a:spLocks noGrp="1"/>
          </p:cNvSpPr>
          <p:nvPr>
            <p:ph idx="1"/>
          </p:nvPr>
        </p:nvSpPr>
        <p:spPr>
          <a:xfrm>
            <a:off x="838200" y="1825624"/>
            <a:ext cx="10515600" cy="4883933"/>
          </a:xfrm>
        </p:spPr>
        <p:txBody>
          <a:bodyPr>
            <a:normAutofit/>
          </a:bodyPr>
          <a:lstStyle/>
          <a:p>
            <a:r>
              <a:rPr lang="en-US" dirty="0"/>
              <a:t>Equip self for leadership through training and retraining. Many of us are not natural born leaders(that is anyone is, in fact) and ability to research and teach which are the key criteria for progression to academic leadership does not always mean one is adequately equipped for leadership as people and resource managers. REMEMBER that its never to late to start learn and there’s no end to learning.</a:t>
            </a:r>
          </a:p>
          <a:p>
            <a:pPr lvl="1"/>
            <a:r>
              <a:rPr lang="en-US" sz="2800" dirty="0"/>
              <a:t>Be a constant learner, be ready to learn and unlearn management and embrace new knowledges and skills. 21</a:t>
            </a:r>
            <a:r>
              <a:rPr lang="en-US" sz="2800" baseline="30000" dirty="0"/>
              <a:t>st</a:t>
            </a:r>
            <a:r>
              <a:rPr lang="en-US" sz="2800" dirty="0"/>
              <a:t> century leadership is more complex and requires that leaders cultivate an array of skills </a:t>
            </a:r>
          </a:p>
          <a:p>
            <a:pPr marL="0" indent="0">
              <a:buNone/>
            </a:pPr>
            <a:endParaRPr lang="en-US" b="1" dirty="0"/>
          </a:p>
        </p:txBody>
      </p:sp>
    </p:spTree>
    <p:extLst>
      <p:ext uri="{BB962C8B-B14F-4D97-AF65-F5344CB8AC3E}">
        <p14:creationId xmlns:p14="http://schemas.microsoft.com/office/powerpoint/2010/main" val="381590123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can management do to help me?</a:t>
            </a:r>
          </a:p>
        </p:txBody>
      </p:sp>
      <p:sp>
        <p:nvSpPr>
          <p:cNvPr id="3" name="Content Placeholder 2"/>
          <p:cNvSpPr>
            <a:spLocks noGrp="1"/>
          </p:cNvSpPr>
          <p:nvPr>
            <p:ph idx="1"/>
          </p:nvPr>
        </p:nvSpPr>
        <p:spPr/>
        <p:txBody>
          <a:bodyPr>
            <a:normAutofit fontScale="85000" lnSpcReduction="20000"/>
          </a:bodyPr>
          <a:lstStyle/>
          <a:p>
            <a:r>
              <a:rPr lang="en-US" dirty="0"/>
              <a:t>Delineate the role and responsibilities of academic deans more clearly and document.</a:t>
            </a:r>
          </a:p>
          <a:p>
            <a:r>
              <a:rPr lang="en-US" dirty="0"/>
              <a:t>Delineate the role and responsibilities of Heads of Department more clearly and document</a:t>
            </a:r>
          </a:p>
          <a:p>
            <a:r>
              <a:rPr lang="en-US" dirty="0"/>
              <a:t>Communicate/provide easy access to university rules and regulations by making them easily accessible for reference</a:t>
            </a:r>
          </a:p>
          <a:p>
            <a:r>
              <a:rPr lang="en-US" dirty="0"/>
              <a:t>Ensure consistent application of rules to ensure that guidelines are clear and evolve an overarching institutional culture of fairness.</a:t>
            </a:r>
          </a:p>
          <a:p>
            <a:r>
              <a:rPr lang="en-US" dirty="0"/>
              <a:t>De-</a:t>
            </a:r>
            <a:r>
              <a:rPr lang="en-US" dirty="0" err="1"/>
              <a:t>emphasise</a:t>
            </a:r>
            <a:r>
              <a:rPr lang="en-US" dirty="0"/>
              <a:t> reliance on training by unstructured mentoring and coaching</a:t>
            </a:r>
          </a:p>
          <a:p>
            <a:r>
              <a:rPr lang="en-US" dirty="0"/>
              <a:t>Provide training for Deans and HODs using different training modes such as directed learning such as this seminar offers and self-paced learning through digital platforms </a:t>
            </a:r>
          </a:p>
          <a:p>
            <a:r>
              <a:rPr lang="en-US" dirty="0"/>
              <a:t>Provide adequate resources to support upgrade and maintenance of facilities.</a:t>
            </a:r>
          </a:p>
        </p:txBody>
      </p:sp>
    </p:spTree>
    <p:extLst>
      <p:ext uri="{BB962C8B-B14F-4D97-AF65-F5344CB8AC3E}">
        <p14:creationId xmlns:p14="http://schemas.microsoft.com/office/powerpoint/2010/main" val="49527493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Useful readings</a:t>
            </a:r>
          </a:p>
        </p:txBody>
      </p:sp>
      <p:sp>
        <p:nvSpPr>
          <p:cNvPr id="3" name="Content Placeholder 2"/>
          <p:cNvSpPr>
            <a:spLocks noGrp="1"/>
          </p:cNvSpPr>
          <p:nvPr>
            <p:ph idx="1"/>
          </p:nvPr>
        </p:nvSpPr>
        <p:spPr/>
        <p:txBody>
          <a:bodyPr/>
          <a:lstStyle/>
          <a:p>
            <a:r>
              <a:rPr lang="en-US" dirty="0"/>
              <a:t>European Business Review, “Seven Essential Qualities In A Great Academic Dean” available at </a:t>
            </a:r>
            <a:r>
              <a:rPr lang="en-US" dirty="0">
                <a:hlinkClick r:id="rId2"/>
              </a:rPr>
              <a:t>https://www.europeanbusinessreview.com/seven-essential-qualities-in-a-great-academic-dean/</a:t>
            </a:r>
            <a:endParaRPr lang="en-US" dirty="0"/>
          </a:p>
          <a:p>
            <a:r>
              <a:rPr lang="en-US" dirty="0"/>
              <a:t>Robert F. Brunner, “The 3 Qualities That Make a Good Dean” </a:t>
            </a:r>
            <a:r>
              <a:rPr lang="en-US" i="1" dirty="0"/>
              <a:t>The Chronicle of Higher Education</a:t>
            </a:r>
            <a:r>
              <a:rPr lang="en-US" dirty="0"/>
              <a:t> available at </a:t>
            </a:r>
            <a:r>
              <a:rPr lang="en-US" dirty="0">
                <a:hlinkClick r:id="rId3"/>
              </a:rPr>
              <a:t>https://www.chronicle.com/article/the-3-qualities-that-make-a-good-dean/</a:t>
            </a:r>
            <a:endParaRPr lang="en-US" dirty="0"/>
          </a:p>
          <a:p>
            <a:endParaRPr lang="en-US" dirty="0"/>
          </a:p>
          <a:p>
            <a:endParaRPr lang="en-US" dirty="0"/>
          </a:p>
        </p:txBody>
      </p:sp>
    </p:spTree>
    <p:extLst>
      <p:ext uri="{BB962C8B-B14F-4D97-AF65-F5344CB8AC3E}">
        <p14:creationId xmlns:p14="http://schemas.microsoft.com/office/powerpoint/2010/main" val="2715749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a:t>Paragraphs 6-8 of the Fourth Schedule of the University of Lagos Act as amended provide for the organization of academic work in the University.</a:t>
            </a:r>
          </a:p>
          <a:p>
            <a:pPr marL="0" indent="0">
              <a:buNone/>
            </a:pPr>
            <a:r>
              <a:rPr lang="en-US" b="1" dirty="0"/>
              <a:t>Para. 6</a:t>
            </a:r>
            <a:r>
              <a:rPr lang="en-US" dirty="0"/>
              <a:t>: </a:t>
            </a:r>
            <a:r>
              <a:rPr lang="en-US" sz="2200" dirty="0"/>
              <a:t>The academic work of the University shall be distributed, in such manner as may be  prescribed, among the colleges and such faculties, schools, institutes or other teaching units as  may be established by regulations. </a:t>
            </a:r>
          </a:p>
          <a:p>
            <a:pPr marL="0" indent="0">
              <a:buNone/>
            </a:pPr>
            <a:r>
              <a:rPr lang="en-US" b="1" dirty="0"/>
              <a:t>Para. 7: </a:t>
            </a:r>
            <a:r>
              <a:rPr lang="en-US" sz="2200" dirty="0"/>
              <a:t>(1) </a:t>
            </a:r>
            <a:r>
              <a:rPr lang="en-US" sz="2200" b="1" dirty="0"/>
              <a:t>Each faculty, school, institute or other teaching unit of the University established by  regulations shall be under the direct control of a board of studies</a:t>
            </a:r>
            <a:r>
              <a:rPr lang="en-US" sz="2200" dirty="0"/>
              <a:t>.  </a:t>
            </a:r>
          </a:p>
          <a:p>
            <a:pPr marL="0" indent="0">
              <a:buNone/>
            </a:pPr>
            <a:r>
              <a:rPr lang="en-US" sz="2200" dirty="0"/>
              <a:t>(2) Each board of studies shall consist of- </a:t>
            </a:r>
          </a:p>
          <a:p>
            <a:pPr marL="457200" indent="-457200">
              <a:buAutoNum type="alphaLcParenBoth"/>
            </a:pPr>
            <a:r>
              <a:rPr lang="en-US" sz="2200" b="1" dirty="0"/>
              <a:t>the Vice-Chancellor  </a:t>
            </a:r>
            <a:r>
              <a:rPr lang="en-US" sz="2200" dirty="0"/>
              <a:t>and the Deputy Vice-Chancellor;   </a:t>
            </a:r>
          </a:p>
          <a:p>
            <a:pPr marL="457200" indent="-457200">
              <a:buAutoNum type="alphaLcParenBoth"/>
            </a:pPr>
            <a:r>
              <a:rPr lang="en-US" sz="2200" dirty="0"/>
              <a:t>such of the teachers assigned to the faculty, school, institute or other teaching  unit as the Senate may determine;   </a:t>
            </a:r>
          </a:p>
          <a:p>
            <a:pPr marL="457200" indent="-457200">
              <a:buAutoNum type="alphaLcParenBoth"/>
            </a:pPr>
            <a:r>
              <a:rPr lang="en-US" sz="2200" dirty="0"/>
              <a:t>such persons, not exceeding four in number, whether or not members of the  University, as may with the specific or general approval of the Senate be appointed by the board of studies to be members of the board. </a:t>
            </a:r>
          </a:p>
        </p:txBody>
      </p:sp>
    </p:spTree>
    <p:extLst>
      <p:ext uri="{BB962C8B-B14F-4D97-AF65-F5344CB8AC3E}">
        <p14:creationId xmlns:p14="http://schemas.microsoft.com/office/powerpoint/2010/main" val="4531180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marL="0" indent="0">
              <a:buNone/>
            </a:pPr>
            <a:r>
              <a:rPr lang="en-US" b="1" dirty="0"/>
              <a:t>Para 8(4) – Functions of the Board of Studies</a:t>
            </a:r>
            <a:r>
              <a:rPr lang="en-US" dirty="0"/>
              <a:t> </a:t>
            </a:r>
          </a:p>
          <a:p>
            <a:pPr marL="0" indent="0">
              <a:buNone/>
            </a:pPr>
            <a:r>
              <a:rPr lang="en-US" dirty="0"/>
              <a:t>Subject to the provisions of the Act, it shall be the function of each board of studies-   </a:t>
            </a:r>
          </a:p>
          <a:p>
            <a:pPr marL="514350" indent="-514350">
              <a:buAutoNum type="alphaLcParenBoth"/>
            </a:pPr>
            <a:r>
              <a:rPr lang="en-US" dirty="0"/>
              <a:t>to advise and report to the Senate on all matters relating to the </a:t>
            </a:r>
            <a:r>
              <a:rPr lang="en-US" dirty="0" err="1"/>
              <a:t>organisation</a:t>
            </a:r>
            <a:r>
              <a:rPr lang="en-US" dirty="0"/>
              <a:t> of  education, teaching and research in the subjects of the faculty, school, institute  or other teaching unit, including curricula and examinations;</a:t>
            </a:r>
          </a:p>
          <a:p>
            <a:pPr marL="514350" indent="-514350">
              <a:buAutoNum type="alphaLcParenBoth"/>
            </a:pPr>
            <a:r>
              <a:rPr lang="en-US" dirty="0"/>
              <a:t>to consider the progress and conduct of students in that teaching unit and to  report thereon;  </a:t>
            </a:r>
          </a:p>
          <a:p>
            <a:pPr marL="514350" indent="-514350">
              <a:buAutoNum type="alphaLcParenBoth"/>
            </a:pPr>
            <a:r>
              <a:rPr lang="en-US" dirty="0"/>
              <a:t>to recommend to the Senate persons for appointment as examiners; and  </a:t>
            </a:r>
          </a:p>
          <a:p>
            <a:pPr marL="514350" indent="-514350">
              <a:buAutoNum type="alphaLcParenBoth"/>
            </a:pPr>
            <a:r>
              <a:rPr lang="en-US" dirty="0"/>
              <a:t>to deal with any academic matters referred to it by the Senate.  </a:t>
            </a:r>
          </a:p>
          <a:p>
            <a:pPr marL="0" indent="0">
              <a:buNone/>
            </a:pPr>
            <a:endParaRPr lang="en-US" dirty="0"/>
          </a:p>
          <a:p>
            <a:pPr marL="0" indent="0">
              <a:buNone/>
            </a:pPr>
            <a:r>
              <a:rPr lang="en-US" dirty="0"/>
              <a:t>NOTE: Where a board of studies does not include all the teachers assigned to the faculty,  school, institute or other teaching unit in question, there shall be an assembly of those teachers  which shall have such functions as may be prescribed. This explains why the SPGS has an Academic Board and an Assembly of Teachers </a:t>
            </a:r>
          </a:p>
        </p:txBody>
      </p:sp>
    </p:spTree>
    <p:extLst>
      <p:ext uri="{BB962C8B-B14F-4D97-AF65-F5344CB8AC3E}">
        <p14:creationId xmlns:p14="http://schemas.microsoft.com/office/powerpoint/2010/main" val="10385575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pPr marL="0" indent="0">
              <a:buNone/>
            </a:pPr>
            <a:r>
              <a:rPr lang="en-US" sz="3100" b="1" dirty="0"/>
              <a:t>Para. 9: Deans of teaching units</a:t>
            </a:r>
            <a:r>
              <a:rPr lang="en-US" b="1" dirty="0"/>
              <a:t> </a:t>
            </a:r>
            <a:r>
              <a:rPr lang="en-US" dirty="0"/>
              <a:t> </a:t>
            </a:r>
          </a:p>
          <a:p>
            <a:pPr marL="514350" indent="-514350">
              <a:buFont typeface="+mj-lt"/>
              <a:buAutoNum type="arabicPeriod"/>
            </a:pPr>
            <a:r>
              <a:rPr lang="en-US" dirty="0"/>
              <a:t>In the case of each faculty, school, institute or other teaching unit established by  regulations, one of the professors assigned to that teaching unit shall be Dean of that teaching  unit. </a:t>
            </a:r>
          </a:p>
          <a:p>
            <a:pPr marL="514350" indent="-514350">
              <a:buFont typeface="+mj-lt"/>
              <a:buAutoNum type="arabicPeriod"/>
            </a:pPr>
            <a:r>
              <a:rPr lang="en-US" dirty="0"/>
              <a:t>The Dean of a teaching unit shall be appointed in such manner as may be prescribed  and shall hold the office of Dean for such period and on such terms as may be prescribed.  </a:t>
            </a:r>
          </a:p>
          <a:p>
            <a:pPr marL="514350" indent="-514350">
              <a:buFont typeface="+mj-lt"/>
              <a:buAutoNum type="arabicPeriod"/>
            </a:pPr>
            <a:r>
              <a:rPr lang="en-US" dirty="0"/>
              <a:t>The Dean shall be chairman at all meetings of his board of studies when he is present; and when he is not present, such other member of the board present at the meeting as may  be prescribed, or in that member's absence such other member of the board present at the  meeting as the board may appoint for that meeting, shall be the chairman at the meeting. </a:t>
            </a:r>
          </a:p>
          <a:p>
            <a:pPr marL="514350" indent="-514350">
              <a:buFont typeface="+mj-lt"/>
              <a:buAutoNum type="arabicPeriod"/>
            </a:pPr>
            <a:r>
              <a:rPr lang="en-US" dirty="0"/>
              <a:t>It shall be the function of the Dean of a teaching unit to present to Congregation for  the conferment of degrees persons who have qualified for degrees of the University at examinations held in the branches of learning for which responsibility is allocated to the board of studies of that unit. </a:t>
            </a:r>
          </a:p>
        </p:txBody>
      </p:sp>
    </p:spTree>
    <p:extLst>
      <p:ext uri="{BB962C8B-B14F-4D97-AF65-F5344CB8AC3E}">
        <p14:creationId xmlns:p14="http://schemas.microsoft.com/office/powerpoint/2010/main" val="41250832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2420" y="365125"/>
            <a:ext cx="11567160" cy="1325563"/>
          </a:xfrm>
        </p:spPr>
        <p:txBody>
          <a:bodyPr/>
          <a:lstStyle/>
          <a:p>
            <a:r>
              <a:rPr lang="en-US" b="1" dirty="0"/>
              <a:t>Significance of theme of presentation</a:t>
            </a:r>
          </a:p>
        </p:txBody>
      </p:sp>
      <p:sp>
        <p:nvSpPr>
          <p:cNvPr id="3" name="Content Placeholder 2"/>
          <p:cNvSpPr>
            <a:spLocks noGrp="1"/>
          </p:cNvSpPr>
          <p:nvPr>
            <p:ph idx="1"/>
          </p:nvPr>
        </p:nvSpPr>
        <p:spPr/>
        <p:txBody>
          <a:bodyPr>
            <a:normAutofit/>
          </a:bodyPr>
          <a:lstStyle/>
          <a:p>
            <a:r>
              <a:rPr lang="en-US" dirty="0"/>
              <a:t>The significance of the theme of this presentation is premised on the exigency of </a:t>
            </a:r>
          </a:p>
          <a:p>
            <a:pPr lvl="1"/>
            <a:r>
              <a:rPr lang="en-US" b="1" dirty="0"/>
              <a:t>Fulfilling the purpose and mandate of the university </a:t>
            </a:r>
          </a:p>
          <a:p>
            <a:pPr lvl="1"/>
            <a:r>
              <a:rPr lang="en-US" b="1" dirty="0"/>
              <a:t>Evolving an effective system to ensure compliance with law</a:t>
            </a:r>
          </a:p>
          <a:p>
            <a:r>
              <a:rPr lang="en-US" dirty="0"/>
              <a:t>The University of Lagos is a creation of statute which expressly spells out its objects and creates a structure made up of various organs for its effective working to the end of </a:t>
            </a:r>
            <a:r>
              <a:rPr lang="en-US" dirty="0" err="1"/>
              <a:t>realising</a:t>
            </a:r>
            <a:r>
              <a:rPr lang="en-US" dirty="0"/>
              <a:t> the objects.</a:t>
            </a:r>
          </a:p>
          <a:p>
            <a:endParaRPr lang="en-US" dirty="0"/>
          </a:p>
        </p:txBody>
      </p:sp>
    </p:spTree>
    <p:extLst>
      <p:ext uri="{BB962C8B-B14F-4D97-AF65-F5344CB8AC3E}">
        <p14:creationId xmlns:p14="http://schemas.microsoft.com/office/powerpoint/2010/main" val="36051698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373911"/>
          </a:xfrm>
        </p:spPr>
        <p:txBody>
          <a:bodyPr>
            <a:normAutofit fontScale="90000"/>
          </a:bodyPr>
          <a:lstStyle/>
          <a:p>
            <a:endParaRPr lang="en-US" dirty="0"/>
          </a:p>
        </p:txBody>
      </p:sp>
      <p:sp>
        <p:nvSpPr>
          <p:cNvPr id="3" name="Content Placeholder 2"/>
          <p:cNvSpPr>
            <a:spLocks noGrp="1"/>
          </p:cNvSpPr>
          <p:nvPr>
            <p:ph idx="1"/>
          </p:nvPr>
        </p:nvSpPr>
        <p:spPr>
          <a:xfrm>
            <a:off x="838200" y="1114816"/>
            <a:ext cx="10515600" cy="5348613"/>
          </a:xfrm>
        </p:spPr>
        <p:txBody>
          <a:bodyPr>
            <a:normAutofit fontScale="92500" lnSpcReduction="10000"/>
          </a:bodyPr>
          <a:lstStyle/>
          <a:p>
            <a:pPr marL="0" indent="0">
              <a:buNone/>
            </a:pPr>
            <a:r>
              <a:rPr lang="en-US" b="1" dirty="0"/>
              <a:t>The objects of the University of Lagos </a:t>
            </a:r>
            <a:r>
              <a:rPr lang="en-US" dirty="0"/>
              <a:t>are:</a:t>
            </a:r>
          </a:p>
          <a:p>
            <a:pPr marL="514350" indent="-514350">
              <a:buFont typeface="+mj-lt"/>
              <a:buAutoNum type="alphaLcParenR"/>
            </a:pPr>
            <a:r>
              <a:rPr lang="en-US" dirty="0"/>
              <a:t>to encourage the advancement of learning and to hold out to all persons without distinction of race, creed, sex or political conviction the opportunity of acquiring a higher education;   </a:t>
            </a:r>
          </a:p>
          <a:p>
            <a:pPr marL="514350" indent="-514350">
              <a:buFont typeface="+mj-lt"/>
              <a:buAutoNum type="alphaLcParenR"/>
            </a:pPr>
            <a:r>
              <a:rPr lang="en-US" dirty="0"/>
              <a:t>to provide courses of instruction and other facilities for the pursuit of learning  in all its branches, and to make those facilities available on proper terms to  such persons as are equipped to benefit from them;   </a:t>
            </a:r>
          </a:p>
          <a:p>
            <a:pPr marL="514350" indent="-514350">
              <a:buFont typeface="+mj-lt"/>
              <a:buAutoNum type="alphaLcParenR"/>
            </a:pPr>
            <a:r>
              <a:rPr lang="en-US" dirty="0"/>
              <a:t>to encourage, promote and conduct research in all fields of learning and human  </a:t>
            </a:r>
            <a:r>
              <a:rPr lang="en-US" dirty="0" err="1"/>
              <a:t>endeavour</a:t>
            </a:r>
            <a:r>
              <a:rPr lang="en-US" dirty="0"/>
              <a:t>; and   </a:t>
            </a:r>
          </a:p>
          <a:p>
            <a:pPr marL="514350" indent="-514350">
              <a:buFont typeface="+mj-lt"/>
              <a:buAutoNum type="alphaLcParenR"/>
            </a:pPr>
            <a:r>
              <a:rPr lang="en-US" dirty="0"/>
              <a:t>to undertake any other activities appropriate for a university of the highest  standard. </a:t>
            </a:r>
          </a:p>
          <a:p>
            <a:pPr marL="0" indent="0">
              <a:buNone/>
            </a:pPr>
            <a:r>
              <a:rPr lang="en-US" b="1" dirty="0"/>
              <a:t>In furtherance of these objects, the Act creates various offices including those of Deans and Heads of </a:t>
            </a:r>
            <a:r>
              <a:rPr lang="en-US" b="1" dirty="0" err="1"/>
              <a:t>Departments.and</a:t>
            </a:r>
            <a:r>
              <a:rPr lang="en-US" b="1" dirty="0"/>
              <a:t> the imperative of being true to cause makes addressing this theme compelling.</a:t>
            </a:r>
          </a:p>
        </p:txBody>
      </p:sp>
    </p:spTree>
    <p:extLst>
      <p:ext uri="{BB962C8B-B14F-4D97-AF65-F5344CB8AC3E}">
        <p14:creationId xmlns:p14="http://schemas.microsoft.com/office/powerpoint/2010/main" val="25117445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361385"/>
          </a:xfrm>
        </p:spPr>
        <p:txBody>
          <a:bodyPr>
            <a:normAutofit fontScale="90000"/>
          </a:bodyPr>
          <a:lstStyle/>
          <a:p>
            <a:endParaRPr lang="en-US" dirty="0"/>
          </a:p>
        </p:txBody>
      </p:sp>
      <p:sp>
        <p:nvSpPr>
          <p:cNvPr id="3" name="Content Placeholder 2"/>
          <p:cNvSpPr>
            <a:spLocks noGrp="1"/>
          </p:cNvSpPr>
          <p:nvPr>
            <p:ph idx="1"/>
          </p:nvPr>
        </p:nvSpPr>
        <p:spPr>
          <a:xfrm>
            <a:off x="663879" y="1252602"/>
            <a:ext cx="10689921" cy="5235879"/>
          </a:xfrm>
        </p:spPr>
        <p:txBody>
          <a:bodyPr>
            <a:normAutofit/>
          </a:bodyPr>
          <a:lstStyle/>
          <a:p>
            <a:r>
              <a:rPr lang="en-US" dirty="0"/>
              <a:t>In law, universities are </a:t>
            </a:r>
            <a:r>
              <a:rPr lang="en-US" b="1" dirty="0"/>
              <a:t>legal persons</a:t>
            </a:r>
            <a:r>
              <a:rPr lang="en-US" dirty="0"/>
              <a:t> with rights and responsibilities –section of the University Act. </a:t>
            </a:r>
          </a:p>
          <a:p>
            <a:r>
              <a:rPr lang="en-US" dirty="0"/>
              <a:t>As legal persons, offices of the corporate entity may be construed as </a:t>
            </a:r>
          </a:p>
          <a:p>
            <a:pPr>
              <a:buFont typeface="Wingdings" panose="05000000000000000000" pitchFamily="2" charset="2"/>
              <a:buChar char="ü"/>
            </a:pPr>
            <a:r>
              <a:rPr lang="en-US" dirty="0"/>
              <a:t>the brain and mind and the decisions and actions of holders of these offices are deemed the decision of the university so that the university is deemed to have acted and is personally liable for its own actions) </a:t>
            </a:r>
          </a:p>
          <a:p>
            <a:pPr marL="0" indent="0">
              <a:buNone/>
            </a:pPr>
            <a:r>
              <a:rPr lang="en-US" b="1" u="sng" dirty="0"/>
              <a:t>OR</a:t>
            </a:r>
            <a:endParaRPr lang="en-US" dirty="0"/>
          </a:p>
          <a:p>
            <a:pPr>
              <a:buFont typeface="Wingdings" panose="05000000000000000000" pitchFamily="2" charset="2"/>
              <a:buChar char="ü"/>
            </a:pPr>
            <a:r>
              <a:rPr lang="en-US" dirty="0"/>
              <a:t>other physical parts of the entity e.g. the limbs and the actions of holders of these offices are not deemed to be the </a:t>
            </a:r>
            <a:r>
              <a:rPr lang="en-US" dirty="0" err="1"/>
              <a:t>university.’s</a:t>
            </a:r>
            <a:r>
              <a:rPr lang="en-US" dirty="0"/>
              <a:t> personal actions although the university may still be legally responsible for their actions (vicarious liability for the actions of an agent).  </a:t>
            </a:r>
          </a:p>
        </p:txBody>
      </p:sp>
    </p:spTree>
    <p:extLst>
      <p:ext uri="{BB962C8B-B14F-4D97-AF65-F5344CB8AC3E}">
        <p14:creationId xmlns:p14="http://schemas.microsoft.com/office/powerpoint/2010/main" val="19942339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476</TotalTime>
  <Words>3656</Words>
  <Application>Microsoft Office PowerPoint</Application>
  <PresentationFormat>Widescreen</PresentationFormat>
  <Paragraphs>216</Paragraphs>
  <Slides>39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39</vt:i4>
      </vt:variant>
    </vt:vector>
  </HeadingPairs>
  <TitlesOfParts>
    <vt:vector size="44" baseType="lpstr">
      <vt:lpstr>Arial</vt:lpstr>
      <vt:lpstr>Calibri</vt:lpstr>
      <vt:lpstr>Calibri Light</vt:lpstr>
      <vt:lpstr>Wingdings</vt:lpstr>
      <vt:lpstr>Office Theme</vt:lpstr>
      <vt:lpstr>Academic and Administrative Responsibilities of Deans and HODs Promoting Proper Staff and Student Relationship</vt:lpstr>
      <vt:lpstr>Outline</vt:lpstr>
      <vt:lpstr>Definitions and statutory basis</vt:lpstr>
      <vt:lpstr>PowerPoint Presentation</vt:lpstr>
      <vt:lpstr>PowerPoint Presentation</vt:lpstr>
      <vt:lpstr>PowerPoint Presentation</vt:lpstr>
      <vt:lpstr>Significance of theme of presentation</vt:lpstr>
      <vt:lpstr>PowerPoint Presentation</vt:lpstr>
      <vt:lpstr>PowerPoint Presentation</vt:lpstr>
      <vt:lpstr>PowerPoint Presentation</vt:lpstr>
      <vt:lpstr>The university system and its governance</vt:lpstr>
      <vt:lpstr>PowerPoint Presentation</vt:lpstr>
      <vt:lpstr>The university: a state on its own Parallels and Analogies </vt:lpstr>
      <vt:lpstr>Structure/Hierarchies of units and organs</vt:lpstr>
      <vt:lpstr>PowerPoint Presentation</vt:lpstr>
      <vt:lpstr>Values and guiding principles</vt:lpstr>
      <vt:lpstr>PowerPoint Presentation</vt:lpstr>
      <vt:lpstr>Authority, roles and responsibilities – the Dean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Authority, roles and responsibilities - HODs</vt:lpstr>
      <vt:lpstr>PowerPoint Presentation</vt:lpstr>
      <vt:lpstr>PowerPoint Presentation</vt:lpstr>
      <vt:lpstr>PowerPoint Presentation</vt:lpstr>
      <vt:lpstr>Qualities of a great academic dean or HOD</vt:lpstr>
      <vt:lpstr>PowerPoint Presentation</vt:lpstr>
      <vt:lpstr>How can I do things differently?</vt:lpstr>
      <vt:lpstr> </vt:lpstr>
      <vt:lpstr>What can management do to help me?</vt:lpstr>
      <vt:lpstr>Useful readings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Academic and Administrative Responsibilities of Deans and HODs Promoting Proper Staff and Student Relationship</dc:title>
  <dc:creator>Ayo Atsenuwa</dc:creator>
  <cp:lastModifiedBy>HomePC</cp:lastModifiedBy>
  <cp:revision>49</cp:revision>
  <dcterms:created xsi:type="dcterms:W3CDTF">2023-08-20T23:37:53Z</dcterms:created>
  <dcterms:modified xsi:type="dcterms:W3CDTF">2023-08-22T09:06:10Z</dcterms:modified>
</cp:coreProperties>
</file>