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7"/>
  </p:notesMasterIdLst>
  <p:sldIdLst>
    <p:sldId id="256" r:id="rId2"/>
    <p:sldId id="258" r:id="rId3"/>
    <p:sldId id="259" r:id="rId4"/>
    <p:sldId id="260" r:id="rId5"/>
    <p:sldId id="257" r:id="rId6"/>
    <p:sldId id="261" r:id="rId7"/>
    <p:sldId id="290" r:id="rId8"/>
    <p:sldId id="262" r:id="rId9"/>
    <p:sldId id="264" r:id="rId10"/>
    <p:sldId id="263" r:id="rId11"/>
    <p:sldId id="280" r:id="rId12"/>
    <p:sldId id="281" r:id="rId13"/>
    <p:sldId id="282" r:id="rId14"/>
    <p:sldId id="267" r:id="rId15"/>
    <p:sldId id="265" r:id="rId16"/>
    <p:sldId id="266" r:id="rId17"/>
    <p:sldId id="268" r:id="rId18"/>
    <p:sldId id="269" r:id="rId19"/>
    <p:sldId id="270" r:id="rId20"/>
    <p:sldId id="271" r:id="rId21"/>
    <p:sldId id="283" r:id="rId22"/>
    <p:sldId id="284" r:id="rId23"/>
    <p:sldId id="272" r:id="rId24"/>
    <p:sldId id="273" r:id="rId25"/>
    <p:sldId id="275" r:id="rId26"/>
    <p:sldId id="276" r:id="rId27"/>
    <p:sldId id="277" r:id="rId28"/>
    <p:sldId id="278" r:id="rId29"/>
    <p:sldId id="274" r:id="rId30"/>
    <p:sldId id="279" r:id="rId31"/>
    <p:sldId id="285" r:id="rId32"/>
    <p:sldId id="286" r:id="rId33"/>
    <p:sldId id="288" r:id="rId34"/>
    <p:sldId id="289" r:id="rId35"/>
    <p:sldId id="291"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81" d="100"/>
          <a:sy n="81" d="100"/>
        </p:scale>
        <p:origin x="-270" y="1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DCFA2CB-E1BA-49C0-8B2A-04A8C0661EAF}" type="datetimeFigureOut">
              <a:rPr lang="en-US" smtClean="0"/>
              <a:t>25-Nov-22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316FF04-49E2-43AB-B737-EEE7D73B6CA6}" type="slidenum">
              <a:rPr lang="en-US" smtClean="0"/>
              <a:t>‹#›</a:t>
            </a:fld>
            <a:endParaRPr lang="en-US"/>
          </a:p>
        </p:txBody>
      </p:sp>
    </p:spTree>
    <p:extLst>
      <p:ext uri="{BB962C8B-B14F-4D97-AF65-F5344CB8AC3E}">
        <p14:creationId xmlns:p14="http://schemas.microsoft.com/office/powerpoint/2010/main" val="37766262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316FF04-49E2-43AB-B737-EEE7D73B6CA6}" type="slidenum">
              <a:rPr lang="en-US" smtClean="0"/>
              <a:t>21</a:t>
            </a:fld>
            <a:endParaRPr lang="en-US"/>
          </a:p>
        </p:txBody>
      </p:sp>
    </p:spTree>
    <p:extLst>
      <p:ext uri="{BB962C8B-B14F-4D97-AF65-F5344CB8AC3E}">
        <p14:creationId xmlns:p14="http://schemas.microsoft.com/office/powerpoint/2010/main" val="25417551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EC8181B-58EB-4030-975E-4C1186F0731A}" type="datetime1">
              <a:rPr lang="en-US" smtClean="0"/>
              <a:t>25-Nov-22</a:t>
            </a:fld>
            <a:endParaRPr lang="en-US"/>
          </a:p>
        </p:txBody>
      </p:sp>
      <p:sp>
        <p:nvSpPr>
          <p:cNvPr id="5" name="Footer Placeholder 4"/>
          <p:cNvSpPr>
            <a:spLocks noGrp="1"/>
          </p:cNvSpPr>
          <p:nvPr>
            <p:ph type="ftr" sz="quarter" idx="11"/>
          </p:nvPr>
        </p:nvSpPr>
        <p:spPr/>
        <p:txBody>
          <a:bodyPr/>
          <a:lstStyle/>
          <a:p>
            <a:r>
              <a:rPr lang="en-US" smtClean="0"/>
              <a:t>Dr. A.M. Oloyede, Deputy Dean I, University of Lagos, Nigeria</a:t>
            </a:r>
            <a:endParaRPr lang="en-US"/>
          </a:p>
        </p:txBody>
      </p:sp>
      <p:sp>
        <p:nvSpPr>
          <p:cNvPr id="6" name="Slide Number Placeholder 5"/>
          <p:cNvSpPr>
            <a:spLocks noGrp="1"/>
          </p:cNvSpPr>
          <p:nvPr>
            <p:ph type="sldNum" sz="quarter" idx="12"/>
          </p:nvPr>
        </p:nvSpPr>
        <p:spPr/>
        <p:txBody>
          <a:bodyPr/>
          <a:lstStyle/>
          <a:p>
            <a:fld id="{4E998487-D44F-42CC-AC9D-22B35C04589A}" type="slidenum">
              <a:rPr lang="en-US" smtClean="0"/>
              <a:t>‹#›</a:t>
            </a:fld>
            <a:endParaRPr lang="en-US"/>
          </a:p>
        </p:txBody>
      </p:sp>
    </p:spTree>
    <p:extLst>
      <p:ext uri="{BB962C8B-B14F-4D97-AF65-F5344CB8AC3E}">
        <p14:creationId xmlns:p14="http://schemas.microsoft.com/office/powerpoint/2010/main" val="32302912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82E0D1-F55E-4FE2-B1C0-950D578B320F}" type="datetime1">
              <a:rPr lang="en-US" smtClean="0"/>
              <a:t>25-Nov-22</a:t>
            </a:fld>
            <a:endParaRPr lang="en-US"/>
          </a:p>
        </p:txBody>
      </p:sp>
      <p:sp>
        <p:nvSpPr>
          <p:cNvPr id="5" name="Footer Placeholder 4"/>
          <p:cNvSpPr>
            <a:spLocks noGrp="1"/>
          </p:cNvSpPr>
          <p:nvPr>
            <p:ph type="ftr" sz="quarter" idx="11"/>
          </p:nvPr>
        </p:nvSpPr>
        <p:spPr/>
        <p:txBody>
          <a:bodyPr/>
          <a:lstStyle/>
          <a:p>
            <a:r>
              <a:rPr lang="en-US" smtClean="0"/>
              <a:t>Dr. A.M. Oloyede, Deputy Dean I, University of Lagos, Nigeria</a:t>
            </a:r>
            <a:endParaRPr lang="en-US"/>
          </a:p>
        </p:txBody>
      </p:sp>
      <p:sp>
        <p:nvSpPr>
          <p:cNvPr id="6" name="Slide Number Placeholder 5"/>
          <p:cNvSpPr>
            <a:spLocks noGrp="1"/>
          </p:cNvSpPr>
          <p:nvPr>
            <p:ph type="sldNum" sz="quarter" idx="12"/>
          </p:nvPr>
        </p:nvSpPr>
        <p:spPr/>
        <p:txBody>
          <a:bodyPr/>
          <a:lstStyle/>
          <a:p>
            <a:fld id="{4E998487-D44F-42CC-AC9D-22B35C04589A}" type="slidenum">
              <a:rPr lang="en-US" smtClean="0"/>
              <a:t>‹#›</a:t>
            </a:fld>
            <a:endParaRPr lang="en-US"/>
          </a:p>
        </p:txBody>
      </p:sp>
    </p:spTree>
    <p:extLst>
      <p:ext uri="{BB962C8B-B14F-4D97-AF65-F5344CB8AC3E}">
        <p14:creationId xmlns:p14="http://schemas.microsoft.com/office/powerpoint/2010/main" val="11218138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727FF3-ABD5-4BE3-ABC6-1ECC25B82D3E}" type="datetime1">
              <a:rPr lang="en-US" smtClean="0"/>
              <a:t>25-Nov-22</a:t>
            </a:fld>
            <a:endParaRPr lang="en-US"/>
          </a:p>
        </p:txBody>
      </p:sp>
      <p:sp>
        <p:nvSpPr>
          <p:cNvPr id="5" name="Footer Placeholder 4"/>
          <p:cNvSpPr>
            <a:spLocks noGrp="1"/>
          </p:cNvSpPr>
          <p:nvPr>
            <p:ph type="ftr" sz="quarter" idx="11"/>
          </p:nvPr>
        </p:nvSpPr>
        <p:spPr/>
        <p:txBody>
          <a:bodyPr/>
          <a:lstStyle/>
          <a:p>
            <a:r>
              <a:rPr lang="en-US" smtClean="0"/>
              <a:t>Dr. A.M. Oloyede, Deputy Dean I, University of Lagos, Nigeria</a:t>
            </a:r>
            <a:endParaRPr lang="en-US"/>
          </a:p>
        </p:txBody>
      </p:sp>
      <p:sp>
        <p:nvSpPr>
          <p:cNvPr id="6" name="Slide Number Placeholder 5"/>
          <p:cNvSpPr>
            <a:spLocks noGrp="1"/>
          </p:cNvSpPr>
          <p:nvPr>
            <p:ph type="sldNum" sz="quarter" idx="12"/>
          </p:nvPr>
        </p:nvSpPr>
        <p:spPr/>
        <p:txBody>
          <a:bodyPr/>
          <a:lstStyle/>
          <a:p>
            <a:fld id="{4E998487-D44F-42CC-AC9D-22B35C04589A}" type="slidenum">
              <a:rPr lang="en-US" smtClean="0"/>
              <a:t>‹#›</a:t>
            </a:fld>
            <a:endParaRPr lang="en-US"/>
          </a:p>
        </p:txBody>
      </p:sp>
    </p:spTree>
    <p:extLst>
      <p:ext uri="{BB962C8B-B14F-4D97-AF65-F5344CB8AC3E}">
        <p14:creationId xmlns:p14="http://schemas.microsoft.com/office/powerpoint/2010/main" val="10612767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BE52A1-C663-4210-9A67-5C04B24EADD3}" type="datetime1">
              <a:rPr lang="en-US" smtClean="0"/>
              <a:t>25-Nov-22</a:t>
            </a:fld>
            <a:endParaRPr lang="en-US"/>
          </a:p>
        </p:txBody>
      </p:sp>
      <p:sp>
        <p:nvSpPr>
          <p:cNvPr id="5" name="Footer Placeholder 4"/>
          <p:cNvSpPr>
            <a:spLocks noGrp="1"/>
          </p:cNvSpPr>
          <p:nvPr>
            <p:ph type="ftr" sz="quarter" idx="11"/>
          </p:nvPr>
        </p:nvSpPr>
        <p:spPr/>
        <p:txBody>
          <a:bodyPr/>
          <a:lstStyle/>
          <a:p>
            <a:r>
              <a:rPr lang="en-US" smtClean="0"/>
              <a:t>Dr. A.M. Oloyede, Deputy Dean I, University of Lagos, Nigeria</a:t>
            </a:r>
            <a:endParaRPr lang="en-US"/>
          </a:p>
        </p:txBody>
      </p:sp>
      <p:sp>
        <p:nvSpPr>
          <p:cNvPr id="6" name="Slide Number Placeholder 5"/>
          <p:cNvSpPr>
            <a:spLocks noGrp="1"/>
          </p:cNvSpPr>
          <p:nvPr>
            <p:ph type="sldNum" sz="quarter" idx="12"/>
          </p:nvPr>
        </p:nvSpPr>
        <p:spPr/>
        <p:txBody>
          <a:bodyPr/>
          <a:lstStyle/>
          <a:p>
            <a:fld id="{4E998487-D44F-42CC-AC9D-22B35C04589A}" type="slidenum">
              <a:rPr lang="en-US" smtClean="0"/>
              <a:t>‹#›</a:t>
            </a:fld>
            <a:endParaRPr lang="en-US"/>
          </a:p>
        </p:txBody>
      </p:sp>
    </p:spTree>
    <p:extLst>
      <p:ext uri="{BB962C8B-B14F-4D97-AF65-F5344CB8AC3E}">
        <p14:creationId xmlns:p14="http://schemas.microsoft.com/office/powerpoint/2010/main" val="19457932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A361252-965C-4295-8196-371A85154BBA}" type="datetime1">
              <a:rPr lang="en-US" smtClean="0"/>
              <a:t>25-Nov-22</a:t>
            </a:fld>
            <a:endParaRPr lang="en-US"/>
          </a:p>
        </p:txBody>
      </p:sp>
      <p:sp>
        <p:nvSpPr>
          <p:cNvPr id="5" name="Footer Placeholder 4"/>
          <p:cNvSpPr>
            <a:spLocks noGrp="1"/>
          </p:cNvSpPr>
          <p:nvPr>
            <p:ph type="ftr" sz="quarter" idx="11"/>
          </p:nvPr>
        </p:nvSpPr>
        <p:spPr/>
        <p:txBody>
          <a:bodyPr/>
          <a:lstStyle/>
          <a:p>
            <a:r>
              <a:rPr lang="en-US" smtClean="0"/>
              <a:t>Dr. A.M. Oloyede, Deputy Dean I, University of Lagos, Nigeria</a:t>
            </a:r>
            <a:endParaRPr lang="en-US"/>
          </a:p>
        </p:txBody>
      </p:sp>
      <p:sp>
        <p:nvSpPr>
          <p:cNvPr id="6" name="Slide Number Placeholder 5"/>
          <p:cNvSpPr>
            <a:spLocks noGrp="1"/>
          </p:cNvSpPr>
          <p:nvPr>
            <p:ph type="sldNum" sz="quarter" idx="12"/>
          </p:nvPr>
        </p:nvSpPr>
        <p:spPr/>
        <p:txBody>
          <a:bodyPr/>
          <a:lstStyle/>
          <a:p>
            <a:fld id="{4E998487-D44F-42CC-AC9D-22B35C04589A}" type="slidenum">
              <a:rPr lang="en-US" smtClean="0"/>
              <a:t>‹#›</a:t>
            </a:fld>
            <a:endParaRPr lang="en-US"/>
          </a:p>
        </p:txBody>
      </p:sp>
    </p:spTree>
    <p:extLst>
      <p:ext uri="{BB962C8B-B14F-4D97-AF65-F5344CB8AC3E}">
        <p14:creationId xmlns:p14="http://schemas.microsoft.com/office/powerpoint/2010/main" val="26615962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0C7BA22-A5CF-407A-B2EA-0BCC1EE0B86A}" type="datetime1">
              <a:rPr lang="en-US" smtClean="0"/>
              <a:t>25-Nov-22</a:t>
            </a:fld>
            <a:endParaRPr lang="en-US"/>
          </a:p>
        </p:txBody>
      </p:sp>
      <p:sp>
        <p:nvSpPr>
          <p:cNvPr id="6" name="Footer Placeholder 5"/>
          <p:cNvSpPr>
            <a:spLocks noGrp="1"/>
          </p:cNvSpPr>
          <p:nvPr>
            <p:ph type="ftr" sz="quarter" idx="11"/>
          </p:nvPr>
        </p:nvSpPr>
        <p:spPr/>
        <p:txBody>
          <a:bodyPr/>
          <a:lstStyle/>
          <a:p>
            <a:r>
              <a:rPr lang="en-US" smtClean="0"/>
              <a:t>Dr. A.M. Oloyede, Deputy Dean I, University of Lagos, Nigeria</a:t>
            </a:r>
            <a:endParaRPr lang="en-US"/>
          </a:p>
        </p:txBody>
      </p:sp>
      <p:sp>
        <p:nvSpPr>
          <p:cNvPr id="7" name="Slide Number Placeholder 6"/>
          <p:cNvSpPr>
            <a:spLocks noGrp="1"/>
          </p:cNvSpPr>
          <p:nvPr>
            <p:ph type="sldNum" sz="quarter" idx="12"/>
          </p:nvPr>
        </p:nvSpPr>
        <p:spPr/>
        <p:txBody>
          <a:bodyPr/>
          <a:lstStyle/>
          <a:p>
            <a:fld id="{4E998487-D44F-42CC-AC9D-22B35C04589A}" type="slidenum">
              <a:rPr lang="en-US" smtClean="0"/>
              <a:t>‹#›</a:t>
            </a:fld>
            <a:endParaRPr lang="en-US"/>
          </a:p>
        </p:txBody>
      </p:sp>
    </p:spTree>
    <p:extLst>
      <p:ext uri="{BB962C8B-B14F-4D97-AF65-F5344CB8AC3E}">
        <p14:creationId xmlns:p14="http://schemas.microsoft.com/office/powerpoint/2010/main" val="26102893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49C19F4-FB79-417C-AAB3-A2C043A7E4BB}" type="datetime1">
              <a:rPr lang="en-US" smtClean="0"/>
              <a:t>25-Nov-22</a:t>
            </a:fld>
            <a:endParaRPr lang="en-US"/>
          </a:p>
        </p:txBody>
      </p:sp>
      <p:sp>
        <p:nvSpPr>
          <p:cNvPr id="8" name="Footer Placeholder 7"/>
          <p:cNvSpPr>
            <a:spLocks noGrp="1"/>
          </p:cNvSpPr>
          <p:nvPr>
            <p:ph type="ftr" sz="quarter" idx="11"/>
          </p:nvPr>
        </p:nvSpPr>
        <p:spPr/>
        <p:txBody>
          <a:bodyPr/>
          <a:lstStyle/>
          <a:p>
            <a:r>
              <a:rPr lang="en-US" smtClean="0"/>
              <a:t>Dr. A.M. Oloyede, Deputy Dean I, University of Lagos, Nigeria</a:t>
            </a:r>
            <a:endParaRPr lang="en-US"/>
          </a:p>
        </p:txBody>
      </p:sp>
      <p:sp>
        <p:nvSpPr>
          <p:cNvPr id="9" name="Slide Number Placeholder 8"/>
          <p:cNvSpPr>
            <a:spLocks noGrp="1"/>
          </p:cNvSpPr>
          <p:nvPr>
            <p:ph type="sldNum" sz="quarter" idx="12"/>
          </p:nvPr>
        </p:nvSpPr>
        <p:spPr/>
        <p:txBody>
          <a:bodyPr/>
          <a:lstStyle/>
          <a:p>
            <a:fld id="{4E998487-D44F-42CC-AC9D-22B35C04589A}" type="slidenum">
              <a:rPr lang="en-US" smtClean="0"/>
              <a:t>‹#›</a:t>
            </a:fld>
            <a:endParaRPr lang="en-US"/>
          </a:p>
        </p:txBody>
      </p:sp>
    </p:spTree>
    <p:extLst>
      <p:ext uri="{BB962C8B-B14F-4D97-AF65-F5344CB8AC3E}">
        <p14:creationId xmlns:p14="http://schemas.microsoft.com/office/powerpoint/2010/main" val="29726092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85B57E4-6508-4461-8A39-AF6FB164605A}" type="datetime1">
              <a:rPr lang="en-US" smtClean="0"/>
              <a:t>25-Nov-22</a:t>
            </a:fld>
            <a:endParaRPr lang="en-US"/>
          </a:p>
        </p:txBody>
      </p:sp>
      <p:sp>
        <p:nvSpPr>
          <p:cNvPr id="4" name="Footer Placeholder 3"/>
          <p:cNvSpPr>
            <a:spLocks noGrp="1"/>
          </p:cNvSpPr>
          <p:nvPr>
            <p:ph type="ftr" sz="quarter" idx="11"/>
          </p:nvPr>
        </p:nvSpPr>
        <p:spPr/>
        <p:txBody>
          <a:bodyPr/>
          <a:lstStyle/>
          <a:p>
            <a:r>
              <a:rPr lang="en-US" smtClean="0"/>
              <a:t>Dr. A.M. Oloyede, Deputy Dean I, University of Lagos, Nigeria</a:t>
            </a:r>
            <a:endParaRPr lang="en-US"/>
          </a:p>
        </p:txBody>
      </p:sp>
      <p:sp>
        <p:nvSpPr>
          <p:cNvPr id="5" name="Slide Number Placeholder 4"/>
          <p:cNvSpPr>
            <a:spLocks noGrp="1"/>
          </p:cNvSpPr>
          <p:nvPr>
            <p:ph type="sldNum" sz="quarter" idx="12"/>
          </p:nvPr>
        </p:nvSpPr>
        <p:spPr/>
        <p:txBody>
          <a:bodyPr/>
          <a:lstStyle/>
          <a:p>
            <a:fld id="{4E998487-D44F-42CC-AC9D-22B35C04589A}" type="slidenum">
              <a:rPr lang="en-US" smtClean="0"/>
              <a:t>‹#›</a:t>
            </a:fld>
            <a:endParaRPr lang="en-US"/>
          </a:p>
        </p:txBody>
      </p:sp>
    </p:spTree>
    <p:extLst>
      <p:ext uri="{BB962C8B-B14F-4D97-AF65-F5344CB8AC3E}">
        <p14:creationId xmlns:p14="http://schemas.microsoft.com/office/powerpoint/2010/main" val="11982176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234ADB-520E-4BE2-B72C-547318CE1523}" type="datetime1">
              <a:rPr lang="en-US" smtClean="0"/>
              <a:t>25-Nov-22</a:t>
            </a:fld>
            <a:endParaRPr lang="en-US"/>
          </a:p>
        </p:txBody>
      </p:sp>
      <p:sp>
        <p:nvSpPr>
          <p:cNvPr id="3" name="Footer Placeholder 2"/>
          <p:cNvSpPr>
            <a:spLocks noGrp="1"/>
          </p:cNvSpPr>
          <p:nvPr>
            <p:ph type="ftr" sz="quarter" idx="11"/>
          </p:nvPr>
        </p:nvSpPr>
        <p:spPr/>
        <p:txBody>
          <a:bodyPr/>
          <a:lstStyle/>
          <a:p>
            <a:r>
              <a:rPr lang="en-US" smtClean="0"/>
              <a:t>Dr. A.M. Oloyede, Deputy Dean I, University of Lagos, Nigeria</a:t>
            </a:r>
            <a:endParaRPr lang="en-US"/>
          </a:p>
        </p:txBody>
      </p:sp>
      <p:sp>
        <p:nvSpPr>
          <p:cNvPr id="4" name="Slide Number Placeholder 3"/>
          <p:cNvSpPr>
            <a:spLocks noGrp="1"/>
          </p:cNvSpPr>
          <p:nvPr>
            <p:ph type="sldNum" sz="quarter" idx="12"/>
          </p:nvPr>
        </p:nvSpPr>
        <p:spPr/>
        <p:txBody>
          <a:bodyPr/>
          <a:lstStyle/>
          <a:p>
            <a:fld id="{4E998487-D44F-42CC-AC9D-22B35C04589A}" type="slidenum">
              <a:rPr lang="en-US" smtClean="0"/>
              <a:t>‹#›</a:t>
            </a:fld>
            <a:endParaRPr lang="en-US"/>
          </a:p>
        </p:txBody>
      </p:sp>
    </p:spTree>
    <p:extLst>
      <p:ext uri="{BB962C8B-B14F-4D97-AF65-F5344CB8AC3E}">
        <p14:creationId xmlns:p14="http://schemas.microsoft.com/office/powerpoint/2010/main" val="21416441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E58282-4884-434E-B978-7155CE391F90}" type="datetime1">
              <a:rPr lang="en-US" smtClean="0"/>
              <a:t>25-Nov-22</a:t>
            </a:fld>
            <a:endParaRPr lang="en-US"/>
          </a:p>
        </p:txBody>
      </p:sp>
      <p:sp>
        <p:nvSpPr>
          <p:cNvPr id="6" name="Footer Placeholder 5"/>
          <p:cNvSpPr>
            <a:spLocks noGrp="1"/>
          </p:cNvSpPr>
          <p:nvPr>
            <p:ph type="ftr" sz="quarter" idx="11"/>
          </p:nvPr>
        </p:nvSpPr>
        <p:spPr/>
        <p:txBody>
          <a:bodyPr/>
          <a:lstStyle/>
          <a:p>
            <a:r>
              <a:rPr lang="en-US" smtClean="0"/>
              <a:t>Dr. A.M. Oloyede, Deputy Dean I, University of Lagos, Nigeria</a:t>
            </a:r>
            <a:endParaRPr lang="en-US"/>
          </a:p>
        </p:txBody>
      </p:sp>
      <p:sp>
        <p:nvSpPr>
          <p:cNvPr id="7" name="Slide Number Placeholder 6"/>
          <p:cNvSpPr>
            <a:spLocks noGrp="1"/>
          </p:cNvSpPr>
          <p:nvPr>
            <p:ph type="sldNum" sz="quarter" idx="12"/>
          </p:nvPr>
        </p:nvSpPr>
        <p:spPr/>
        <p:txBody>
          <a:bodyPr/>
          <a:lstStyle/>
          <a:p>
            <a:fld id="{4E998487-D44F-42CC-AC9D-22B35C04589A}" type="slidenum">
              <a:rPr lang="en-US" smtClean="0"/>
              <a:t>‹#›</a:t>
            </a:fld>
            <a:endParaRPr lang="en-US"/>
          </a:p>
        </p:txBody>
      </p:sp>
    </p:spTree>
    <p:extLst>
      <p:ext uri="{BB962C8B-B14F-4D97-AF65-F5344CB8AC3E}">
        <p14:creationId xmlns:p14="http://schemas.microsoft.com/office/powerpoint/2010/main" val="35261003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EAB6C52-F81E-47CF-B10F-EA0D539D6EDF}" type="datetime1">
              <a:rPr lang="en-US" smtClean="0"/>
              <a:t>25-Nov-22</a:t>
            </a:fld>
            <a:endParaRPr lang="en-US"/>
          </a:p>
        </p:txBody>
      </p:sp>
      <p:sp>
        <p:nvSpPr>
          <p:cNvPr id="6" name="Footer Placeholder 5"/>
          <p:cNvSpPr>
            <a:spLocks noGrp="1"/>
          </p:cNvSpPr>
          <p:nvPr>
            <p:ph type="ftr" sz="quarter" idx="11"/>
          </p:nvPr>
        </p:nvSpPr>
        <p:spPr/>
        <p:txBody>
          <a:bodyPr/>
          <a:lstStyle/>
          <a:p>
            <a:r>
              <a:rPr lang="en-US" smtClean="0"/>
              <a:t>Dr. A.M. Oloyede, Deputy Dean I, University of Lagos, Nigeria</a:t>
            </a:r>
            <a:endParaRPr lang="en-US"/>
          </a:p>
        </p:txBody>
      </p:sp>
      <p:sp>
        <p:nvSpPr>
          <p:cNvPr id="7" name="Slide Number Placeholder 6"/>
          <p:cNvSpPr>
            <a:spLocks noGrp="1"/>
          </p:cNvSpPr>
          <p:nvPr>
            <p:ph type="sldNum" sz="quarter" idx="12"/>
          </p:nvPr>
        </p:nvSpPr>
        <p:spPr/>
        <p:txBody>
          <a:bodyPr/>
          <a:lstStyle/>
          <a:p>
            <a:fld id="{4E998487-D44F-42CC-AC9D-22B35C04589A}" type="slidenum">
              <a:rPr lang="en-US" smtClean="0"/>
              <a:t>‹#›</a:t>
            </a:fld>
            <a:endParaRPr lang="en-US"/>
          </a:p>
        </p:txBody>
      </p:sp>
    </p:spTree>
    <p:extLst>
      <p:ext uri="{BB962C8B-B14F-4D97-AF65-F5344CB8AC3E}">
        <p14:creationId xmlns:p14="http://schemas.microsoft.com/office/powerpoint/2010/main" val="8017729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7CDBED-F764-4B8E-940B-6A217DA82F37}" type="datetime1">
              <a:rPr lang="en-US" smtClean="0"/>
              <a:t>25-Nov-22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Dr. A.M. Oloyede, Deputy Dean I, University of Lagos, Nigeria</a:t>
            </a:r>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998487-D44F-42CC-AC9D-22B35C04589A}" type="slidenum">
              <a:rPr lang="en-US" smtClean="0"/>
              <a:t>‹#›</a:t>
            </a:fld>
            <a:endParaRPr lang="en-US"/>
          </a:p>
        </p:txBody>
      </p:sp>
    </p:spTree>
    <p:extLst>
      <p:ext uri="{BB962C8B-B14F-4D97-AF65-F5344CB8AC3E}">
        <p14:creationId xmlns:p14="http://schemas.microsoft.com/office/powerpoint/2010/main" val="31367664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upload.wikimedia.org/wikipedia/en/2/25/University_of_Lagos_logo.svg"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upload.wikimedia.org/wikipedia/en/2/25/University_of_Lagos_logo.svg"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upload.wikimedia.org/wikipedia/en/2/25/University_of_Lagos_logo.svg"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upload.wikimedia.org/wikipedia/en/2/25/University_of_Lagos_logo.svg"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upload.wikimedia.org/wikipedia/en/2/25/University_of_Lagos_logo.svg"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upload.wikimedia.org/wikipedia/en/2/25/University_of_Lagos_logo.svg"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upload.wikimedia.org/wikipedia/en/2/25/University_of_Lagos_logo.svg"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upload.wikimedia.org/wikipedia/en/2/25/University_of_Lagos_logo.sv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upload.wikimedia.org/wikipedia/en/2/25/University_of_Lagos_logo.svg"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upload.wikimedia.org/wikipedia/en/2/25/University_of_Lagos_logo.svg"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upload.wikimedia.org/wikipedia/en/2/25/University_of_Lagos_logo.svg"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upload.wikimedia.org/wikipedia/en/2/25/University_of_Lagos_logo.svg"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upload.wikimedia.org/wikipedia/en/2/25/University_of_Lagos_logo.svg"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upload.wikimedia.org/wikipedia/en/2/25/University_of_Lagos_logo.svg"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upload.wikimedia.org/wikipedia/en/2/25/University_of_Lagos_logo.svg" TargetMode="Externa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upload.wikimedia.org/wikipedia/en/2/25/University_of_Lagos_logo.svg"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upload.wikimedia.org/wikipedia/en/2/25/University_of_Lagos_logo.svg"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upload.wikimedia.org/wikipedia/en/2/25/University_of_Lagos_logo.svg" TargetMode="Externa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upload.wikimedia.org/wikipedia/en/2/25/University_of_Lagos_logo.svg" TargetMode="Externa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upload.wikimedia.org/wikipedia/en/2/25/University_of_Lagos_logo.svg" TargetMode="Externa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upload.wikimedia.org/wikipedia/en/2/25/University_of_Lagos_logo.sv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upload.wikimedia.org/wikipedia/en/2/25/University_of_Lagos_logo.sv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upload.wikimedia.org/wikipedia/en/2/25/University_of_Lagos_logo.svg"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upload.wikimedia.org/wikipedia/en/2/25/University_of_Lagos_logo.svg"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upload.wikimedia.org/wikipedia/en/2/25/University_of_Lagos_logo.svg"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414025"/>
            <a:ext cx="9144000" cy="2387600"/>
          </a:xfrm>
        </p:spPr>
        <p:txBody>
          <a:bodyPr>
            <a:normAutofit fontScale="90000"/>
          </a:bodyPr>
          <a:lstStyle/>
          <a:p>
            <a:r>
              <a:rPr lang="en-US" dirty="0" smtClean="0">
                <a:latin typeface="Comic Sans MS" panose="030F0702030302020204" pitchFamily="66" charset="0"/>
              </a:rPr>
              <a:t>Workshop for Hospitality Officers and Porters in Halls of Residence </a:t>
            </a:r>
            <a:endParaRPr lang="en-US" dirty="0">
              <a:latin typeface="Comic Sans MS" panose="030F0702030302020204" pitchFamily="66" charset="0"/>
            </a:endParaRPr>
          </a:p>
        </p:txBody>
      </p:sp>
      <p:sp>
        <p:nvSpPr>
          <p:cNvPr id="3" name="Subtitle 2"/>
          <p:cNvSpPr>
            <a:spLocks noGrp="1"/>
          </p:cNvSpPr>
          <p:nvPr>
            <p:ph type="subTitle" idx="1"/>
          </p:nvPr>
        </p:nvSpPr>
        <p:spPr>
          <a:xfrm>
            <a:off x="1524000" y="3988404"/>
            <a:ext cx="9144000" cy="1655762"/>
          </a:xfrm>
        </p:spPr>
        <p:txBody>
          <a:bodyPr>
            <a:normAutofit lnSpcReduction="10000"/>
          </a:bodyPr>
          <a:lstStyle/>
          <a:p>
            <a:endParaRPr lang="en-US" dirty="0" smtClean="0"/>
          </a:p>
          <a:p>
            <a:r>
              <a:rPr lang="en-US" dirty="0" err="1" smtClean="0">
                <a:solidFill>
                  <a:schemeClr val="accent5"/>
                </a:solidFill>
                <a:latin typeface="Comic Sans MS" panose="030F0702030302020204" pitchFamily="66" charset="0"/>
              </a:rPr>
              <a:t>Oloyede</a:t>
            </a:r>
            <a:r>
              <a:rPr lang="en-US" dirty="0" smtClean="0">
                <a:solidFill>
                  <a:schemeClr val="accent5"/>
                </a:solidFill>
                <a:latin typeface="Comic Sans MS" panose="030F0702030302020204" pitchFamily="66" charset="0"/>
              </a:rPr>
              <a:t>, M. </a:t>
            </a:r>
            <a:r>
              <a:rPr lang="en-US" dirty="0" err="1" smtClean="0">
                <a:solidFill>
                  <a:schemeClr val="accent5"/>
                </a:solidFill>
                <a:latin typeface="Comic Sans MS" panose="030F0702030302020204" pitchFamily="66" charset="0"/>
              </a:rPr>
              <a:t>Adeola</a:t>
            </a:r>
            <a:r>
              <a:rPr lang="en-US" dirty="0" smtClean="0">
                <a:solidFill>
                  <a:schemeClr val="accent5"/>
                </a:solidFill>
                <a:latin typeface="Comic Sans MS" panose="030F0702030302020204" pitchFamily="66" charset="0"/>
              </a:rPr>
              <a:t> Ph.D.</a:t>
            </a:r>
          </a:p>
          <a:p>
            <a:r>
              <a:rPr lang="en-US" dirty="0" smtClean="0">
                <a:solidFill>
                  <a:schemeClr val="accent5"/>
                </a:solidFill>
                <a:latin typeface="Comic Sans MS" panose="030F0702030302020204" pitchFamily="66" charset="0"/>
              </a:rPr>
              <a:t>Deputy Dean I, Student Affairs </a:t>
            </a:r>
          </a:p>
          <a:p>
            <a:r>
              <a:rPr lang="en-US" dirty="0" smtClean="0">
                <a:solidFill>
                  <a:schemeClr val="accent5"/>
                </a:solidFill>
                <a:latin typeface="Comic Sans MS" panose="030F0702030302020204" pitchFamily="66" charset="0"/>
              </a:rPr>
              <a:t>University of Lagos</a:t>
            </a:r>
            <a:endParaRPr lang="en-US" dirty="0">
              <a:solidFill>
                <a:schemeClr val="accent5"/>
              </a:solidFill>
              <a:latin typeface="Comic Sans MS" panose="030F0702030302020204" pitchFamily="66" charset="0"/>
            </a:endParaRPr>
          </a:p>
        </p:txBody>
      </p:sp>
      <p:pic>
        <p:nvPicPr>
          <p:cNvPr id="4" name="Picture 3" descr="File:University of Lagos logo.sv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10955" y="2801625"/>
            <a:ext cx="1751013" cy="159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340959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omic Sans MS" panose="030F0702030302020204" pitchFamily="66" charset="0"/>
              </a:rPr>
              <a:t>Student’s Personal Effects</a:t>
            </a:r>
            <a:endParaRPr lang="en-US" dirty="0">
              <a:latin typeface="Comic Sans MS" panose="030F0702030302020204" pitchFamily="66" charset="0"/>
            </a:endParaRPr>
          </a:p>
        </p:txBody>
      </p:sp>
      <p:sp>
        <p:nvSpPr>
          <p:cNvPr id="3" name="Content Placeholder 2"/>
          <p:cNvSpPr>
            <a:spLocks noGrp="1"/>
          </p:cNvSpPr>
          <p:nvPr>
            <p:ph idx="1"/>
          </p:nvPr>
        </p:nvSpPr>
        <p:spPr/>
        <p:txBody>
          <a:bodyPr>
            <a:normAutofit/>
          </a:bodyPr>
          <a:lstStyle/>
          <a:p>
            <a:pPr marL="0" indent="0" algn="just">
              <a:lnSpc>
                <a:spcPct val="150000"/>
              </a:lnSpc>
              <a:buNone/>
            </a:pPr>
            <a:r>
              <a:rPr lang="en-US" sz="3200" dirty="0" smtClean="0">
                <a:latin typeface="Comic Sans MS" panose="030F0702030302020204" pitchFamily="66" charset="0"/>
              </a:rPr>
              <a:t>Porters should advise students to  </a:t>
            </a:r>
            <a:r>
              <a:rPr lang="en-US" sz="3200" dirty="0">
                <a:latin typeface="Comic Sans MS" panose="030F0702030302020204" pitchFamily="66" charset="0"/>
              </a:rPr>
              <a:t>bring </a:t>
            </a:r>
            <a:r>
              <a:rPr lang="en-US" sz="3200" dirty="0" smtClean="0">
                <a:latin typeface="Comic Sans MS" panose="030F0702030302020204" pitchFamily="66" charset="0"/>
              </a:rPr>
              <a:t>their </a:t>
            </a:r>
            <a:r>
              <a:rPr lang="en-US" sz="3200" dirty="0">
                <a:latin typeface="Comic Sans MS" panose="030F0702030302020204" pitchFamily="66" charset="0"/>
              </a:rPr>
              <a:t>bed linen, pillows and duvets, </a:t>
            </a:r>
            <a:r>
              <a:rPr lang="en-US" sz="3200" dirty="0" smtClean="0">
                <a:latin typeface="Comic Sans MS" panose="030F0702030302020204" pitchFamily="66" charset="0"/>
              </a:rPr>
              <a:t>cutlery, broom </a:t>
            </a:r>
            <a:r>
              <a:rPr lang="en-US" sz="3200" dirty="0">
                <a:latin typeface="Comic Sans MS" panose="030F0702030302020204" pitchFamily="66" charset="0"/>
              </a:rPr>
              <a:t>etc. </a:t>
            </a:r>
            <a:r>
              <a:rPr lang="en-US" sz="3200" dirty="0" smtClean="0">
                <a:latin typeface="Comic Sans MS" panose="030F0702030302020204" pitchFamily="66" charset="0"/>
              </a:rPr>
              <a:t>Also, the </a:t>
            </a:r>
            <a:r>
              <a:rPr lang="en-US" sz="3200" dirty="0">
                <a:latin typeface="Comic Sans MS" panose="030F0702030302020204" pitchFamily="66" charset="0"/>
              </a:rPr>
              <a:t>following items may be used in rooms: </a:t>
            </a:r>
            <a:r>
              <a:rPr lang="en-US" sz="3200" dirty="0" smtClean="0">
                <a:latin typeface="Comic Sans MS" panose="030F0702030302020204" pitchFamily="66" charset="0"/>
              </a:rPr>
              <a:t> </a:t>
            </a:r>
            <a:r>
              <a:rPr lang="en-US" sz="3200" dirty="0">
                <a:latin typeface="Comic Sans MS" panose="030F0702030302020204" pitchFamily="66" charset="0"/>
              </a:rPr>
              <a:t>table lamps, </a:t>
            </a:r>
            <a:r>
              <a:rPr lang="en-US" sz="3200" dirty="0" smtClean="0">
                <a:latin typeface="Comic Sans MS" panose="030F0702030302020204" pitchFamily="66" charset="0"/>
              </a:rPr>
              <a:t>laptops </a:t>
            </a:r>
            <a:r>
              <a:rPr lang="en-US" sz="3200" dirty="0">
                <a:latin typeface="Comic Sans MS" panose="030F0702030302020204" pitchFamily="66" charset="0"/>
              </a:rPr>
              <a:t>or similar audio equipment, computers and related peripheral equipment, </a:t>
            </a:r>
            <a:r>
              <a:rPr lang="en-US" sz="3200" dirty="0" smtClean="0">
                <a:latin typeface="Comic Sans MS" panose="030F0702030302020204" pitchFamily="66" charset="0"/>
              </a:rPr>
              <a:t>clocks</a:t>
            </a:r>
            <a:r>
              <a:rPr lang="en-US" sz="3200" dirty="0">
                <a:latin typeface="Comic Sans MS" panose="030F0702030302020204" pitchFamily="66" charset="0"/>
              </a:rPr>
              <a:t> </a:t>
            </a:r>
            <a:r>
              <a:rPr lang="en-US" sz="3200" dirty="0" smtClean="0">
                <a:latin typeface="Comic Sans MS" panose="030F0702030302020204" pitchFamily="66" charset="0"/>
              </a:rPr>
              <a:t>etc.</a:t>
            </a:r>
            <a:endParaRPr lang="en-US" sz="3200" dirty="0">
              <a:latin typeface="Comic Sans MS" panose="030F0702030302020204" pitchFamily="66" charset="0"/>
            </a:endParaRPr>
          </a:p>
        </p:txBody>
      </p:sp>
      <p:sp>
        <p:nvSpPr>
          <p:cNvPr id="4" name="Date Placeholder 3"/>
          <p:cNvSpPr>
            <a:spLocks noGrp="1"/>
          </p:cNvSpPr>
          <p:nvPr>
            <p:ph type="dt" sz="half" idx="10"/>
          </p:nvPr>
        </p:nvSpPr>
        <p:spPr/>
        <p:txBody>
          <a:bodyPr/>
          <a:lstStyle/>
          <a:p>
            <a:fld id="{BEDFE83E-DD74-4A2F-9D00-30B6455858CE}" type="datetime1">
              <a:rPr lang="en-US" smtClean="0"/>
              <a:t>25-Nov-22</a:t>
            </a:fld>
            <a:endParaRPr lang="en-US"/>
          </a:p>
        </p:txBody>
      </p:sp>
      <p:sp>
        <p:nvSpPr>
          <p:cNvPr id="5" name="Footer Placeholder 4"/>
          <p:cNvSpPr>
            <a:spLocks noGrp="1"/>
          </p:cNvSpPr>
          <p:nvPr>
            <p:ph type="ftr" sz="quarter" idx="11"/>
          </p:nvPr>
        </p:nvSpPr>
        <p:spPr/>
        <p:txBody>
          <a:bodyPr/>
          <a:lstStyle/>
          <a:p>
            <a:r>
              <a:rPr lang="en-US" smtClean="0"/>
              <a:t>Dr. A.M. Oloyede, Deputy Dean I, University of Lagos, Nigeria</a:t>
            </a:r>
            <a:endParaRPr lang="en-US"/>
          </a:p>
        </p:txBody>
      </p:sp>
      <p:sp>
        <p:nvSpPr>
          <p:cNvPr id="6" name="Slide Number Placeholder 5"/>
          <p:cNvSpPr>
            <a:spLocks noGrp="1"/>
          </p:cNvSpPr>
          <p:nvPr>
            <p:ph type="sldNum" sz="quarter" idx="12"/>
          </p:nvPr>
        </p:nvSpPr>
        <p:spPr/>
        <p:txBody>
          <a:bodyPr/>
          <a:lstStyle/>
          <a:p>
            <a:fld id="{4E998487-D44F-42CC-AC9D-22B35C04589A}" type="slidenum">
              <a:rPr lang="en-US" smtClean="0"/>
              <a:t>10</a:t>
            </a:fld>
            <a:endParaRPr lang="en-US"/>
          </a:p>
        </p:txBody>
      </p:sp>
      <p:pic>
        <p:nvPicPr>
          <p:cNvPr id="7" name="Picture 6" descr="File:University of Lagos logo.sv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82200" y="5127625"/>
            <a:ext cx="1751013" cy="159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441856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8789" y="251050"/>
            <a:ext cx="11732653" cy="5570756"/>
          </a:xfrm>
          <a:prstGeom prst="rect">
            <a:avLst/>
          </a:prstGeom>
        </p:spPr>
        <p:txBody>
          <a:bodyPr wrap="square">
            <a:spAutoFit/>
          </a:bodyPr>
          <a:lstStyle/>
          <a:p>
            <a:pPr marL="571500" indent="-571500" algn="just">
              <a:buFont typeface="Arial" panose="020B0604020202020204" pitchFamily="34" charset="0"/>
              <a:buChar char="•"/>
            </a:pPr>
            <a:r>
              <a:rPr lang="en-US" sz="4400" dirty="0">
                <a:latin typeface="Comic Sans MS" panose="030F0702030302020204" pitchFamily="66" charset="0"/>
                <a:ea typeface="Calibri" panose="020F0502020204030204" pitchFamily="34" charset="0"/>
                <a:cs typeface="Times New Roman" panose="02020603050405020304" pitchFamily="18" charset="0"/>
              </a:rPr>
              <a:t>S</a:t>
            </a:r>
            <a:r>
              <a:rPr lang="en-US" sz="4400" dirty="0" smtClean="0">
                <a:effectLst/>
                <a:latin typeface="Comic Sans MS" panose="030F0702030302020204" pitchFamily="66" charset="0"/>
                <a:ea typeface="Calibri" panose="020F0502020204030204" pitchFamily="34" charset="0"/>
                <a:cs typeface="Times New Roman" panose="02020603050405020304" pitchFamily="18" charset="0"/>
              </a:rPr>
              <a:t>tudents personal possessions are their own responsibility. They are not covered by the university insurance, nor can the University accept responsibility for any loss or damage. </a:t>
            </a:r>
          </a:p>
          <a:p>
            <a:pPr marL="571500" indent="-571500" algn="just">
              <a:buFont typeface="Arial" panose="020B0604020202020204" pitchFamily="34" charset="0"/>
              <a:buChar char="•"/>
            </a:pPr>
            <a:r>
              <a:rPr lang="en-US" sz="4400" dirty="0" smtClean="0">
                <a:latin typeface="Comic Sans MS" panose="030F0702030302020204" pitchFamily="66" charset="0"/>
              </a:rPr>
              <a:t>Students </a:t>
            </a:r>
            <a:r>
              <a:rPr lang="en-US" sz="4400" dirty="0">
                <a:latin typeface="Comic Sans MS" panose="030F0702030302020204" pitchFamily="66" charset="0"/>
              </a:rPr>
              <a:t>are not allowed to keep pets of any kind in any part of the </a:t>
            </a:r>
            <a:r>
              <a:rPr lang="en-US" sz="4400" dirty="0" smtClean="0">
                <a:latin typeface="Comic Sans MS" panose="030F0702030302020204" pitchFamily="66" charset="0"/>
              </a:rPr>
              <a:t>University</a:t>
            </a:r>
            <a:endParaRPr lang="en-US" sz="4400" dirty="0">
              <a:latin typeface="Comic Sans MS" panose="030F0702030302020204" pitchFamily="66" charset="0"/>
            </a:endParaRPr>
          </a:p>
          <a:p>
            <a:endParaRPr lang="en-US" sz="4800" dirty="0">
              <a:latin typeface="Comic Sans MS" panose="030F0702030302020204" pitchFamily="66" charset="0"/>
            </a:endParaRPr>
          </a:p>
        </p:txBody>
      </p:sp>
      <p:sp>
        <p:nvSpPr>
          <p:cNvPr id="3" name="Date Placeholder 2"/>
          <p:cNvSpPr>
            <a:spLocks noGrp="1"/>
          </p:cNvSpPr>
          <p:nvPr>
            <p:ph type="dt" sz="half" idx="10"/>
          </p:nvPr>
        </p:nvSpPr>
        <p:spPr/>
        <p:txBody>
          <a:bodyPr/>
          <a:lstStyle/>
          <a:p>
            <a:fld id="{D2081EB3-6C29-4B62-910E-2BA11C0BA796}" type="datetime1">
              <a:rPr lang="en-US" smtClean="0"/>
              <a:t>25-Nov-22</a:t>
            </a:fld>
            <a:endParaRPr lang="en-US"/>
          </a:p>
        </p:txBody>
      </p:sp>
      <p:sp>
        <p:nvSpPr>
          <p:cNvPr id="4" name="Footer Placeholder 3"/>
          <p:cNvSpPr>
            <a:spLocks noGrp="1"/>
          </p:cNvSpPr>
          <p:nvPr>
            <p:ph type="ftr" sz="quarter" idx="11"/>
          </p:nvPr>
        </p:nvSpPr>
        <p:spPr/>
        <p:txBody>
          <a:bodyPr/>
          <a:lstStyle/>
          <a:p>
            <a:r>
              <a:rPr lang="en-US" dirty="0" smtClean="0"/>
              <a:t>Dr. A.M. </a:t>
            </a:r>
            <a:r>
              <a:rPr lang="en-US" dirty="0" err="1" smtClean="0"/>
              <a:t>Oloyede</a:t>
            </a:r>
            <a:r>
              <a:rPr lang="en-US" dirty="0" smtClean="0"/>
              <a:t>, Deputy Dean I, University of Lagos, Nigeria</a:t>
            </a:r>
            <a:endParaRPr lang="en-US" dirty="0"/>
          </a:p>
        </p:txBody>
      </p:sp>
      <p:sp>
        <p:nvSpPr>
          <p:cNvPr id="5" name="Slide Number Placeholder 4"/>
          <p:cNvSpPr>
            <a:spLocks noGrp="1"/>
          </p:cNvSpPr>
          <p:nvPr>
            <p:ph type="sldNum" sz="quarter" idx="12"/>
          </p:nvPr>
        </p:nvSpPr>
        <p:spPr/>
        <p:txBody>
          <a:bodyPr/>
          <a:lstStyle/>
          <a:p>
            <a:fld id="{4E998487-D44F-42CC-AC9D-22B35C04589A}" type="slidenum">
              <a:rPr lang="en-US" smtClean="0"/>
              <a:t>11</a:t>
            </a:fld>
            <a:endParaRPr lang="en-US"/>
          </a:p>
        </p:txBody>
      </p:sp>
      <p:pic>
        <p:nvPicPr>
          <p:cNvPr id="6" name="Picture 5" descr="File:University of Lagos logo.sv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59987" y="5127625"/>
            <a:ext cx="1751013" cy="159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433839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7728" y="1263887"/>
            <a:ext cx="11732653" cy="4399859"/>
          </a:xfrm>
          <a:prstGeom prst="rect">
            <a:avLst/>
          </a:prstGeom>
        </p:spPr>
        <p:txBody>
          <a:bodyPr wrap="square">
            <a:spAutoFit/>
          </a:bodyPr>
          <a:lstStyle/>
          <a:p>
            <a:pPr algn="just">
              <a:lnSpc>
                <a:spcPct val="107000"/>
              </a:lnSpc>
              <a:spcAft>
                <a:spcPts val="800"/>
              </a:spcAft>
            </a:pPr>
            <a:r>
              <a:rPr lang="en-US" sz="4400" dirty="0" smtClean="0">
                <a:effectLst/>
                <a:latin typeface="Comic Sans MS" panose="030F0702030302020204" pitchFamily="66" charset="0"/>
                <a:ea typeface="Calibri" panose="020F0502020204030204" pitchFamily="34" charset="0"/>
                <a:cs typeface="Times New Roman" panose="02020603050405020304" pitchFamily="18" charset="0"/>
              </a:rPr>
              <a:t>Posters, Notices and flags etc. are not to be displayed in room windows, on the doors of hostel rooms or elsewhere in the hostel, except on the appropriate notice boards and screens. All posters for public display must be authorised by the Porters.</a:t>
            </a:r>
            <a:endParaRPr lang="en-US" sz="4400" dirty="0">
              <a:effectLst/>
              <a:latin typeface="Comic Sans MS" panose="030F0702030302020204" pitchFamily="66" charset="0"/>
              <a:ea typeface="Calibri" panose="020F0502020204030204" pitchFamily="34" charset="0"/>
              <a:cs typeface="Times New Roman" panose="02020603050405020304" pitchFamily="18" charset="0"/>
            </a:endParaRPr>
          </a:p>
        </p:txBody>
      </p:sp>
      <p:sp>
        <p:nvSpPr>
          <p:cNvPr id="3" name="Date Placeholder 2"/>
          <p:cNvSpPr>
            <a:spLocks noGrp="1"/>
          </p:cNvSpPr>
          <p:nvPr>
            <p:ph type="dt" sz="half" idx="10"/>
          </p:nvPr>
        </p:nvSpPr>
        <p:spPr/>
        <p:txBody>
          <a:bodyPr/>
          <a:lstStyle/>
          <a:p>
            <a:fld id="{077CBFE9-CAE2-40E1-A649-8DBB29006EB0}" type="datetime1">
              <a:rPr lang="en-US" smtClean="0"/>
              <a:t>25-Nov-22</a:t>
            </a:fld>
            <a:endParaRPr lang="en-US"/>
          </a:p>
        </p:txBody>
      </p:sp>
      <p:sp>
        <p:nvSpPr>
          <p:cNvPr id="4" name="Footer Placeholder 3"/>
          <p:cNvSpPr>
            <a:spLocks noGrp="1"/>
          </p:cNvSpPr>
          <p:nvPr>
            <p:ph type="ftr" sz="quarter" idx="11"/>
          </p:nvPr>
        </p:nvSpPr>
        <p:spPr/>
        <p:txBody>
          <a:bodyPr/>
          <a:lstStyle/>
          <a:p>
            <a:r>
              <a:rPr lang="en-US" smtClean="0"/>
              <a:t>Dr. A.M. Oloyede, Deputy Dean I, University of Lagos, Nigeria</a:t>
            </a:r>
            <a:endParaRPr lang="en-US"/>
          </a:p>
        </p:txBody>
      </p:sp>
      <p:sp>
        <p:nvSpPr>
          <p:cNvPr id="5" name="Slide Number Placeholder 4"/>
          <p:cNvSpPr>
            <a:spLocks noGrp="1"/>
          </p:cNvSpPr>
          <p:nvPr>
            <p:ph type="sldNum" sz="quarter" idx="12"/>
          </p:nvPr>
        </p:nvSpPr>
        <p:spPr/>
        <p:txBody>
          <a:bodyPr/>
          <a:lstStyle/>
          <a:p>
            <a:fld id="{4E998487-D44F-42CC-AC9D-22B35C04589A}" type="slidenum">
              <a:rPr lang="en-US" smtClean="0"/>
              <a:t>12</a:t>
            </a:fld>
            <a:endParaRPr lang="en-US"/>
          </a:p>
        </p:txBody>
      </p:sp>
      <p:pic>
        <p:nvPicPr>
          <p:cNvPr id="6" name="Picture 5" descr="File:University of Lagos logo.sv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82200" y="5213123"/>
            <a:ext cx="1751013" cy="159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214099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1972" y="1302524"/>
            <a:ext cx="11513713" cy="4044184"/>
          </a:xfrm>
          <a:prstGeom prst="rect">
            <a:avLst/>
          </a:prstGeom>
        </p:spPr>
        <p:txBody>
          <a:bodyPr wrap="square">
            <a:spAutoFit/>
          </a:bodyPr>
          <a:lstStyle/>
          <a:p>
            <a:pPr algn="just">
              <a:lnSpc>
                <a:spcPct val="107000"/>
              </a:lnSpc>
              <a:spcAft>
                <a:spcPts val="800"/>
              </a:spcAft>
            </a:pPr>
            <a:r>
              <a:rPr lang="en-US" sz="4000" dirty="0" smtClean="0">
                <a:effectLst/>
                <a:latin typeface="Comic Sans MS" panose="030F0702030302020204" pitchFamily="66" charset="0"/>
                <a:ea typeface="Calibri" panose="020F0502020204030204" pitchFamily="34" charset="0"/>
                <a:cs typeface="Times New Roman" panose="02020603050405020304" pitchFamily="18" charset="0"/>
              </a:rPr>
              <a:t>If students have an accident within hostel  premises, it should, at the earliest opportunity, be reported  to the Porters’ Lodge. If necessary, arrangements will be made for the appropriate treatment at medical Centre and afterwards report made to the Dean</a:t>
            </a:r>
            <a:endParaRPr lang="en-US" sz="4000" dirty="0">
              <a:effectLst/>
              <a:latin typeface="Comic Sans MS" panose="030F0702030302020204" pitchFamily="66" charset="0"/>
              <a:ea typeface="Calibri" panose="020F0502020204030204" pitchFamily="34" charset="0"/>
              <a:cs typeface="Times New Roman" panose="02020603050405020304" pitchFamily="18" charset="0"/>
            </a:endParaRPr>
          </a:p>
        </p:txBody>
      </p:sp>
      <p:sp>
        <p:nvSpPr>
          <p:cNvPr id="3" name="Date Placeholder 2"/>
          <p:cNvSpPr>
            <a:spLocks noGrp="1"/>
          </p:cNvSpPr>
          <p:nvPr>
            <p:ph type="dt" sz="half" idx="10"/>
          </p:nvPr>
        </p:nvSpPr>
        <p:spPr/>
        <p:txBody>
          <a:bodyPr/>
          <a:lstStyle/>
          <a:p>
            <a:fld id="{D1B799B0-4756-482F-9060-94F5334AC3D9}" type="datetime1">
              <a:rPr lang="en-US" smtClean="0"/>
              <a:t>25-Nov-22</a:t>
            </a:fld>
            <a:endParaRPr lang="en-US"/>
          </a:p>
        </p:txBody>
      </p:sp>
      <p:sp>
        <p:nvSpPr>
          <p:cNvPr id="4" name="Footer Placeholder 3"/>
          <p:cNvSpPr>
            <a:spLocks noGrp="1"/>
          </p:cNvSpPr>
          <p:nvPr>
            <p:ph type="ftr" sz="quarter" idx="11"/>
          </p:nvPr>
        </p:nvSpPr>
        <p:spPr/>
        <p:txBody>
          <a:bodyPr/>
          <a:lstStyle/>
          <a:p>
            <a:r>
              <a:rPr lang="en-US" smtClean="0"/>
              <a:t>Dr. A.M. Oloyede, Deputy Dean I, University of Lagos, Nigeria</a:t>
            </a:r>
            <a:endParaRPr lang="en-US"/>
          </a:p>
        </p:txBody>
      </p:sp>
      <p:sp>
        <p:nvSpPr>
          <p:cNvPr id="5" name="Slide Number Placeholder 4"/>
          <p:cNvSpPr>
            <a:spLocks noGrp="1"/>
          </p:cNvSpPr>
          <p:nvPr>
            <p:ph type="sldNum" sz="quarter" idx="12"/>
          </p:nvPr>
        </p:nvSpPr>
        <p:spPr/>
        <p:txBody>
          <a:bodyPr/>
          <a:lstStyle/>
          <a:p>
            <a:fld id="{4E998487-D44F-42CC-AC9D-22B35C04589A}" type="slidenum">
              <a:rPr lang="en-US" smtClean="0"/>
              <a:t>13</a:t>
            </a:fld>
            <a:endParaRPr lang="en-US"/>
          </a:p>
        </p:txBody>
      </p:sp>
      <p:pic>
        <p:nvPicPr>
          <p:cNvPr id="6" name="Picture 5" descr="File:University of Lagos logo.sv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59987" y="5127625"/>
            <a:ext cx="1751013" cy="159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328516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5307" y="491294"/>
            <a:ext cx="11243256" cy="6093848"/>
          </a:xfrm>
          <a:prstGeom prst="rect">
            <a:avLst/>
          </a:prstGeom>
        </p:spPr>
        <p:txBody>
          <a:bodyPr wrap="square">
            <a:spAutoFit/>
          </a:bodyPr>
          <a:lstStyle/>
          <a:p>
            <a:pPr marL="457200" indent="-457200" algn="just">
              <a:lnSpc>
                <a:spcPct val="107000"/>
              </a:lnSpc>
              <a:spcAft>
                <a:spcPts val="800"/>
              </a:spcAft>
              <a:buFont typeface="Arial" panose="020B0604020202020204" pitchFamily="34" charset="0"/>
              <a:buChar char="•"/>
            </a:pPr>
            <a:r>
              <a:rPr lang="en-US" sz="3200" dirty="0" smtClean="0">
                <a:effectLst/>
                <a:latin typeface="Comic Sans MS" panose="030F0702030302020204" pitchFamily="66" charset="0"/>
                <a:ea typeface="Calibri" panose="020F0502020204030204" pitchFamily="34" charset="0"/>
                <a:cs typeface="Times New Roman" panose="02020603050405020304" pitchFamily="18" charset="0"/>
              </a:rPr>
              <a:t>Students are issued room keys. Porters should instruct students to keep key safe. Charges will be levied to cover the cost of replacement. These will not be reimbursed if the key is returned after the cost of replacement has been incurred.</a:t>
            </a:r>
          </a:p>
          <a:p>
            <a:pPr algn="just">
              <a:lnSpc>
                <a:spcPct val="107000"/>
              </a:lnSpc>
              <a:spcAft>
                <a:spcPts val="800"/>
              </a:spcAft>
            </a:pPr>
            <a:r>
              <a:rPr lang="en-US" sz="3200" dirty="0" smtClean="0">
                <a:effectLst/>
                <a:latin typeface="Comic Sans MS" panose="030F0702030302020204" pitchFamily="66" charset="0"/>
                <a:ea typeface="Calibri" panose="020F0502020204030204" pitchFamily="34" charset="0"/>
                <a:cs typeface="Times New Roman" panose="02020603050405020304" pitchFamily="18" charset="0"/>
              </a:rPr>
              <a:t> </a:t>
            </a:r>
          </a:p>
          <a:p>
            <a:pPr marL="457200" indent="-457200" algn="just">
              <a:lnSpc>
                <a:spcPct val="107000"/>
              </a:lnSpc>
              <a:spcAft>
                <a:spcPts val="800"/>
              </a:spcAft>
              <a:buFont typeface="Arial" panose="020B0604020202020204" pitchFamily="34" charset="0"/>
              <a:buChar char="•"/>
            </a:pPr>
            <a:r>
              <a:rPr lang="en-US" sz="3200" dirty="0" smtClean="0">
                <a:effectLst/>
                <a:latin typeface="Comic Sans MS" panose="030F0702030302020204" pitchFamily="66" charset="0"/>
                <a:ea typeface="Calibri" panose="020F0502020204030204" pitchFamily="34" charset="0"/>
                <a:cs typeface="Times New Roman" panose="02020603050405020304" pitchFamily="18" charset="0"/>
              </a:rPr>
              <a:t>Co-habitation in room , or sub-letting of rooms (whether or not for remuneration) is not permitted and may lead to the forfeiture of the entitlement to remain in the university accommodation. Defaulters will be punished</a:t>
            </a:r>
            <a:endParaRPr lang="en-US" sz="3200" dirty="0">
              <a:effectLst/>
              <a:latin typeface="Comic Sans MS" panose="030F0702030302020204" pitchFamily="66" charset="0"/>
              <a:ea typeface="Calibri" panose="020F0502020204030204" pitchFamily="34" charset="0"/>
              <a:cs typeface="Times New Roman" panose="02020603050405020304" pitchFamily="18" charset="0"/>
            </a:endParaRPr>
          </a:p>
        </p:txBody>
      </p:sp>
      <p:sp>
        <p:nvSpPr>
          <p:cNvPr id="3" name="Date Placeholder 2"/>
          <p:cNvSpPr>
            <a:spLocks noGrp="1"/>
          </p:cNvSpPr>
          <p:nvPr>
            <p:ph type="dt" sz="half" idx="10"/>
          </p:nvPr>
        </p:nvSpPr>
        <p:spPr/>
        <p:txBody>
          <a:bodyPr/>
          <a:lstStyle/>
          <a:p>
            <a:fld id="{732A8BE3-B7CB-42F4-BCCB-67A4BDC7E31C}" type="datetime1">
              <a:rPr lang="en-US" smtClean="0"/>
              <a:t>25-Nov-22</a:t>
            </a:fld>
            <a:endParaRPr lang="en-US"/>
          </a:p>
        </p:txBody>
      </p:sp>
      <p:sp>
        <p:nvSpPr>
          <p:cNvPr id="4" name="Footer Placeholder 3"/>
          <p:cNvSpPr>
            <a:spLocks noGrp="1"/>
          </p:cNvSpPr>
          <p:nvPr>
            <p:ph type="ftr" sz="quarter" idx="11"/>
          </p:nvPr>
        </p:nvSpPr>
        <p:spPr/>
        <p:txBody>
          <a:bodyPr/>
          <a:lstStyle/>
          <a:p>
            <a:r>
              <a:rPr lang="en-US" smtClean="0"/>
              <a:t>Dr. A.M. Oloyede, Deputy Dean I, University of Lagos, Nigeria</a:t>
            </a:r>
            <a:endParaRPr lang="en-US"/>
          </a:p>
        </p:txBody>
      </p:sp>
      <p:sp>
        <p:nvSpPr>
          <p:cNvPr id="5" name="Slide Number Placeholder 4"/>
          <p:cNvSpPr>
            <a:spLocks noGrp="1"/>
          </p:cNvSpPr>
          <p:nvPr>
            <p:ph type="sldNum" sz="quarter" idx="12"/>
          </p:nvPr>
        </p:nvSpPr>
        <p:spPr/>
        <p:txBody>
          <a:bodyPr/>
          <a:lstStyle/>
          <a:p>
            <a:fld id="{4E998487-D44F-42CC-AC9D-22B35C04589A}" type="slidenum">
              <a:rPr lang="en-US" smtClean="0"/>
              <a:t>14</a:t>
            </a:fld>
            <a:endParaRPr lang="en-US"/>
          </a:p>
        </p:txBody>
      </p:sp>
    </p:spTree>
    <p:extLst>
      <p:ext uri="{BB962C8B-B14F-4D97-AF65-F5344CB8AC3E}">
        <p14:creationId xmlns:p14="http://schemas.microsoft.com/office/powerpoint/2010/main" val="14483197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8789" y="291667"/>
            <a:ext cx="11848563" cy="6034985"/>
          </a:xfrm>
          <a:prstGeom prst="rect">
            <a:avLst/>
          </a:prstGeom>
        </p:spPr>
        <p:txBody>
          <a:bodyPr wrap="square">
            <a:spAutoFit/>
          </a:bodyPr>
          <a:lstStyle/>
          <a:p>
            <a:pPr marL="457200" indent="-457200" algn="just">
              <a:lnSpc>
                <a:spcPct val="107000"/>
              </a:lnSpc>
              <a:spcAft>
                <a:spcPts val="800"/>
              </a:spcAft>
              <a:buFont typeface="Arial" panose="020B0604020202020204" pitchFamily="34" charset="0"/>
              <a:buChar char="•"/>
            </a:pPr>
            <a:r>
              <a:rPr lang="en-US" sz="2800" dirty="0">
                <a:latin typeface="Comic Sans MS" panose="030F0702030302020204" pitchFamily="66" charset="0"/>
                <a:ea typeface="Calibri" panose="020F0502020204030204" pitchFamily="34" charset="0"/>
                <a:cs typeface="Times New Roman" panose="02020603050405020304" pitchFamily="18" charset="0"/>
              </a:rPr>
              <a:t>F</a:t>
            </a:r>
            <a:r>
              <a:rPr lang="en-US" sz="2800" dirty="0" smtClean="0">
                <a:effectLst/>
                <a:latin typeface="Comic Sans MS" panose="030F0702030302020204" pitchFamily="66" charset="0"/>
                <a:ea typeface="Calibri" panose="020F0502020204030204" pitchFamily="34" charset="0"/>
                <a:cs typeface="Times New Roman" panose="02020603050405020304" pitchFamily="18" charset="0"/>
              </a:rPr>
              <a:t>or safety reasons, no cooking or heating appliances  may be used in the room.</a:t>
            </a:r>
          </a:p>
          <a:p>
            <a:pPr marL="457200" indent="-457200" algn="just">
              <a:lnSpc>
                <a:spcPct val="107000"/>
              </a:lnSpc>
              <a:spcAft>
                <a:spcPts val="800"/>
              </a:spcAft>
              <a:buFont typeface="Arial" panose="020B0604020202020204" pitchFamily="34" charset="0"/>
              <a:buChar char="•"/>
            </a:pPr>
            <a:r>
              <a:rPr lang="en-US" sz="2800" dirty="0" smtClean="0">
                <a:effectLst/>
                <a:latin typeface="Comic Sans MS" panose="030F0702030302020204" pitchFamily="66" charset="0"/>
                <a:ea typeface="Calibri" panose="020F0502020204030204" pitchFamily="34" charset="0"/>
                <a:cs typeface="Times New Roman" panose="02020603050405020304" pitchFamily="18" charset="0"/>
              </a:rPr>
              <a:t>All electrical appliances must be registered with the porter before admittance into the room.</a:t>
            </a:r>
          </a:p>
          <a:p>
            <a:pPr marL="457200" indent="-457200" algn="just">
              <a:lnSpc>
                <a:spcPct val="107000"/>
              </a:lnSpc>
              <a:spcAft>
                <a:spcPts val="800"/>
              </a:spcAft>
              <a:buFont typeface="Arial" panose="020B0604020202020204" pitchFamily="34" charset="0"/>
              <a:buChar char="•"/>
            </a:pPr>
            <a:r>
              <a:rPr lang="en-US" sz="2800" dirty="0" smtClean="0">
                <a:effectLst/>
                <a:latin typeface="Comic Sans MS" panose="030F0702030302020204" pitchFamily="66" charset="0"/>
                <a:ea typeface="Calibri" panose="020F0502020204030204" pitchFamily="34" charset="0"/>
                <a:cs typeface="Times New Roman" panose="02020603050405020304" pitchFamily="18" charset="0"/>
              </a:rPr>
              <a:t>Once items are approved and registered, a registration sticker for each item should be provided. Any item without a sticker showing registration will be removed</a:t>
            </a:r>
          </a:p>
          <a:p>
            <a:pPr marL="457200" indent="-457200" algn="just">
              <a:lnSpc>
                <a:spcPct val="107000"/>
              </a:lnSpc>
              <a:spcAft>
                <a:spcPts val="800"/>
              </a:spcAft>
              <a:buFont typeface="Arial" panose="020B0604020202020204" pitchFamily="34" charset="0"/>
              <a:buChar char="•"/>
            </a:pPr>
            <a:r>
              <a:rPr lang="en-US" sz="2800" dirty="0" smtClean="0">
                <a:effectLst/>
                <a:latin typeface="Comic Sans MS" panose="030F0702030302020204" pitchFamily="66" charset="0"/>
                <a:ea typeface="Calibri" panose="020F0502020204030204" pitchFamily="34" charset="0"/>
                <a:cs typeface="Times New Roman" panose="02020603050405020304" pitchFamily="18" charset="0"/>
              </a:rPr>
              <a:t>Firearms (including </a:t>
            </a:r>
            <a:r>
              <a:rPr lang="en-US" sz="2800" dirty="0" err="1" smtClean="0">
                <a:effectLst/>
                <a:latin typeface="Comic Sans MS" panose="030F0702030302020204" pitchFamily="66" charset="0"/>
                <a:ea typeface="Calibri" panose="020F0502020204030204" pitchFamily="34" charset="0"/>
                <a:cs typeface="Times New Roman" panose="02020603050405020304" pitchFamily="18" charset="0"/>
              </a:rPr>
              <a:t>airguns</a:t>
            </a:r>
            <a:r>
              <a:rPr lang="en-US" sz="2800" dirty="0" smtClean="0">
                <a:effectLst/>
                <a:latin typeface="Comic Sans MS" panose="030F0702030302020204" pitchFamily="66" charset="0"/>
                <a:ea typeface="Calibri" panose="020F0502020204030204" pitchFamily="34" charset="0"/>
                <a:cs typeface="Times New Roman" panose="02020603050405020304" pitchFamily="18" charset="0"/>
              </a:rPr>
              <a:t>, starting pistols or imitations), ammunition, knives, explosives or inflammable substances such as petrol may not, under any circumstances, be stored in rooms or hall premises. </a:t>
            </a:r>
          </a:p>
          <a:p>
            <a:pPr marL="457200" indent="-457200" algn="just">
              <a:lnSpc>
                <a:spcPct val="107000"/>
              </a:lnSpc>
              <a:spcAft>
                <a:spcPts val="800"/>
              </a:spcAft>
              <a:buFont typeface="Arial" panose="020B0604020202020204" pitchFamily="34" charset="0"/>
              <a:buChar char="•"/>
            </a:pPr>
            <a:r>
              <a:rPr lang="en-US" sz="2800" dirty="0" smtClean="0">
                <a:effectLst/>
                <a:latin typeface="Comic Sans MS" panose="030F0702030302020204" pitchFamily="66" charset="0"/>
                <a:ea typeface="Calibri" panose="020F0502020204030204" pitchFamily="34" charset="0"/>
                <a:cs typeface="Times New Roman" panose="02020603050405020304" pitchFamily="18" charset="0"/>
              </a:rPr>
              <a:t>Fireworks are also banned from University premises.</a:t>
            </a:r>
            <a:endParaRPr lang="en-US" sz="2800" dirty="0">
              <a:effectLst/>
              <a:latin typeface="Comic Sans MS" panose="030F0702030302020204" pitchFamily="66" charset="0"/>
              <a:ea typeface="Calibri" panose="020F0502020204030204" pitchFamily="34" charset="0"/>
              <a:cs typeface="Times New Roman" panose="02020603050405020304" pitchFamily="18" charset="0"/>
            </a:endParaRPr>
          </a:p>
        </p:txBody>
      </p:sp>
      <p:sp>
        <p:nvSpPr>
          <p:cNvPr id="3" name="Date Placeholder 2"/>
          <p:cNvSpPr>
            <a:spLocks noGrp="1"/>
          </p:cNvSpPr>
          <p:nvPr>
            <p:ph type="dt" sz="half" idx="10"/>
          </p:nvPr>
        </p:nvSpPr>
        <p:spPr/>
        <p:txBody>
          <a:bodyPr/>
          <a:lstStyle/>
          <a:p>
            <a:fld id="{D6C36271-1EC3-41C4-B788-F16A69819A44}" type="datetime1">
              <a:rPr lang="en-US" smtClean="0"/>
              <a:t>25-Nov-22</a:t>
            </a:fld>
            <a:endParaRPr lang="en-US"/>
          </a:p>
        </p:txBody>
      </p:sp>
      <p:sp>
        <p:nvSpPr>
          <p:cNvPr id="4" name="Footer Placeholder 3"/>
          <p:cNvSpPr>
            <a:spLocks noGrp="1"/>
          </p:cNvSpPr>
          <p:nvPr>
            <p:ph type="ftr" sz="quarter" idx="11"/>
          </p:nvPr>
        </p:nvSpPr>
        <p:spPr/>
        <p:txBody>
          <a:bodyPr/>
          <a:lstStyle/>
          <a:p>
            <a:r>
              <a:rPr lang="en-US" smtClean="0"/>
              <a:t>Dr. A.M. Oloyede, Deputy Dean I, University of Lagos, Nigeria</a:t>
            </a:r>
            <a:endParaRPr lang="en-US"/>
          </a:p>
        </p:txBody>
      </p:sp>
      <p:sp>
        <p:nvSpPr>
          <p:cNvPr id="5" name="Slide Number Placeholder 4"/>
          <p:cNvSpPr>
            <a:spLocks noGrp="1"/>
          </p:cNvSpPr>
          <p:nvPr>
            <p:ph type="sldNum" sz="quarter" idx="12"/>
          </p:nvPr>
        </p:nvSpPr>
        <p:spPr/>
        <p:txBody>
          <a:bodyPr/>
          <a:lstStyle/>
          <a:p>
            <a:fld id="{4E998487-D44F-42CC-AC9D-22B35C04589A}" type="slidenum">
              <a:rPr lang="en-US" smtClean="0"/>
              <a:t>15</a:t>
            </a:fld>
            <a:endParaRPr lang="en-US"/>
          </a:p>
        </p:txBody>
      </p:sp>
    </p:spTree>
    <p:extLst>
      <p:ext uri="{BB962C8B-B14F-4D97-AF65-F5344CB8AC3E}">
        <p14:creationId xmlns:p14="http://schemas.microsoft.com/office/powerpoint/2010/main" val="32851484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Comic Sans MS" panose="030F0702030302020204" pitchFamily="66" charset="0"/>
              </a:rPr>
              <a:t>Students with disabilities </a:t>
            </a:r>
            <a:endParaRPr lang="en-US" dirty="0">
              <a:latin typeface="Comic Sans MS" panose="030F0702030302020204" pitchFamily="66" charset="0"/>
            </a:endParaRPr>
          </a:p>
        </p:txBody>
      </p:sp>
      <p:sp>
        <p:nvSpPr>
          <p:cNvPr id="3" name="Content Placeholder 2"/>
          <p:cNvSpPr>
            <a:spLocks noGrp="1"/>
          </p:cNvSpPr>
          <p:nvPr>
            <p:ph idx="1"/>
          </p:nvPr>
        </p:nvSpPr>
        <p:spPr>
          <a:xfrm>
            <a:off x="838200" y="1439258"/>
            <a:ext cx="10515600" cy="5103209"/>
          </a:xfrm>
        </p:spPr>
        <p:txBody>
          <a:bodyPr>
            <a:normAutofit/>
          </a:bodyPr>
          <a:lstStyle/>
          <a:p>
            <a:pPr marL="0" indent="0">
              <a:buNone/>
            </a:pPr>
            <a:endParaRPr lang="en-US" dirty="0" smtClean="0">
              <a:latin typeface="Comic Sans MS" panose="030F0702030302020204" pitchFamily="66" charset="0"/>
            </a:endParaRPr>
          </a:p>
          <a:p>
            <a:pPr marL="0" indent="0" algn="just">
              <a:lnSpc>
                <a:spcPct val="150000"/>
              </a:lnSpc>
              <a:buNone/>
            </a:pPr>
            <a:r>
              <a:rPr lang="en-US" dirty="0" smtClean="0">
                <a:latin typeface="Comic Sans MS" panose="030F0702030302020204" pitchFamily="66" charset="0"/>
              </a:rPr>
              <a:t>The </a:t>
            </a:r>
            <a:r>
              <a:rPr lang="en-US" dirty="0">
                <a:latin typeface="Comic Sans MS" panose="030F0702030302020204" pitchFamily="66" charset="0"/>
              </a:rPr>
              <a:t>University </a:t>
            </a:r>
            <a:r>
              <a:rPr lang="en-US" dirty="0" err="1">
                <a:latin typeface="Comic Sans MS" panose="030F0702030302020204" pitchFamily="66" charset="0"/>
              </a:rPr>
              <a:t>endeavours</a:t>
            </a:r>
            <a:r>
              <a:rPr lang="en-US" dirty="0">
                <a:latin typeface="Comic Sans MS" panose="030F0702030302020204" pitchFamily="66" charset="0"/>
              </a:rPr>
              <a:t> to make appropriate arrangements for students with disabilities. Any student with a disability is urged to contact the DSA  well in advance of coming into residence, so that any special needs can be </a:t>
            </a:r>
            <a:r>
              <a:rPr lang="en-US" dirty="0" smtClean="0">
                <a:latin typeface="Comic Sans MS" panose="030F0702030302020204" pitchFamily="66" charset="0"/>
              </a:rPr>
              <a:t>discussed. </a:t>
            </a:r>
          </a:p>
          <a:p>
            <a:pPr marL="0" indent="0" algn="just">
              <a:lnSpc>
                <a:spcPct val="150000"/>
              </a:lnSpc>
              <a:buNone/>
            </a:pPr>
            <a:endParaRPr lang="en-US" dirty="0" smtClean="0">
              <a:latin typeface="Comic Sans MS" panose="030F0702030302020204" pitchFamily="66" charset="0"/>
            </a:endParaRPr>
          </a:p>
          <a:p>
            <a:pPr marL="0" indent="0" algn="just">
              <a:lnSpc>
                <a:spcPct val="150000"/>
              </a:lnSpc>
              <a:buNone/>
            </a:pPr>
            <a:r>
              <a:rPr lang="en-US" dirty="0" smtClean="0">
                <a:solidFill>
                  <a:schemeClr val="accent5"/>
                </a:solidFill>
                <a:latin typeface="Comic Sans MS" panose="030F0702030302020204" pitchFamily="66" charset="0"/>
              </a:rPr>
              <a:t>Proposing New </a:t>
            </a:r>
            <a:r>
              <a:rPr lang="en-US" dirty="0">
                <a:solidFill>
                  <a:schemeClr val="accent5"/>
                </a:solidFill>
                <a:latin typeface="Comic Sans MS" panose="030F0702030302020204" pitchFamily="66" charset="0"/>
              </a:rPr>
              <a:t>office</a:t>
            </a:r>
            <a:r>
              <a:rPr lang="en-US" dirty="0">
                <a:latin typeface="Comic Sans MS" panose="030F0702030302020204" pitchFamily="66" charset="0"/>
              </a:rPr>
              <a:t> ;  </a:t>
            </a:r>
            <a:r>
              <a:rPr lang="en-US" b="1" dirty="0">
                <a:latin typeface="Comic Sans MS" panose="030F0702030302020204" pitchFamily="66" charset="0"/>
              </a:rPr>
              <a:t>University’s Disability Adviser </a:t>
            </a:r>
          </a:p>
          <a:p>
            <a:endParaRPr lang="en-US" dirty="0"/>
          </a:p>
        </p:txBody>
      </p:sp>
      <p:sp>
        <p:nvSpPr>
          <p:cNvPr id="4" name="Date Placeholder 3"/>
          <p:cNvSpPr>
            <a:spLocks noGrp="1"/>
          </p:cNvSpPr>
          <p:nvPr>
            <p:ph type="dt" sz="half" idx="10"/>
          </p:nvPr>
        </p:nvSpPr>
        <p:spPr/>
        <p:txBody>
          <a:bodyPr/>
          <a:lstStyle/>
          <a:p>
            <a:fld id="{6AE5EDD5-F47B-4F0A-B640-01973679ECB5}" type="datetime1">
              <a:rPr lang="en-US" smtClean="0"/>
              <a:t>25-Nov-22</a:t>
            </a:fld>
            <a:endParaRPr lang="en-US"/>
          </a:p>
        </p:txBody>
      </p:sp>
      <p:sp>
        <p:nvSpPr>
          <p:cNvPr id="5" name="Footer Placeholder 4"/>
          <p:cNvSpPr>
            <a:spLocks noGrp="1"/>
          </p:cNvSpPr>
          <p:nvPr>
            <p:ph type="ftr" sz="quarter" idx="11"/>
          </p:nvPr>
        </p:nvSpPr>
        <p:spPr/>
        <p:txBody>
          <a:bodyPr/>
          <a:lstStyle/>
          <a:p>
            <a:r>
              <a:rPr lang="en-US" smtClean="0"/>
              <a:t>Dr. A.M. Oloyede, Deputy Dean I, University of Lagos, Nigeria</a:t>
            </a:r>
            <a:endParaRPr lang="en-US"/>
          </a:p>
        </p:txBody>
      </p:sp>
      <p:sp>
        <p:nvSpPr>
          <p:cNvPr id="6" name="Slide Number Placeholder 5"/>
          <p:cNvSpPr>
            <a:spLocks noGrp="1"/>
          </p:cNvSpPr>
          <p:nvPr>
            <p:ph type="sldNum" sz="quarter" idx="12"/>
          </p:nvPr>
        </p:nvSpPr>
        <p:spPr/>
        <p:txBody>
          <a:bodyPr/>
          <a:lstStyle/>
          <a:p>
            <a:fld id="{4E998487-D44F-42CC-AC9D-22B35C04589A}" type="slidenum">
              <a:rPr lang="en-US" smtClean="0"/>
              <a:t>16</a:t>
            </a:fld>
            <a:endParaRPr lang="en-US"/>
          </a:p>
        </p:txBody>
      </p:sp>
      <p:pic>
        <p:nvPicPr>
          <p:cNvPr id="7" name="Picture 6" descr="File:University of Lagos logo.sv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82200" y="4945062"/>
            <a:ext cx="1751013" cy="159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114297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8048" y="7736"/>
            <a:ext cx="10515600" cy="1325563"/>
          </a:xfrm>
        </p:spPr>
        <p:txBody>
          <a:bodyPr/>
          <a:lstStyle/>
          <a:p>
            <a:r>
              <a:rPr lang="en-US" dirty="0" smtClean="0">
                <a:latin typeface="Comic Sans MS" panose="030F0702030302020204" pitchFamily="66" charset="0"/>
              </a:rPr>
              <a:t>Guests</a:t>
            </a:r>
            <a:endParaRPr lang="en-US" dirty="0">
              <a:latin typeface="Comic Sans MS" panose="030F0702030302020204" pitchFamily="66" charset="0"/>
            </a:endParaRPr>
          </a:p>
        </p:txBody>
      </p:sp>
      <p:sp>
        <p:nvSpPr>
          <p:cNvPr id="3" name="Content Placeholder 2"/>
          <p:cNvSpPr>
            <a:spLocks noGrp="1"/>
          </p:cNvSpPr>
          <p:nvPr>
            <p:ph idx="1"/>
          </p:nvPr>
        </p:nvSpPr>
        <p:spPr>
          <a:xfrm>
            <a:off x="838200" y="1333299"/>
            <a:ext cx="10515600" cy="4351338"/>
          </a:xfrm>
        </p:spPr>
        <p:txBody>
          <a:bodyPr/>
          <a:lstStyle/>
          <a:p>
            <a:pPr algn="just"/>
            <a:r>
              <a:rPr lang="en-US" dirty="0">
                <a:latin typeface="Comic Sans MS" panose="030F0702030302020204" pitchFamily="66" charset="0"/>
              </a:rPr>
              <a:t>Occasional </a:t>
            </a:r>
            <a:r>
              <a:rPr lang="en-US" dirty="0" smtClean="0">
                <a:latin typeface="Comic Sans MS" panose="030F0702030302020204" pitchFamily="66" charset="0"/>
              </a:rPr>
              <a:t>guests </a:t>
            </a:r>
            <a:r>
              <a:rPr lang="en-US" dirty="0">
                <a:latin typeface="Comic Sans MS" panose="030F0702030302020204" pitchFamily="66" charset="0"/>
              </a:rPr>
              <a:t>are permitted in </a:t>
            </a:r>
            <a:r>
              <a:rPr lang="en-US" dirty="0" smtClean="0">
                <a:latin typeface="Comic Sans MS" panose="030F0702030302020204" pitchFamily="66" charset="0"/>
              </a:rPr>
              <a:t>rooms within the stipulated period</a:t>
            </a:r>
          </a:p>
          <a:p>
            <a:pPr algn="just"/>
            <a:endParaRPr lang="en-US" dirty="0">
              <a:latin typeface="Comic Sans MS" panose="030F0702030302020204" pitchFamily="66" charset="0"/>
            </a:endParaRPr>
          </a:p>
          <a:p>
            <a:pPr algn="just"/>
            <a:r>
              <a:rPr lang="en-US" dirty="0">
                <a:latin typeface="Comic Sans MS" panose="030F0702030302020204" pitchFamily="66" charset="0"/>
              </a:rPr>
              <a:t>Overnight </a:t>
            </a:r>
            <a:r>
              <a:rPr lang="en-US" dirty="0" smtClean="0">
                <a:latin typeface="Comic Sans MS" panose="030F0702030302020204" pitchFamily="66" charset="0"/>
              </a:rPr>
              <a:t>Guests are Not </a:t>
            </a:r>
            <a:r>
              <a:rPr lang="en-US" dirty="0">
                <a:latin typeface="Comic Sans MS" panose="030F0702030302020204" pitchFamily="66" charset="0"/>
              </a:rPr>
              <a:t>allowed </a:t>
            </a:r>
            <a:r>
              <a:rPr lang="en-US" dirty="0" smtClean="0">
                <a:latin typeface="Comic Sans MS" panose="030F0702030302020204" pitchFamily="66" charset="0"/>
              </a:rPr>
              <a:t>in Halls of residence in  </a:t>
            </a:r>
            <a:r>
              <a:rPr lang="en-US" dirty="0">
                <a:latin typeface="Comic Sans MS" panose="030F0702030302020204" pitchFamily="66" charset="0"/>
              </a:rPr>
              <a:t>university of Lagos</a:t>
            </a:r>
          </a:p>
          <a:p>
            <a:pPr marL="0" indent="0" algn="just">
              <a:buNone/>
            </a:pPr>
            <a:endParaRPr lang="en-US" dirty="0">
              <a:latin typeface="Comic Sans MS" panose="030F0702030302020204" pitchFamily="66" charset="0"/>
            </a:endParaRPr>
          </a:p>
          <a:p>
            <a:pPr algn="just"/>
            <a:r>
              <a:rPr lang="en-US" dirty="0" smtClean="0">
                <a:latin typeface="Comic Sans MS" panose="030F0702030302020204" pitchFamily="66" charset="0"/>
              </a:rPr>
              <a:t>While in </a:t>
            </a:r>
            <a:r>
              <a:rPr lang="en-US" dirty="0">
                <a:latin typeface="Comic Sans MS" panose="030F0702030302020204" pitchFamily="66" charset="0"/>
              </a:rPr>
              <a:t>residence, students room is students’ home. Everybody – staff, Fellows, and other students – should respect students’ right to privacy. </a:t>
            </a:r>
          </a:p>
        </p:txBody>
      </p:sp>
      <p:sp>
        <p:nvSpPr>
          <p:cNvPr id="4" name="Date Placeholder 3"/>
          <p:cNvSpPr>
            <a:spLocks noGrp="1"/>
          </p:cNvSpPr>
          <p:nvPr>
            <p:ph type="dt" sz="half" idx="10"/>
          </p:nvPr>
        </p:nvSpPr>
        <p:spPr/>
        <p:txBody>
          <a:bodyPr/>
          <a:lstStyle/>
          <a:p>
            <a:fld id="{6B2ACCB8-D0F6-4305-8C78-40DBC3592C3E}" type="datetime1">
              <a:rPr lang="en-US" smtClean="0"/>
              <a:t>25-Nov-22</a:t>
            </a:fld>
            <a:endParaRPr lang="en-US"/>
          </a:p>
        </p:txBody>
      </p:sp>
      <p:sp>
        <p:nvSpPr>
          <p:cNvPr id="5" name="Footer Placeholder 4"/>
          <p:cNvSpPr>
            <a:spLocks noGrp="1"/>
          </p:cNvSpPr>
          <p:nvPr>
            <p:ph type="ftr" sz="quarter" idx="11"/>
          </p:nvPr>
        </p:nvSpPr>
        <p:spPr/>
        <p:txBody>
          <a:bodyPr/>
          <a:lstStyle/>
          <a:p>
            <a:r>
              <a:rPr lang="en-US" smtClean="0"/>
              <a:t>Dr. A.M. Oloyede, Deputy Dean I, University of Lagos, Nigeria</a:t>
            </a:r>
            <a:endParaRPr lang="en-US"/>
          </a:p>
        </p:txBody>
      </p:sp>
      <p:sp>
        <p:nvSpPr>
          <p:cNvPr id="6" name="Slide Number Placeholder 5"/>
          <p:cNvSpPr>
            <a:spLocks noGrp="1"/>
          </p:cNvSpPr>
          <p:nvPr>
            <p:ph type="sldNum" sz="quarter" idx="12"/>
          </p:nvPr>
        </p:nvSpPr>
        <p:spPr/>
        <p:txBody>
          <a:bodyPr/>
          <a:lstStyle/>
          <a:p>
            <a:fld id="{4E998487-D44F-42CC-AC9D-22B35C04589A}" type="slidenum">
              <a:rPr lang="en-US" smtClean="0"/>
              <a:t>17</a:t>
            </a:fld>
            <a:endParaRPr lang="en-US"/>
          </a:p>
        </p:txBody>
      </p:sp>
      <p:pic>
        <p:nvPicPr>
          <p:cNvPr id="7" name="Picture 6" descr="File:University of Lagos logo.sv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75383" y="5327248"/>
            <a:ext cx="1751013" cy="159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0693138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93184"/>
            <a:ext cx="10515600" cy="1107582"/>
          </a:xfrm>
        </p:spPr>
        <p:txBody>
          <a:bodyPr>
            <a:normAutofit fontScale="90000"/>
          </a:bodyPr>
          <a:lstStyle/>
          <a:p>
            <a:r>
              <a:rPr lang="en-US" dirty="0" smtClean="0">
                <a:latin typeface="Comic Sans MS" panose="030F0702030302020204" pitchFamily="66" charset="0"/>
              </a:rPr>
              <a:t>Porters/Staff Access to Rooms </a:t>
            </a:r>
            <a:r>
              <a:rPr lang="en-US" dirty="0" smtClean="0"/>
              <a:t/>
            </a:r>
            <a:br>
              <a:rPr lang="en-US" dirty="0" smtClean="0"/>
            </a:br>
            <a:endParaRPr lang="en-US" dirty="0"/>
          </a:p>
        </p:txBody>
      </p:sp>
      <p:sp>
        <p:nvSpPr>
          <p:cNvPr id="3" name="Content Placeholder 2"/>
          <p:cNvSpPr>
            <a:spLocks noGrp="1"/>
          </p:cNvSpPr>
          <p:nvPr>
            <p:ph idx="1"/>
          </p:nvPr>
        </p:nvSpPr>
        <p:spPr>
          <a:xfrm>
            <a:off x="334851" y="1107582"/>
            <a:ext cx="11462197" cy="5589431"/>
          </a:xfrm>
        </p:spPr>
        <p:txBody>
          <a:bodyPr>
            <a:normAutofit fontScale="92500"/>
          </a:bodyPr>
          <a:lstStyle/>
          <a:p>
            <a:pPr marL="0" indent="0" algn="just">
              <a:lnSpc>
                <a:spcPct val="110000"/>
              </a:lnSpc>
              <a:buNone/>
            </a:pPr>
            <a:r>
              <a:rPr lang="en-US" dirty="0" smtClean="0">
                <a:latin typeface="Comic Sans MS" panose="030F0702030302020204" pitchFamily="66" charset="0"/>
              </a:rPr>
              <a:t>It </a:t>
            </a:r>
            <a:r>
              <a:rPr lang="en-US" dirty="0">
                <a:latin typeface="Comic Sans MS" panose="030F0702030302020204" pitchFamily="66" charset="0"/>
              </a:rPr>
              <a:t>may be necessary for a </a:t>
            </a:r>
            <a:r>
              <a:rPr lang="en-US" dirty="0" smtClean="0">
                <a:latin typeface="Comic Sans MS" panose="030F0702030302020204" pitchFamily="66" charset="0"/>
              </a:rPr>
              <a:t>Hospitality Officer, Porter </a:t>
            </a:r>
            <a:r>
              <a:rPr lang="en-US" dirty="0">
                <a:latin typeface="Comic Sans MS" panose="030F0702030302020204" pitchFamily="66" charset="0"/>
              </a:rPr>
              <a:t>or member of staff to gain access to student’s room as a matter of urgency, whether or not he is present. For example, there might be a potential danger to people or to the fabric of the building; or people from outside the room, such as window cleaners or electrical contractors, may need to carry out approved work; or a university </a:t>
            </a:r>
            <a:r>
              <a:rPr lang="en-US" dirty="0" smtClean="0">
                <a:latin typeface="Comic Sans MS" panose="030F0702030302020204" pitchFamily="66" charset="0"/>
              </a:rPr>
              <a:t>officer </a:t>
            </a:r>
            <a:r>
              <a:rPr lang="en-US" dirty="0">
                <a:latin typeface="Comic Sans MS" panose="030F0702030302020204" pitchFamily="66" charset="0"/>
              </a:rPr>
              <a:t>or staff member may need access in order to perform their duties. Whenever practicable and reasonable, an attempt will be made to arrange a mutually convenient time, but if the matter is urgent, access must be granted without undue delay. All staff wear identifying badges or uniform, and visiting contractors should have temporary passes. Porters and other staff accessing rooms will leave a form explaining the reason for entry, with the date and </a:t>
            </a:r>
            <a:r>
              <a:rPr lang="en-US" dirty="0" smtClean="0">
                <a:latin typeface="Comic Sans MS" panose="030F0702030302020204" pitchFamily="66" charset="0"/>
              </a:rPr>
              <a:t>time.</a:t>
            </a:r>
            <a:endParaRPr lang="en-US" dirty="0">
              <a:latin typeface="Comic Sans MS" panose="030F0702030302020204" pitchFamily="66" charset="0"/>
            </a:endParaRPr>
          </a:p>
          <a:p>
            <a:pPr algn="just">
              <a:lnSpc>
                <a:spcPct val="110000"/>
              </a:lnSpc>
            </a:pPr>
            <a:endParaRPr lang="en-US" dirty="0"/>
          </a:p>
        </p:txBody>
      </p:sp>
      <p:sp>
        <p:nvSpPr>
          <p:cNvPr id="4" name="Date Placeholder 3"/>
          <p:cNvSpPr>
            <a:spLocks noGrp="1"/>
          </p:cNvSpPr>
          <p:nvPr>
            <p:ph type="dt" sz="half" idx="10"/>
          </p:nvPr>
        </p:nvSpPr>
        <p:spPr/>
        <p:txBody>
          <a:bodyPr/>
          <a:lstStyle/>
          <a:p>
            <a:fld id="{E213EE46-F0D0-43A2-B472-4771B3A78354}" type="datetime1">
              <a:rPr lang="en-US" smtClean="0"/>
              <a:t>25-Nov-22</a:t>
            </a:fld>
            <a:endParaRPr lang="en-US"/>
          </a:p>
        </p:txBody>
      </p:sp>
      <p:sp>
        <p:nvSpPr>
          <p:cNvPr id="5" name="Footer Placeholder 4"/>
          <p:cNvSpPr>
            <a:spLocks noGrp="1"/>
          </p:cNvSpPr>
          <p:nvPr>
            <p:ph type="ftr" sz="quarter" idx="11"/>
          </p:nvPr>
        </p:nvSpPr>
        <p:spPr/>
        <p:txBody>
          <a:bodyPr/>
          <a:lstStyle/>
          <a:p>
            <a:r>
              <a:rPr lang="en-US" smtClean="0"/>
              <a:t>Dr. A.M. Oloyede, Deputy Dean I, University of Lagos, Nigeria</a:t>
            </a:r>
            <a:endParaRPr lang="en-US"/>
          </a:p>
        </p:txBody>
      </p:sp>
      <p:sp>
        <p:nvSpPr>
          <p:cNvPr id="6" name="Slide Number Placeholder 5"/>
          <p:cNvSpPr>
            <a:spLocks noGrp="1"/>
          </p:cNvSpPr>
          <p:nvPr>
            <p:ph type="sldNum" sz="quarter" idx="12"/>
          </p:nvPr>
        </p:nvSpPr>
        <p:spPr/>
        <p:txBody>
          <a:bodyPr/>
          <a:lstStyle/>
          <a:p>
            <a:fld id="{4E998487-D44F-42CC-AC9D-22B35C04589A}" type="slidenum">
              <a:rPr lang="en-US" smtClean="0"/>
              <a:t>18</a:t>
            </a:fld>
            <a:endParaRPr lang="en-US"/>
          </a:p>
        </p:txBody>
      </p:sp>
    </p:spTree>
    <p:extLst>
      <p:ext uri="{BB962C8B-B14F-4D97-AF65-F5344CB8AC3E}">
        <p14:creationId xmlns:p14="http://schemas.microsoft.com/office/powerpoint/2010/main" val="416571515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omic Sans MS" panose="030F0702030302020204" pitchFamily="66" charset="0"/>
              </a:rPr>
              <a:t>Kitchenette </a:t>
            </a:r>
            <a:r>
              <a:rPr lang="en-US" dirty="0" smtClean="0"/>
              <a:t> </a:t>
            </a:r>
            <a:br>
              <a:rPr lang="en-US" dirty="0" smtClean="0"/>
            </a:br>
            <a:endParaRPr lang="en-US" dirty="0"/>
          </a:p>
        </p:txBody>
      </p:sp>
      <p:sp>
        <p:nvSpPr>
          <p:cNvPr id="3" name="Content Placeholder 2"/>
          <p:cNvSpPr>
            <a:spLocks noGrp="1"/>
          </p:cNvSpPr>
          <p:nvPr>
            <p:ph idx="1"/>
          </p:nvPr>
        </p:nvSpPr>
        <p:spPr/>
        <p:txBody>
          <a:bodyPr/>
          <a:lstStyle/>
          <a:p>
            <a:r>
              <a:rPr lang="en-US" dirty="0" smtClean="0">
                <a:latin typeface="Comic Sans MS" panose="030F0702030302020204" pitchFamily="66" charset="0"/>
              </a:rPr>
              <a:t>Cooking </a:t>
            </a:r>
            <a:r>
              <a:rPr lang="en-US" dirty="0">
                <a:latin typeface="Comic Sans MS" panose="030F0702030302020204" pitchFamily="66" charset="0"/>
              </a:rPr>
              <a:t>is not allowed in rooms  because of hazards to personal and group safety, and the risk of damage to furnishings and fittings. </a:t>
            </a:r>
            <a:endParaRPr lang="en-US" dirty="0" smtClean="0">
              <a:latin typeface="Comic Sans MS" panose="030F0702030302020204" pitchFamily="66" charset="0"/>
            </a:endParaRPr>
          </a:p>
          <a:p>
            <a:endParaRPr lang="en-US" dirty="0">
              <a:latin typeface="Comic Sans MS" panose="030F0702030302020204" pitchFamily="66" charset="0"/>
            </a:endParaRPr>
          </a:p>
          <a:p>
            <a:r>
              <a:rPr lang="en-US" dirty="0" smtClean="0">
                <a:latin typeface="Comic Sans MS" panose="030F0702030302020204" pitchFamily="66" charset="0"/>
              </a:rPr>
              <a:t>All cooking should be done in the kitchenette</a:t>
            </a:r>
          </a:p>
          <a:p>
            <a:endParaRPr lang="en-US" dirty="0">
              <a:latin typeface="Comic Sans MS" panose="030F0702030302020204" pitchFamily="66" charset="0"/>
            </a:endParaRPr>
          </a:p>
        </p:txBody>
      </p:sp>
      <p:sp>
        <p:nvSpPr>
          <p:cNvPr id="4" name="Date Placeholder 3"/>
          <p:cNvSpPr>
            <a:spLocks noGrp="1"/>
          </p:cNvSpPr>
          <p:nvPr>
            <p:ph type="dt" sz="half" idx="10"/>
          </p:nvPr>
        </p:nvSpPr>
        <p:spPr/>
        <p:txBody>
          <a:bodyPr/>
          <a:lstStyle/>
          <a:p>
            <a:fld id="{2AF3326F-8E51-4F48-9D74-62A2D45F8412}" type="datetime1">
              <a:rPr lang="en-US" smtClean="0"/>
              <a:t>25-Nov-22</a:t>
            </a:fld>
            <a:endParaRPr lang="en-US"/>
          </a:p>
        </p:txBody>
      </p:sp>
      <p:sp>
        <p:nvSpPr>
          <p:cNvPr id="5" name="Footer Placeholder 4"/>
          <p:cNvSpPr>
            <a:spLocks noGrp="1"/>
          </p:cNvSpPr>
          <p:nvPr>
            <p:ph type="ftr" sz="quarter" idx="11"/>
          </p:nvPr>
        </p:nvSpPr>
        <p:spPr/>
        <p:txBody>
          <a:bodyPr/>
          <a:lstStyle/>
          <a:p>
            <a:r>
              <a:rPr lang="en-US" smtClean="0"/>
              <a:t>Dr. A.M. Oloyede, Deputy Dean I, University of Lagos, Nigeria</a:t>
            </a:r>
            <a:endParaRPr lang="en-US"/>
          </a:p>
        </p:txBody>
      </p:sp>
      <p:sp>
        <p:nvSpPr>
          <p:cNvPr id="6" name="Slide Number Placeholder 5"/>
          <p:cNvSpPr>
            <a:spLocks noGrp="1"/>
          </p:cNvSpPr>
          <p:nvPr>
            <p:ph type="sldNum" sz="quarter" idx="12"/>
          </p:nvPr>
        </p:nvSpPr>
        <p:spPr/>
        <p:txBody>
          <a:bodyPr/>
          <a:lstStyle/>
          <a:p>
            <a:fld id="{4E998487-D44F-42CC-AC9D-22B35C04589A}" type="slidenum">
              <a:rPr lang="en-US" smtClean="0"/>
              <a:t>19</a:t>
            </a:fld>
            <a:endParaRPr lang="en-US"/>
          </a:p>
        </p:txBody>
      </p:sp>
      <p:pic>
        <p:nvPicPr>
          <p:cNvPr id="7" name="Picture 6" descr="File:University of Lagos logo.sv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59987" y="5127625"/>
            <a:ext cx="1751013" cy="159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650855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911" y="365125"/>
            <a:ext cx="11237889" cy="1325563"/>
          </a:xfrm>
        </p:spPr>
        <p:txBody>
          <a:bodyPr>
            <a:normAutofit fontScale="90000"/>
          </a:bodyPr>
          <a:lstStyle/>
          <a:p>
            <a:r>
              <a:rPr lang="en-US" sz="4800" b="1" dirty="0" smtClean="0">
                <a:latin typeface="Comic Sans MS" panose="030F0702030302020204" pitchFamily="66" charset="0"/>
              </a:rPr>
              <a:t>Who is a Hospitality Officer or a Porter</a:t>
            </a:r>
            <a:endParaRPr lang="en-US" sz="4800" b="1" dirty="0">
              <a:latin typeface="Comic Sans MS" panose="030F0702030302020204" pitchFamily="66" charset="0"/>
            </a:endParaRPr>
          </a:p>
        </p:txBody>
      </p:sp>
      <p:sp>
        <p:nvSpPr>
          <p:cNvPr id="3" name="Content Placeholder 2"/>
          <p:cNvSpPr>
            <a:spLocks noGrp="1"/>
          </p:cNvSpPr>
          <p:nvPr>
            <p:ph idx="1"/>
          </p:nvPr>
        </p:nvSpPr>
        <p:spPr>
          <a:xfrm>
            <a:off x="115911" y="1825625"/>
            <a:ext cx="11848562" cy="4351338"/>
          </a:xfrm>
        </p:spPr>
        <p:txBody>
          <a:bodyPr>
            <a:normAutofit fontScale="92500" lnSpcReduction="20000"/>
          </a:bodyPr>
          <a:lstStyle/>
          <a:p>
            <a:pPr marL="0" indent="0" algn="just">
              <a:lnSpc>
                <a:spcPct val="150000"/>
              </a:lnSpc>
              <a:buNone/>
            </a:pPr>
            <a:r>
              <a:rPr lang="en-US" sz="5400" dirty="0" smtClean="0">
                <a:latin typeface="Comic Sans MS" panose="030F0702030302020204" pitchFamily="66" charset="0"/>
              </a:rPr>
              <a:t>Someone responsible for assisting </a:t>
            </a:r>
            <a:r>
              <a:rPr lang="en-US" sz="5400" dirty="0">
                <a:latin typeface="Comic Sans MS" panose="030F0702030302020204" pitchFamily="66" charset="0"/>
              </a:rPr>
              <a:t>guests in making </a:t>
            </a:r>
            <a:r>
              <a:rPr lang="en-US" sz="5400" dirty="0" smtClean="0">
                <a:latin typeface="Comic Sans MS" panose="030F0702030302020204" pitchFamily="66" charset="0"/>
              </a:rPr>
              <a:t>sure they have </a:t>
            </a:r>
            <a:r>
              <a:rPr lang="en-US" sz="5400" dirty="0">
                <a:latin typeface="Comic Sans MS" panose="030F0702030302020204" pitchFamily="66" charset="0"/>
              </a:rPr>
              <a:t>a pleasant stay </a:t>
            </a:r>
            <a:r>
              <a:rPr lang="en-US" sz="5400" dirty="0" smtClean="0">
                <a:latin typeface="Comic Sans MS" panose="030F0702030302020204" pitchFamily="66" charset="0"/>
              </a:rPr>
              <a:t>at various hospitality establishments</a:t>
            </a:r>
            <a:r>
              <a:rPr lang="en-US" sz="5400" dirty="0" smtClean="0"/>
              <a:t>.</a:t>
            </a:r>
          </a:p>
          <a:p>
            <a:pPr marL="0" indent="0" algn="just">
              <a:buNone/>
            </a:pPr>
            <a:endParaRPr lang="en-US" sz="6000" dirty="0"/>
          </a:p>
        </p:txBody>
      </p:sp>
      <p:sp>
        <p:nvSpPr>
          <p:cNvPr id="4" name="Date Placeholder 3"/>
          <p:cNvSpPr>
            <a:spLocks noGrp="1"/>
          </p:cNvSpPr>
          <p:nvPr>
            <p:ph type="dt" sz="half" idx="10"/>
          </p:nvPr>
        </p:nvSpPr>
        <p:spPr/>
        <p:txBody>
          <a:bodyPr/>
          <a:lstStyle/>
          <a:p>
            <a:fld id="{B45B1D23-89A4-4337-9945-503D011DBE08}" type="datetime1">
              <a:rPr lang="en-US" smtClean="0"/>
              <a:t>25-Nov-22</a:t>
            </a:fld>
            <a:endParaRPr lang="en-US"/>
          </a:p>
        </p:txBody>
      </p:sp>
      <p:sp>
        <p:nvSpPr>
          <p:cNvPr id="5" name="Footer Placeholder 4"/>
          <p:cNvSpPr>
            <a:spLocks noGrp="1"/>
          </p:cNvSpPr>
          <p:nvPr>
            <p:ph type="ftr" sz="quarter" idx="11"/>
          </p:nvPr>
        </p:nvSpPr>
        <p:spPr/>
        <p:txBody>
          <a:bodyPr/>
          <a:lstStyle/>
          <a:p>
            <a:r>
              <a:rPr lang="en-US" smtClean="0"/>
              <a:t>Dr. A.M. Oloyede, Deputy Dean I, University of Lagos, Nigeria</a:t>
            </a:r>
            <a:endParaRPr lang="en-US"/>
          </a:p>
        </p:txBody>
      </p:sp>
      <p:sp>
        <p:nvSpPr>
          <p:cNvPr id="6" name="Slide Number Placeholder 5"/>
          <p:cNvSpPr>
            <a:spLocks noGrp="1"/>
          </p:cNvSpPr>
          <p:nvPr>
            <p:ph type="sldNum" sz="quarter" idx="12"/>
          </p:nvPr>
        </p:nvSpPr>
        <p:spPr/>
        <p:txBody>
          <a:bodyPr/>
          <a:lstStyle/>
          <a:p>
            <a:fld id="{4E998487-D44F-42CC-AC9D-22B35C04589A}" type="slidenum">
              <a:rPr lang="en-US" smtClean="0"/>
              <a:t>2</a:t>
            </a:fld>
            <a:endParaRPr lang="en-US"/>
          </a:p>
        </p:txBody>
      </p:sp>
      <p:pic>
        <p:nvPicPr>
          <p:cNvPr id="7" name="Picture 6" descr="File:University of Lagos logo.sv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82200" y="5127625"/>
            <a:ext cx="1751013" cy="159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4103574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omic Sans MS" panose="030F0702030302020204" pitchFamily="66" charset="0"/>
              </a:rPr>
              <a:t>Cleaning</a:t>
            </a:r>
            <a:br>
              <a:rPr lang="en-US" dirty="0" smtClean="0">
                <a:latin typeface="Comic Sans MS" panose="030F0702030302020204" pitchFamily="66" charset="0"/>
              </a:rPr>
            </a:br>
            <a:endParaRPr lang="en-US" dirty="0">
              <a:latin typeface="Comic Sans MS" panose="030F0702030302020204" pitchFamily="66" charset="0"/>
            </a:endParaRPr>
          </a:p>
        </p:txBody>
      </p:sp>
      <p:sp>
        <p:nvSpPr>
          <p:cNvPr id="3" name="Content Placeholder 2"/>
          <p:cNvSpPr>
            <a:spLocks noGrp="1"/>
          </p:cNvSpPr>
          <p:nvPr>
            <p:ph idx="1"/>
          </p:nvPr>
        </p:nvSpPr>
        <p:spPr/>
        <p:txBody>
          <a:bodyPr/>
          <a:lstStyle/>
          <a:p>
            <a:pPr algn="just"/>
            <a:r>
              <a:rPr lang="en-US" sz="4000" dirty="0" smtClean="0">
                <a:latin typeface="Comic Sans MS" panose="030F0702030302020204" pitchFamily="66" charset="0"/>
              </a:rPr>
              <a:t>Janitorial services provided for every area in the hall except rooms</a:t>
            </a:r>
          </a:p>
          <a:p>
            <a:endParaRPr lang="en-US" dirty="0"/>
          </a:p>
        </p:txBody>
      </p:sp>
      <p:sp>
        <p:nvSpPr>
          <p:cNvPr id="4" name="Date Placeholder 3"/>
          <p:cNvSpPr>
            <a:spLocks noGrp="1"/>
          </p:cNvSpPr>
          <p:nvPr>
            <p:ph type="dt" sz="half" idx="10"/>
          </p:nvPr>
        </p:nvSpPr>
        <p:spPr/>
        <p:txBody>
          <a:bodyPr/>
          <a:lstStyle/>
          <a:p>
            <a:fld id="{5DDF176D-2ABB-4C26-8107-02F00DD5986D}" type="datetime1">
              <a:rPr lang="en-US" smtClean="0"/>
              <a:t>25-Nov-22</a:t>
            </a:fld>
            <a:endParaRPr lang="en-US"/>
          </a:p>
        </p:txBody>
      </p:sp>
      <p:sp>
        <p:nvSpPr>
          <p:cNvPr id="5" name="Footer Placeholder 4"/>
          <p:cNvSpPr>
            <a:spLocks noGrp="1"/>
          </p:cNvSpPr>
          <p:nvPr>
            <p:ph type="ftr" sz="quarter" idx="11"/>
          </p:nvPr>
        </p:nvSpPr>
        <p:spPr/>
        <p:txBody>
          <a:bodyPr/>
          <a:lstStyle/>
          <a:p>
            <a:r>
              <a:rPr lang="en-US" smtClean="0"/>
              <a:t>Dr. A.M. Oloyede, Deputy Dean I, University of Lagos, Nigeria</a:t>
            </a:r>
            <a:endParaRPr lang="en-US"/>
          </a:p>
        </p:txBody>
      </p:sp>
      <p:sp>
        <p:nvSpPr>
          <p:cNvPr id="6" name="Slide Number Placeholder 5"/>
          <p:cNvSpPr>
            <a:spLocks noGrp="1"/>
          </p:cNvSpPr>
          <p:nvPr>
            <p:ph type="sldNum" sz="quarter" idx="12"/>
          </p:nvPr>
        </p:nvSpPr>
        <p:spPr/>
        <p:txBody>
          <a:bodyPr/>
          <a:lstStyle/>
          <a:p>
            <a:fld id="{4E998487-D44F-42CC-AC9D-22B35C04589A}" type="slidenum">
              <a:rPr lang="en-US" smtClean="0"/>
              <a:t>20</a:t>
            </a:fld>
            <a:endParaRPr lang="en-US"/>
          </a:p>
        </p:txBody>
      </p:sp>
      <p:pic>
        <p:nvPicPr>
          <p:cNvPr id="7" name="Picture 6" descr="File:University of Lagos logo.sv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26899" y="5264150"/>
            <a:ext cx="1751013" cy="159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8329140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49275"/>
          </a:xfrm>
        </p:spPr>
        <p:txBody>
          <a:bodyPr>
            <a:normAutofit fontScale="90000"/>
          </a:bodyPr>
          <a:lstStyle/>
          <a:p>
            <a:r>
              <a:rPr lang="en-US" dirty="0">
                <a:latin typeface="Comic Sans MS" panose="030F0702030302020204" pitchFamily="66" charset="0"/>
              </a:rPr>
              <a:t>FIRE SAFETY </a:t>
            </a:r>
            <a:r>
              <a:rPr lang="en-US" dirty="0"/>
              <a:t/>
            </a:r>
            <a:br>
              <a:rPr lang="en-US" dirty="0"/>
            </a:br>
            <a:endParaRPr lang="en-US" dirty="0"/>
          </a:p>
        </p:txBody>
      </p:sp>
      <p:sp>
        <p:nvSpPr>
          <p:cNvPr id="3" name="Content Placeholder 2"/>
          <p:cNvSpPr>
            <a:spLocks noGrp="1"/>
          </p:cNvSpPr>
          <p:nvPr>
            <p:ph idx="1"/>
          </p:nvPr>
        </p:nvSpPr>
        <p:spPr>
          <a:xfrm>
            <a:off x="218941" y="759854"/>
            <a:ext cx="11809927" cy="6001554"/>
          </a:xfrm>
        </p:spPr>
        <p:txBody>
          <a:bodyPr>
            <a:normAutofit fontScale="85000" lnSpcReduction="20000"/>
          </a:bodyPr>
          <a:lstStyle/>
          <a:p>
            <a:pPr algn="just"/>
            <a:r>
              <a:rPr lang="en-US" dirty="0">
                <a:latin typeface="Comic Sans MS" panose="030F0702030302020204" pitchFamily="66" charset="0"/>
              </a:rPr>
              <a:t>Fire is probably the biggest single danger in multiple-occupancy buildings.</a:t>
            </a:r>
          </a:p>
          <a:p>
            <a:pPr algn="just"/>
            <a:r>
              <a:rPr lang="en-US" dirty="0" smtClean="0">
                <a:latin typeface="Comic Sans MS" panose="030F0702030302020204" pitchFamily="66" charset="0"/>
              </a:rPr>
              <a:t>Failure </a:t>
            </a:r>
            <a:r>
              <a:rPr lang="en-US" dirty="0">
                <a:latin typeface="Comic Sans MS" panose="030F0702030302020204" pitchFamily="66" charset="0"/>
              </a:rPr>
              <a:t>to observe the University’s fire regulations and procedures can have potentially catastrophic consequences, for students and many others. </a:t>
            </a:r>
          </a:p>
          <a:p>
            <a:pPr marL="0" indent="0" algn="just">
              <a:buNone/>
            </a:pPr>
            <a:r>
              <a:rPr lang="en-US" dirty="0">
                <a:latin typeface="Comic Sans MS" panose="030F0702030302020204" pitchFamily="66" charset="0"/>
              </a:rPr>
              <a:t>Porters should make students  aware of potential dangers and follow some basic guidelines: </a:t>
            </a:r>
          </a:p>
          <a:p>
            <a:pPr marL="0" indent="0" algn="just">
              <a:buNone/>
            </a:pPr>
            <a:r>
              <a:rPr lang="en-US" dirty="0">
                <a:latin typeface="Comic Sans MS" panose="030F0702030302020204" pitchFamily="66" charset="0"/>
              </a:rPr>
              <a:t>• </a:t>
            </a:r>
            <a:r>
              <a:rPr lang="en-US" dirty="0" err="1">
                <a:latin typeface="Comic Sans MS" panose="030F0702030302020204" pitchFamily="66" charset="0"/>
              </a:rPr>
              <a:t>Familiarise</a:t>
            </a:r>
            <a:r>
              <a:rPr lang="en-US" dirty="0">
                <a:latin typeface="Comic Sans MS" panose="030F0702030302020204" pitchFamily="66" charset="0"/>
              </a:rPr>
              <a:t> </a:t>
            </a:r>
            <a:r>
              <a:rPr lang="en-US" dirty="0" smtClean="0">
                <a:latin typeface="Comic Sans MS" panose="030F0702030302020204" pitchFamily="66" charset="0"/>
              </a:rPr>
              <a:t>them </a:t>
            </a:r>
            <a:r>
              <a:rPr lang="en-US" dirty="0">
                <a:latin typeface="Comic Sans MS" panose="030F0702030302020204" pitchFamily="66" charset="0"/>
              </a:rPr>
              <a:t>with escape routes and assembly points.</a:t>
            </a:r>
          </a:p>
          <a:p>
            <a:pPr marL="0" indent="0" algn="just">
              <a:buNone/>
            </a:pPr>
            <a:r>
              <a:rPr lang="en-US" dirty="0" smtClean="0">
                <a:latin typeface="Comic Sans MS" panose="030F0702030302020204" pitchFamily="66" charset="0"/>
              </a:rPr>
              <a:t>• Enjoin them to Take </a:t>
            </a:r>
            <a:r>
              <a:rPr lang="en-US" dirty="0">
                <a:latin typeface="Comic Sans MS" panose="030F0702030302020204" pitchFamily="66" charset="0"/>
              </a:rPr>
              <a:t>care when cooking. Never leave cooking unattended. </a:t>
            </a:r>
            <a:endParaRPr lang="en-US" dirty="0" smtClean="0">
              <a:latin typeface="Comic Sans MS" panose="030F0702030302020204" pitchFamily="66" charset="0"/>
            </a:endParaRPr>
          </a:p>
          <a:p>
            <a:pPr marL="0" indent="0" algn="just">
              <a:buNone/>
            </a:pPr>
            <a:r>
              <a:rPr lang="en-US" dirty="0" smtClean="0">
                <a:latin typeface="Comic Sans MS" panose="030F0702030302020204" pitchFamily="66" charset="0"/>
              </a:rPr>
              <a:t>• </a:t>
            </a:r>
            <a:r>
              <a:rPr lang="en-US" dirty="0">
                <a:latin typeface="Comic Sans MS" panose="030F0702030302020204" pitchFamily="66" charset="0"/>
              </a:rPr>
              <a:t>Cooking in </a:t>
            </a:r>
            <a:r>
              <a:rPr lang="en-US" dirty="0" smtClean="0">
                <a:latin typeface="Comic Sans MS" panose="030F0702030302020204" pitchFamily="66" charset="0"/>
              </a:rPr>
              <a:t>their </a:t>
            </a:r>
            <a:r>
              <a:rPr lang="en-US" dirty="0">
                <a:latin typeface="Comic Sans MS" panose="030F0702030302020204" pitchFamily="66" charset="0"/>
              </a:rPr>
              <a:t>room is strictly prohibited. </a:t>
            </a:r>
          </a:p>
          <a:p>
            <a:pPr marL="0" indent="0" algn="just">
              <a:buNone/>
            </a:pPr>
            <a:r>
              <a:rPr lang="en-US" dirty="0">
                <a:latin typeface="Comic Sans MS" panose="030F0702030302020204" pitchFamily="66" charset="0"/>
              </a:rPr>
              <a:t>• The use of  </a:t>
            </a:r>
            <a:r>
              <a:rPr lang="en-US" dirty="0" smtClean="0">
                <a:latin typeface="Comic Sans MS" panose="030F0702030302020204" pitchFamily="66" charset="0"/>
              </a:rPr>
              <a:t>candles </a:t>
            </a:r>
            <a:r>
              <a:rPr lang="en-US" dirty="0">
                <a:latin typeface="Comic Sans MS" panose="030F0702030302020204" pitchFamily="66" charset="0"/>
              </a:rPr>
              <a:t>or other naked flames or other forms of incense is also strictly prohibited. </a:t>
            </a:r>
          </a:p>
          <a:p>
            <a:pPr marL="0" indent="0" algn="just">
              <a:buNone/>
            </a:pPr>
            <a:r>
              <a:rPr lang="en-US" dirty="0">
                <a:latin typeface="Comic Sans MS" panose="030F0702030302020204" pitchFamily="66" charset="0"/>
              </a:rPr>
              <a:t>• It is a criminal offence to tamper with the fire detection and alarm systems, or with fire extinguishers. </a:t>
            </a:r>
          </a:p>
          <a:p>
            <a:pPr marL="0" indent="0" algn="just">
              <a:buNone/>
            </a:pPr>
            <a:r>
              <a:rPr lang="en-US" dirty="0">
                <a:latin typeface="Comic Sans MS" panose="030F0702030302020204" pitchFamily="66" charset="0"/>
              </a:rPr>
              <a:t>• If you know of a damaged or missing fire extinguisher, please alert the </a:t>
            </a:r>
            <a:r>
              <a:rPr lang="en-US" dirty="0" smtClean="0">
                <a:latin typeface="Comic Sans MS" panose="030F0702030302020204" pitchFamily="66" charset="0"/>
              </a:rPr>
              <a:t>Porter</a:t>
            </a:r>
            <a:r>
              <a:rPr lang="en-US" dirty="0">
                <a:latin typeface="Comic Sans MS" panose="030F0702030302020204" pitchFamily="66" charset="0"/>
              </a:rPr>
              <a:t>. </a:t>
            </a:r>
          </a:p>
          <a:p>
            <a:pPr marL="0" indent="0" algn="just">
              <a:buNone/>
            </a:pPr>
            <a:r>
              <a:rPr lang="en-US" dirty="0">
                <a:latin typeface="Comic Sans MS" panose="030F0702030302020204" pitchFamily="66" charset="0"/>
              </a:rPr>
              <a:t>• Always keep flammable materials (clothes, books, papers etc.) away from heat sources such as kettles and light bulbs. </a:t>
            </a:r>
          </a:p>
          <a:p>
            <a:pPr marL="0" indent="0" algn="just">
              <a:buNone/>
            </a:pPr>
            <a:r>
              <a:rPr lang="en-US" dirty="0" smtClean="0">
                <a:latin typeface="Comic Sans MS" panose="030F0702030302020204" pitchFamily="66" charset="0"/>
              </a:rPr>
              <a:t>• </a:t>
            </a:r>
            <a:r>
              <a:rPr lang="en-US" dirty="0">
                <a:latin typeface="Comic Sans MS" panose="030F0702030302020204" pitchFamily="66" charset="0"/>
              </a:rPr>
              <a:t>Do not leave washing to dry in fire escapes, or obstruct them in any way. </a:t>
            </a:r>
          </a:p>
        </p:txBody>
      </p:sp>
      <p:sp>
        <p:nvSpPr>
          <p:cNvPr id="4" name="Date Placeholder 3"/>
          <p:cNvSpPr>
            <a:spLocks noGrp="1"/>
          </p:cNvSpPr>
          <p:nvPr>
            <p:ph type="dt" sz="half" idx="10"/>
          </p:nvPr>
        </p:nvSpPr>
        <p:spPr/>
        <p:txBody>
          <a:bodyPr/>
          <a:lstStyle/>
          <a:p>
            <a:fld id="{6970B05B-9F7E-424B-BB38-FC224C9EFC9F}" type="datetime1">
              <a:rPr lang="en-US" smtClean="0"/>
              <a:t>25-Nov-22</a:t>
            </a:fld>
            <a:endParaRPr lang="en-US"/>
          </a:p>
        </p:txBody>
      </p:sp>
      <p:sp>
        <p:nvSpPr>
          <p:cNvPr id="5" name="Footer Placeholder 4"/>
          <p:cNvSpPr>
            <a:spLocks noGrp="1"/>
          </p:cNvSpPr>
          <p:nvPr>
            <p:ph type="ftr" sz="quarter" idx="11"/>
          </p:nvPr>
        </p:nvSpPr>
        <p:spPr/>
        <p:txBody>
          <a:bodyPr/>
          <a:lstStyle/>
          <a:p>
            <a:r>
              <a:rPr lang="en-US" smtClean="0"/>
              <a:t>Dr. A.M. Oloyede, Deputy Dean I, University of Lagos, Nigeria</a:t>
            </a:r>
            <a:endParaRPr lang="en-US"/>
          </a:p>
        </p:txBody>
      </p:sp>
      <p:sp>
        <p:nvSpPr>
          <p:cNvPr id="6" name="Slide Number Placeholder 5"/>
          <p:cNvSpPr>
            <a:spLocks noGrp="1"/>
          </p:cNvSpPr>
          <p:nvPr>
            <p:ph type="sldNum" sz="quarter" idx="12"/>
          </p:nvPr>
        </p:nvSpPr>
        <p:spPr/>
        <p:txBody>
          <a:bodyPr/>
          <a:lstStyle/>
          <a:p>
            <a:fld id="{4E998487-D44F-42CC-AC9D-22B35C04589A}" type="slidenum">
              <a:rPr lang="en-US" smtClean="0"/>
              <a:t>21</a:t>
            </a:fld>
            <a:endParaRPr lang="en-US"/>
          </a:p>
        </p:txBody>
      </p:sp>
    </p:spTree>
    <p:extLst>
      <p:ext uri="{BB962C8B-B14F-4D97-AF65-F5344CB8AC3E}">
        <p14:creationId xmlns:p14="http://schemas.microsoft.com/office/powerpoint/2010/main" val="22686213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omic Sans MS" panose="030F0702030302020204" pitchFamily="66" charset="0"/>
              </a:rPr>
              <a:t>Fire Drills </a:t>
            </a:r>
            <a:endParaRPr lang="en-US" dirty="0">
              <a:latin typeface="Comic Sans MS" panose="030F0702030302020204" pitchFamily="66" charset="0"/>
            </a:endParaRPr>
          </a:p>
        </p:txBody>
      </p:sp>
      <p:sp>
        <p:nvSpPr>
          <p:cNvPr id="3" name="Content Placeholder 2"/>
          <p:cNvSpPr>
            <a:spLocks noGrp="1"/>
          </p:cNvSpPr>
          <p:nvPr>
            <p:ph idx="1"/>
          </p:nvPr>
        </p:nvSpPr>
        <p:spPr>
          <a:xfrm>
            <a:off x="838200" y="1825625"/>
            <a:ext cx="10933090" cy="4351338"/>
          </a:xfrm>
        </p:spPr>
        <p:txBody>
          <a:bodyPr/>
          <a:lstStyle/>
          <a:p>
            <a:pPr marL="0" indent="0">
              <a:buNone/>
            </a:pPr>
            <a:endParaRPr lang="en-US" dirty="0" smtClean="0"/>
          </a:p>
          <a:p>
            <a:pPr marL="0" indent="0" algn="just">
              <a:buNone/>
            </a:pPr>
            <a:r>
              <a:rPr lang="en-US" dirty="0" smtClean="0">
                <a:latin typeface="Comic Sans MS" panose="030F0702030302020204" pitchFamily="66" charset="0"/>
              </a:rPr>
              <a:t>The Hospitality officer is responsible for arranging fire drills</a:t>
            </a:r>
          </a:p>
          <a:p>
            <a:pPr marL="0" indent="0" algn="just">
              <a:buNone/>
            </a:pPr>
            <a:r>
              <a:rPr lang="en-US" dirty="0" smtClean="0">
                <a:latin typeface="Comic Sans MS" panose="030F0702030302020204" pitchFamily="66" charset="0"/>
              </a:rPr>
              <a:t> for each hostel. Generally, drills will take place once a Term.</a:t>
            </a:r>
          </a:p>
          <a:p>
            <a:pPr marL="0" indent="0" algn="just">
              <a:buNone/>
            </a:pPr>
            <a:endParaRPr lang="en-US" dirty="0">
              <a:latin typeface="Comic Sans MS" panose="030F0702030302020204" pitchFamily="66" charset="0"/>
            </a:endParaRPr>
          </a:p>
          <a:p>
            <a:pPr marL="0" indent="0" algn="just">
              <a:buNone/>
            </a:pPr>
            <a:r>
              <a:rPr lang="en-US" dirty="0" smtClean="0">
                <a:latin typeface="Comic Sans MS" panose="030F0702030302020204" pitchFamily="66" charset="0"/>
              </a:rPr>
              <a:t>Porter </a:t>
            </a:r>
            <a:r>
              <a:rPr lang="en-US" dirty="0">
                <a:latin typeface="Comic Sans MS" panose="030F0702030302020204" pitchFamily="66" charset="0"/>
              </a:rPr>
              <a:t>should paste a set of Fire Instructions behind the door in </a:t>
            </a:r>
            <a:r>
              <a:rPr lang="en-US" dirty="0" smtClean="0">
                <a:latin typeface="Comic Sans MS" panose="030F0702030302020204" pitchFamily="66" charset="0"/>
              </a:rPr>
              <a:t>every </a:t>
            </a:r>
            <a:r>
              <a:rPr lang="en-US" dirty="0">
                <a:latin typeface="Comic Sans MS" panose="030F0702030302020204" pitchFamily="66" charset="0"/>
              </a:rPr>
              <a:t>room; </a:t>
            </a:r>
            <a:r>
              <a:rPr lang="en-US" dirty="0" smtClean="0">
                <a:latin typeface="Comic Sans MS" panose="030F0702030302020204" pitchFamily="66" charset="0"/>
              </a:rPr>
              <a:t>and inscribe </a:t>
            </a:r>
            <a:r>
              <a:rPr lang="en-US" dirty="0">
                <a:latin typeface="Comic Sans MS" panose="030F0702030302020204" pitchFamily="66" charset="0"/>
              </a:rPr>
              <a:t>in them boldly. </a:t>
            </a:r>
            <a:r>
              <a:rPr lang="en-US" b="1" dirty="0">
                <a:latin typeface="Comic Sans MS" panose="030F0702030302020204" pitchFamily="66" charset="0"/>
              </a:rPr>
              <a:t>Read them</a:t>
            </a:r>
            <a:r>
              <a:rPr lang="en-US" dirty="0">
                <a:latin typeface="Comic Sans MS" panose="030F0702030302020204" pitchFamily="66" charset="0"/>
              </a:rPr>
              <a:t>.</a:t>
            </a:r>
          </a:p>
          <a:p>
            <a:pPr marL="0" indent="0" algn="just">
              <a:buNone/>
            </a:pPr>
            <a:endParaRPr lang="en-US" dirty="0" smtClean="0">
              <a:latin typeface="Comic Sans MS" panose="030F0702030302020204" pitchFamily="66" charset="0"/>
            </a:endParaRPr>
          </a:p>
          <a:p>
            <a:endParaRPr lang="en-US" dirty="0" smtClean="0"/>
          </a:p>
          <a:p>
            <a:endParaRPr lang="en-US" dirty="0"/>
          </a:p>
        </p:txBody>
      </p:sp>
      <p:sp>
        <p:nvSpPr>
          <p:cNvPr id="4" name="Date Placeholder 3"/>
          <p:cNvSpPr>
            <a:spLocks noGrp="1"/>
          </p:cNvSpPr>
          <p:nvPr>
            <p:ph type="dt" sz="half" idx="10"/>
          </p:nvPr>
        </p:nvSpPr>
        <p:spPr/>
        <p:txBody>
          <a:bodyPr/>
          <a:lstStyle/>
          <a:p>
            <a:fld id="{C7FF0074-420B-4541-B05E-4493DFB4A8FC}" type="datetime1">
              <a:rPr lang="en-US" smtClean="0"/>
              <a:t>25-Nov-22</a:t>
            </a:fld>
            <a:endParaRPr lang="en-US"/>
          </a:p>
        </p:txBody>
      </p:sp>
      <p:sp>
        <p:nvSpPr>
          <p:cNvPr id="5" name="Footer Placeholder 4"/>
          <p:cNvSpPr>
            <a:spLocks noGrp="1"/>
          </p:cNvSpPr>
          <p:nvPr>
            <p:ph type="ftr" sz="quarter" idx="11"/>
          </p:nvPr>
        </p:nvSpPr>
        <p:spPr/>
        <p:txBody>
          <a:bodyPr/>
          <a:lstStyle/>
          <a:p>
            <a:r>
              <a:rPr lang="en-US" smtClean="0"/>
              <a:t>Dr. A.M. Oloyede, Deputy Dean I, University of Lagos, Nigeria</a:t>
            </a:r>
            <a:endParaRPr lang="en-US"/>
          </a:p>
        </p:txBody>
      </p:sp>
      <p:sp>
        <p:nvSpPr>
          <p:cNvPr id="6" name="Slide Number Placeholder 5"/>
          <p:cNvSpPr>
            <a:spLocks noGrp="1"/>
          </p:cNvSpPr>
          <p:nvPr>
            <p:ph type="sldNum" sz="quarter" idx="12"/>
          </p:nvPr>
        </p:nvSpPr>
        <p:spPr/>
        <p:txBody>
          <a:bodyPr/>
          <a:lstStyle/>
          <a:p>
            <a:fld id="{4E998487-D44F-42CC-AC9D-22B35C04589A}" type="slidenum">
              <a:rPr lang="en-US" smtClean="0"/>
              <a:t>22</a:t>
            </a:fld>
            <a:endParaRPr lang="en-US"/>
          </a:p>
        </p:txBody>
      </p:sp>
      <p:pic>
        <p:nvPicPr>
          <p:cNvPr id="7" name="Picture 6" descr="File:University of Lagos logo.sv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20277" y="5264150"/>
            <a:ext cx="1751013" cy="159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9383191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omic Sans MS" panose="030F0702030302020204" pitchFamily="66" charset="0"/>
              </a:rPr>
              <a:t>GOOD NEIGHBOUR POLICY </a:t>
            </a:r>
            <a:r>
              <a:rPr lang="en-US" dirty="0" smtClean="0"/>
              <a:t/>
            </a:r>
            <a:br>
              <a:rPr lang="en-US" dirty="0" smtClean="0"/>
            </a:br>
            <a:endParaRPr lang="en-US" dirty="0"/>
          </a:p>
        </p:txBody>
      </p:sp>
      <p:sp>
        <p:nvSpPr>
          <p:cNvPr id="3" name="Content Placeholder 2"/>
          <p:cNvSpPr>
            <a:spLocks noGrp="1"/>
          </p:cNvSpPr>
          <p:nvPr>
            <p:ph idx="1"/>
          </p:nvPr>
        </p:nvSpPr>
        <p:spPr>
          <a:xfrm>
            <a:off x="347730" y="1159098"/>
            <a:ext cx="11006070" cy="5512157"/>
          </a:xfrm>
        </p:spPr>
        <p:txBody>
          <a:bodyPr>
            <a:normAutofit fontScale="92500" lnSpcReduction="10000"/>
          </a:bodyPr>
          <a:lstStyle/>
          <a:p>
            <a:pPr marL="0" indent="0" algn="just">
              <a:lnSpc>
                <a:spcPct val="150000"/>
              </a:lnSpc>
              <a:buNone/>
            </a:pPr>
            <a:r>
              <a:rPr lang="en-US" dirty="0" smtClean="0">
                <a:latin typeface="Comic Sans MS" panose="030F0702030302020204" pitchFamily="66" charset="0"/>
              </a:rPr>
              <a:t>Porters </a:t>
            </a:r>
            <a:r>
              <a:rPr lang="en-US" dirty="0">
                <a:latin typeface="Comic Sans MS" panose="030F0702030302020204" pitchFamily="66" charset="0"/>
              </a:rPr>
              <a:t>must ensure that Students are mindful of the proximity of </a:t>
            </a:r>
            <a:r>
              <a:rPr lang="en-US" dirty="0" err="1">
                <a:latin typeface="Comic Sans MS" panose="030F0702030302020204" pitchFamily="66" charset="0"/>
              </a:rPr>
              <a:t>neighbours</a:t>
            </a:r>
            <a:r>
              <a:rPr lang="en-US" dirty="0">
                <a:latin typeface="Comic Sans MS" panose="030F0702030302020204" pitchFamily="66" charset="0"/>
              </a:rPr>
              <a:t> both </a:t>
            </a:r>
            <a:r>
              <a:rPr lang="en-US" dirty="0" smtClean="0">
                <a:latin typeface="Comic Sans MS" panose="030F0702030302020204" pitchFamily="66" charset="0"/>
              </a:rPr>
              <a:t>in their rooms and within </a:t>
            </a:r>
            <a:r>
              <a:rPr lang="en-US" dirty="0">
                <a:latin typeface="Comic Sans MS" panose="030F0702030302020204" pitchFamily="66" charset="0"/>
              </a:rPr>
              <a:t>the hostel. </a:t>
            </a:r>
            <a:endParaRPr lang="en-US" dirty="0" smtClean="0">
              <a:latin typeface="Comic Sans MS" panose="030F0702030302020204" pitchFamily="66" charset="0"/>
            </a:endParaRPr>
          </a:p>
          <a:p>
            <a:pPr marL="0" indent="0" algn="just">
              <a:lnSpc>
                <a:spcPct val="150000"/>
              </a:lnSpc>
              <a:buNone/>
            </a:pPr>
            <a:r>
              <a:rPr lang="en-US" dirty="0" smtClean="0">
                <a:latin typeface="Comic Sans MS" panose="030F0702030302020204" pitchFamily="66" charset="0"/>
              </a:rPr>
              <a:t>The </a:t>
            </a:r>
            <a:r>
              <a:rPr lang="en-US" dirty="0">
                <a:latin typeface="Comic Sans MS" panose="030F0702030302020204" pitchFamily="66" charset="0"/>
              </a:rPr>
              <a:t>University takes a particularly serious view of student misbehaviour which inconveniences other members of the </a:t>
            </a:r>
            <a:r>
              <a:rPr lang="en-US" dirty="0" smtClean="0">
                <a:latin typeface="Comic Sans MS" panose="030F0702030302020204" pitchFamily="66" charset="0"/>
              </a:rPr>
              <a:t>room or hostel. </a:t>
            </a:r>
          </a:p>
          <a:p>
            <a:pPr marL="0" indent="0" algn="just">
              <a:lnSpc>
                <a:spcPct val="150000"/>
              </a:lnSpc>
              <a:buNone/>
            </a:pPr>
            <a:r>
              <a:rPr lang="en-US" dirty="0" smtClean="0">
                <a:latin typeface="Comic Sans MS" panose="030F0702030302020204" pitchFamily="66" charset="0"/>
              </a:rPr>
              <a:t>In </a:t>
            </a:r>
            <a:r>
              <a:rPr lang="en-US" dirty="0">
                <a:latin typeface="Comic Sans MS" panose="030F0702030302020204" pitchFamily="66" charset="0"/>
              </a:rPr>
              <a:t>particular, students should be mindful of creating noise nuisance at unsociable hours.  As a rule, noise should be reduced after 10pm and extinguished after 11pm. In the morning, quiet should be maintained until at least 7am.</a:t>
            </a:r>
          </a:p>
          <a:p>
            <a:pPr algn="just"/>
            <a:endParaRPr lang="en-US" dirty="0">
              <a:latin typeface="Comic Sans MS" panose="030F0702030302020204" pitchFamily="66" charset="0"/>
            </a:endParaRPr>
          </a:p>
        </p:txBody>
      </p:sp>
      <p:sp>
        <p:nvSpPr>
          <p:cNvPr id="4" name="Date Placeholder 3"/>
          <p:cNvSpPr>
            <a:spLocks noGrp="1"/>
          </p:cNvSpPr>
          <p:nvPr>
            <p:ph type="dt" sz="half" idx="10"/>
          </p:nvPr>
        </p:nvSpPr>
        <p:spPr/>
        <p:txBody>
          <a:bodyPr/>
          <a:lstStyle/>
          <a:p>
            <a:fld id="{B742160C-322A-4307-97CB-D6491E75BE2D}" type="datetime1">
              <a:rPr lang="en-US" smtClean="0"/>
              <a:t>25-Nov-22</a:t>
            </a:fld>
            <a:endParaRPr lang="en-US"/>
          </a:p>
        </p:txBody>
      </p:sp>
      <p:sp>
        <p:nvSpPr>
          <p:cNvPr id="5" name="Footer Placeholder 4"/>
          <p:cNvSpPr>
            <a:spLocks noGrp="1"/>
          </p:cNvSpPr>
          <p:nvPr>
            <p:ph type="ftr" sz="quarter" idx="11"/>
          </p:nvPr>
        </p:nvSpPr>
        <p:spPr/>
        <p:txBody>
          <a:bodyPr/>
          <a:lstStyle/>
          <a:p>
            <a:r>
              <a:rPr lang="en-US" smtClean="0"/>
              <a:t>Dr. A.M. Oloyede, Deputy Dean I, University of Lagos, Nigeria</a:t>
            </a:r>
            <a:endParaRPr lang="en-US"/>
          </a:p>
        </p:txBody>
      </p:sp>
      <p:sp>
        <p:nvSpPr>
          <p:cNvPr id="6" name="Slide Number Placeholder 5"/>
          <p:cNvSpPr>
            <a:spLocks noGrp="1"/>
          </p:cNvSpPr>
          <p:nvPr>
            <p:ph type="sldNum" sz="quarter" idx="12"/>
          </p:nvPr>
        </p:nvSpPr>
        <p:spPr/>
        <p:txBody>
          <a:bodyPr/>
          <a:lstStyle/>
          <a:p>
            <a:fld id="{4E998487-D44F-42CC-AC9D-22B35C04589A}" type="slidenum">
              <a:rPr lang="en-US" smtClean="0"/>
              <a:t>23</a:t>
            </a:fld>
            <a:endParaRPr lang="en-US"/>
          </a:p>
        </p:txBody>
      </p:sp>
    </p:spTree>
    <p:extLst>
      <p:ext uri="{BB962C8B-B14F-4D97-AF65-F5344CB8AC3E}">
        <p14:creationId xmlns:p14="http://schemas.microsoft.com/office/powerpoint/2010/main" val="389305112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omic Sans MS" panose="030F0702030302020204" pitchFamily="66" charset="0"/>
              </a:rPr>
              <a:t>Access to Hostels</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marL="0" indent="0">
              <a:lnSpc>
                <a:spcPct val="200000"/>
              </a:lnSpc>
              <a:buNone/>
            </a:pPr>
            <a:r>
              <a:rPr lang="en-US" dirty="0" smtClean="0">
                <a:latin typeface="Comic Sans MS" panose="030F0702030302020204" pitchFamily="66" charset="0"/>
              </a:rPr>
              <a:t>For </a:t>
            </a:r>
            <a:r>
              <a:rPr lang="en-US" dirty="0">
                <a:latin typeface="Comic Sans MS" panose="030F0702030302020204" pitchFamily="66" charset="0"/>
              </a:rPr>
              <a:t>security reasons the Hostel gates are currently closed between 12.00 midnight and 5.30 am. </a:t>
            </a:r>
            <a:r>
              <a:rPr lang="en-US" dirty="0">
                <a:solidFill>
                  <a:srgbClr val="C00000"/>
                </a:solidFill>
                <a:latin typeface="Comic Sans MS" panose="030F0702030302020204" pitchFamily="66" charset="0"/>
              </a:rPr>
              <a:t>The gate is locked for security reasons</a:t>
            </a:r>
          </a:p>
          <a:p>
            <a:pPr>
              <a:lnSpc>
                <a:spcPct val="200000"/>
              </a:lnSpc>
            </a:pPr>
            <a:endParaRPr lang="en-US" dirty="0">
              <a:latin typeface="Comic Sans MS" panose="030F0702030302020204" pitchFamily="66" charset="0"/>
            </a:endParaRPr>
          </a:p>
        </p:txBody>
      </p:sp>
      <p:sp>
        <p:nvSpPr>
          <p:cNvPr id="4" name="Date Placeholder 3"/>
          <p:cNvSpPr>
            <a:spLocks noGrp="1"/>
          </p:cNvSpPr>
          <p:nvPr>
            <p:ph type="dt" sz="half" idx="10"/>
          </p:nvPr>
        </p:nvSpPr>
        <p:spPr/>
        <p:txBody>
          <a:bodyPr/>
          <a:lstStyle/>
          <a:p>
            <a:fld id="{81FC10DB-2DB2-42D0-92D7-CDB40B98C8EC}" type="datetime1">
              <a:rPr lang="en-US" smtClean="0"/>
              <a:t>25-Nov-22</a:t>
            </a:fld>
            <a:endParaRPr lang="en-US"/>
          </a:p>
        </p:txBody>
      </p:sp>
      <p:sp>
        <p:nvSpPr>
          <p:cNvPr id="5" name="Footer Placeholder 4"/>
          <p:cNvSpPr>
            <a:spLocks noGrp="1"/>
          </p:cNvSpPr>
          <p:nvPr>
            <p:ph type="ftr" sz="quarter" idx="11"/>
          </p:nvPr>
        </p:nvSpPr>
        <p:spPr/>
        <p:txBody>
          <a:bodyPr/>
          <a:lstStyle/>
          <a:p>
            <a:r>
              <a:rPr lang="en-US" smtClean="0"/>
              <a:t>Dr. A.M. Oloyede, Deputy Dean I, University of Lagos, Nigeria</a:t>
            </a:r>
            <a:endParaRPr lang="en-US"/>
          </a:p>
        </p:txBody>
      </p:sp>
      <p:sp>
        <p:nvSpPr>
          <p:cNvPr id="6" name="Slide Number Placeholder 5"/>
          <p:cNvSpPr>
            <a:spLocks noGrp="1"/>
          </p:cNvSpPr>
          <p:nvPr>
            <p:ph type="sldNum" sz="quarter" idx="12"/>
          </p:nvPr>
        </p:nvSpPr>
        <p:spPr/>
        <p:txBody>
          <a:bodyPr/>
          <a:lstStyle/>
          <a:p>
            <a:fld id="{4E998487-D44F-42CC-AC9D-22B35C04589A}" type="slidenum">
              <a:rPr lang="en-US" smtClean="0"/>
              <a:t>24</a:t>
            </a:fld>
            <a:endParaRPr lang="en-US"/>
          </a:p>
        </p:txBody>
      </p:sp>
      <p:pic>
        <p:nvPicPr>
          <p:cNvPr id="7" name="Picture 6" descr="File:University of Lagos logo.sv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82200" y="5264150"/>
            <a:ext cx="1751013" cy="159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7246825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omic Sans MS" panose="030F0702030302020204" pitchFamily="66" charset="0"/>
              </a:rPr>
              <a:t>Building and Room Security </a:t>
            </a:r>
            <a:r>
              <a:rPr lang="en-US" dirty="0" smtClean="0"/>
              <a:t/>
            </a:r>
            <a:br>
              <a:rPr lang="en-US" dirty="0" smtClean="0"/>
            </a:br>
            <a:endParaRPr lang="en-US" dirty="0"/>
          </a:p>
        </p:txBody>
      </p:sp>
      <p:sp>
        <p:nvSpPr>
          <p:cNvPr id="3" name="Content Placeholder 2"/>
          <p:cNvSpPr>
            <a:spLocks noGrp="1"/>
          </p:cNvSpPr>
          <p:nvPr>
            <p:ph idx="1"/>
          </p:nvPr>
        </p:nvSpPr>
        <p:spPr>
          <a:xfrm>
            <a:off x="643945" y="1825625"/>
            <a:ext cx="11165982" cy="4768358"/>
          </a:xfrm>
        </p:spPr>
        <p:txBody>
          <a:bodyPr/>
          <a:lstStyle/>
          <a:p>
            <a:pPr marL="0" indent="0" algn="just">
              <a:lnSpc>
                <a:spcPct val="150000"/>
              </a:lnSpc>
              <a:buNone/>
            </a:pPr>
            <a:r>
              <a:rPr lang="en-US" dirty="0" smtClean="0">
                <a:latin typeface="Comic Sans MS" panose="030F0702030302020204" pitchFamily="66" charset="0"/>
              </a:rPr>
              <a:t>The </a:t>
            </a:r>
            <a:r>
              <a:rPr lang="en-US" dirty="0">
                <a:latin typeface="Comic Sans MS" panose="030F0702030302020204" pitchFamily="66" charset="0"/>
              </a:rPr>
              <a:t>university has installed security gates around the halls of residence to provide a greater degree of security. It is very important that these should be kept closed, and that any </a:t>
            </a:r>
            <a:r>
              <a:rPr lang="en-US" dirty="0" smtClean="0">
                <a:latin typeface="Comic Sans MS" panose="030F0702030302020204" pitchFamily="66" charset="0"/>
              </a:rPr>
              <a:t>security information are </a:t>
            </a:r>
            <a:r>
              <a:rPr lang="en-US" dirty="0">
                <a:latin typeface="Comic Sans MS" panose="030F0702030302020204" pitchFamily="66" charset="0"/>
              </a:rPr>
              <a:t>not given to strangers or, indeed, any non-resident of the </a:t>
            </a:r>
            <a:r>
              <a:rPr lang="en-US" dirty="0" smtClean="0">
                <a:latin typeface="Comic Sans MS" panose="030F0702030302020204" pitchFamily="66" charset="0"/>
              </a:rPr>
              <a:t>University</a:t>
            </a:r>
            <a:r>
              <a:rPr lang="en-US" dirty="0">
                <a:latin typeface="Comic Sans MS" panose="030F0702030302020204" pitchFamily="66" charset="0"/>
              </a:rPr>
              <a:t>.</a:t>
            </a:r>
          </a:p>
          <a:p>
            <a:endParaRPr lang="en-US" dirty="0"/>
          </a:p>
        </p:txBody>
      </p:sp>
      <p:sp>
        <p:nvSpPr>
          <p:cNvPr id="4" name="Date Placeholder 3"/>
          <p:cNvSpPr>
            <a:spLocks noGrp="1"/>
          </p:cNvSpPr>
          <p:nvPr>
            <p:ph type="dt" sz="half" idx="10"/>
          </p:nvPr>
        </p:nvSpPr>
        <p:spPr/>
        <p:txBody>
          <a:bodyPr/>
          <a:lstStyle/>
          <a:p>
            <a:fld id="{4CDDE015-BBDF-4A0E-9D29-3110B5A83A59}" type="datetime1">
              <a:rPr lang="en-US" smtClean="0"/>
              <a:t>25-Nov-22</a:t>
            </a:fld>
            <a:endParaRPr lang="en-US"/>
          </a:p>
        </p:txBody>
      </p:sp>
      <p:sp>
        <p:nvSpPr>
          <p:cNvPr id="5" name="Footer Placeholder 4"/>
          <p:cNvSpPr>
            <a:spLocks noGrp="1"/>
          </p:cNvSpPr>
          <p:nvPr>
            <p:ph type="ftr" sz="quarter" idx="11"/>
          </p:nvPr>
        </p:nvSpPr>
        <p:spPr/>
        <p:txBody>
          <a:bodyPr/>
          <a:lstStyle/>
          <a:p>
            <a:r>
              <a:rPr lang="en-US" smtClean="0"/>
              <a:t>Dr. A.M. Oloyede, Deputy Dean I, University of Lagos, Nigeria</a:t>
            </a:r>
            <a:endParaRPr lang="en-US"/>
          </a:p>
        </p:txBody>
      </p:sp>
      <p:sp>
        <p:nvSpPr>
          <p:cNvPr id="6" name="Slide Number Placeholder 5"/>
          <p:cNvSpPr>
            <a:spLocks noGrp="1"/>
          </p:cNvSpPr>
          <p:nvPr>
            <p:ph type="sldNum" sz="quarter" idx="12"/>
          </p:nvPr>
        </p:nvSpPr>
        <p:spPr/>
        <p:txBody>
          <a:bodyPr/>
          <a:lstStyle/>
          <a:p>
            <a:fld id="{4E998487-D44F-42CC-AC9D-22B35C04589A}" type="slidenum">
              <a:rPr lang="en-US" smtClean="0"/>
              <a:t>25</a:t>
            </a:fld>
            <a:endParaRPr lang="en-US"/>
          </a:p>
        </p:txBody>
      </p:sp>
      <p:pic>
        <p:nvPicPr>
          <p:cNvPr id="7" name="Picture 6" descr="File:University of Lagos logo.sv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58914" y="5264150"/>
            <a:ext cx="1751013" cy="159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4209050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446244"/>
          </a:xfrm>
        </p:spPr>
        <p:txBody>
          <a:bodyPr>
            <a:normAutofit fontScale="90000"/>
          </a:bodyPr>
          <a:lstStyle/>
          <a:p>
            <a:r>
              <a:rPr lang="en-US" dirty="0" smtClean="0">
                <a:latin typeface="Comic Sans MS" panose="030F0702030302020204" pitchFamily="66" charset="0"/>
              </a:rPr>
              <a:t>CCTV </a:t>
            </a:r>
            <a:br>
              <a:rPr lang="en-US" dirty="0" smtClean="0">
                <a:latin typeface="Comic Sans MS" panose="030F0702030302020204" pitchFamily="66" charset="0"/>
              </a:rPr>
            </a:br>
            <a:endParaRPr lang="en-US" dirty="0">
              <a:latin typeface="Comic Sans MS" panose="030F0702030302020204" pitchFamily="66" charset="0"/>
            </a:endParaRPr>
          </a:p>
        </p:txBody>
      </p:sp>
      <p:sp>
        <p:nvSpPr>
          <p:cNvPr id="3" name="Content Placeholder 2"/>
          <p:cNvSpPr>
            <a:spLocks noGrp="1"/>
          </p:cNvSpPr>
          <p:nvPr>
            <p:ph idx="1"/>
          </p:nvPr>
        </p:nvSpPr>
        <p:spPr>
          <a:xfrm>
            <a:off x="502276" y="811370"/>
            <a:ext cx="11269014" cy="5718219"/>
          </a:xfrm>
        </p:spPr>
        <p:txBody>
          <a:bodyPr>
            <a:normAutofit lnSpcReduction="10000"/>
          </a:bodyPr>
          <a:lstStyle/>
          <a:p>
            <a:pPr algn="just"/>
            <a:r>
              <a:rPr lang="en-US" dirty="0" smtClean="0">
                <a:latin typeface="Comic Sans MS" panose="030F0702030302020204" pitchFamily="66" charset="0"/>
              </a:rPr>
              <a:t>CCTV </a:t>
            </a:r>
            <a:r>
              <a:rPr lang="en-US" dirty="0">
                <a:latin typeface="Comic Sans MS" panose="030F0702030302020204" pitchFamily="66" charset="0"/>
              </a:rPr>
              <a:t>cameras are used in all halls of residence to help safeguard the security of people and property. </a:t>
            </a:r>
            <a:r>
              <a:rPr lang="en-US" dirty="0" smtClean="0">
                <a:latin typeface="Comic Sans MS" panose="030F0702030302020204" pitchFamily="66" charset="0"/>
              </a:rPr>
              <a:t>The </a:t>
            </a:r>
            <a:r>
              <a:rPr lang="en-US" dirty="0">
                <a:latin typeface="Comic Sans MS" panose="030F0702030302020204" pitchFamily="66" charset="0"/>
              </a:rPr>
              <a:t>live pictures are viewed, from time to time, by the Porters in order to detect any suspicious activity. </a:t>
            </a:r>
          </a:p>
          <a:p>
            <a:pPr algn="just"/>
            <a:r>
              <a:rPr lang="en-US" dirty="0">
                <a:latin typeface="Comic Sans MS" panose="030F0702030302020204" pitchFamily="66" charset="0"/>
              </a:rPr>
              <a:t>Warning signs are in place at the </a:t>
            </a:r>
            <a:r>
              <a:rPr lang="en-US" dirty="0" smtClean="0">
                <a:latin typeface="Comic Sans MS" panose="030F0702030302020204" pitchFamily="66" charset="0"/>
              </a:rPr>
              <a:t>Hall </a:t>
            </a:r>
            <a:r>
              <a:rPr lang="en-US" dirty="0">
                <a:latin typeface="Comic Sans MS" panose="030F0702030302020204" pitchFamily="66" charset="0"/>
              </a:rPr>
              <a:t>entrance to inform staff, </a:t>
            </a:r>
            <a:r>
              <a:rPr lang="en-US" dirty="0" smtClean="0">
                <a:latin typeface="Comic Sans MS" panose="030F0702030302020204" pitchFamily="66" charset="0"/>
              </a:rPr>
              <a:t>students and </a:t>
            </a:r>
            <a:r>
              <a:rPr lang="en-US" dirty="0">
                <a:latin typeface="Comic Sans MS" panose="030F0702030302020204" pitchFamily="66" charset="0"/>
              </a:rPr>
              <a:t>members of the public that surveillance cameras are in operation. </a:t>
            </a:r>
          </a:p>
          <a:p>
            <a:pPr algn="just"/>
            <a:r>
              <a:rPr lang="en-US" dirty="0">
                <a:latin typeface="Comic Sans MS" panose="030F0702030302020204" pitchFamily="66" charset="0"/>
              </a:rPr>
              <a:t>CCTV footage is retained  and stored in a secure location for a specified duration . It is then wiped clean if not required as evidence. </a:t>
            </a:r>
            <a:endParaRPr lang="en-US" dirty="0" smtClean="0">
              <a:latin typeface="Comic Sans MS" panose="030F0702030302020204" pitchFamily="66" charset="0"/>
            </a:endParaRPr>
          </a:p>
          <a:p>
            <a:pPr algn="just"/>
            <a:r>
              <a:rPr lang="en-US" dirty="0" smtClean="0">
                <a:latin typeface="Comic Sans MS" panose="030F0702030302020204" pitchFamily="66" charset="0"/>
              </a:rPr>
              <a:t>Information </a:t>
            </a:r>
            <a:r>
              <a:rPr lang="en-US" dirty="0">
                <a:latin typeface="Comic Sans MS" panose="030F0702030302020204" pitchFamily="66" charset="0"/>
              </a:rPr>
              <a:t>derived from CCTV surveillance will only be used for security purposes, unless it leads to the discovery of an activity that the </a:t>
            </a:r>
            <a:r>
              <a:rPr lang="en-US" dirty="0" smtClean="0">
                <a:latin typeface="Comic Sans MS" panose="030F0702030302020204" pitchFamily="66" charset="0"/>
              </a:rPr>
              <a:t>University could </a:t>
            </a:r>
            <a:r>
              <a:rPr lang="en-US" dirty="0">
                <a:latin typeface="Comic Sans MS" panose="030F0702030302020204" pitchFamily="66" charset="0"/>
              </a:rPr>
              <a:t>not reasonably be expected to ignore, for example, breaches of Health and Safety rules that put others at risk. </a:t>
            </a:r>
          </a:p>
          <a:p>
            <a:endParaRPr lang="en-US" dirty="0"/>
          </a:p>
          <a:p>
            <a:endParaRPr lang="en-US" dirty="0"/>
          </a:p>
        </p:txBody>
      </p:sp>
      <p:sp>
        <p:nvSpPr>
          <p:cNvPr id="4" name="Date Placeholder 3"/>
          <p:cNvSpPr>
            <a:spLocks noGrp="1"/>
          </p:cNvSpPr>
          <p:nvPr>
            <p:ph type="dt" sz="half" idx="10"/>
          </p:nvPr>
        </p:nvSpPr>
        <p:spPr/>
        <p:txBody>
          <a:bodyPr/>
          <a:lstStyle/>
          <a:p>
            <a:fld id="{9FEFFE33-E39C-47E0-BA08-3332A083EE09}" type="datetime1">
              <a:rPr lang="en-US" smtClean="0"/>
              <a:t>25-Nov-22</a:t>
            </a:fld>
            <a:endParaRPr lang="en-US"/>
          </a:p>
        </p:txBody>
      </p:sp>
      <p:sp>
        <p:nvSpPr>
          <p:cNvPr id="5" name="Footer Placeholder 4"/>
          <p:cNvSpPr>
            <a:spLocks noGrp="1"/>
          </p:cNvSpPr>
          <p:nvPr>
            <p:ph type="ftr" sz="quarter" idx="11"/>
          </p:nvPr>
        </p:nvSpPr>
        <p:spPr/>
        <p:txBody>
          <a:bodyPr/>
          <a:lstStyle/>
          <a:p>
            <a:r>
              <a:rPr lang="en-US" smtClean="0"/>
              <a:t>Dr. A.M. Oloyede, Deputy Dean I, University of Lagos, Nigeria</a:t>
            </a:r>
            <a:endParaRPr lang="en-US"/>
          </a:p>
        </p:txBody>
      </p:sp>
      <p:sp>
        <p:nvSpPr>
          <p:cNvPr id="6" name="Slide Number Placeholder 5"/>
          <p:cNvSpPr>
            <a:spLocks noGrp="1"/>
          </p:cNvSpPr>
          <p:nvPr>
            <p:ph type="sldNum" sz="quarter" idx="12"/>
          </p:nvPr>
        </p:nvSpPr>
        <p:spPr/>
        <p:txBody>
          <a:bodyPr/>
          <a:lstStyle/>
          <a:p>
            <a:fld id="{4E998487-D44F-42CC-AC9D-22B35C04589A}" type="slidenum">
              <a:rPr lang="en-US" smtClean="0"/>
              <a:t>26</a:t>
            </a:fld>
            <a:endParaRPr lang="en-US"/>
          </a:p>
        </p:txBody>
      </p:sp>
    </p:spTree>
    <p:extLst>
      <p:ext uri="{BB962C8B-B14F-4D97-AF65-F5344CB8AC3E}">
        <p14:creationId xmlns:p14="http://schemas.microsoft.com/office/powerpoint/2010/main" val="118998787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841"/>
            <a:ext cx="10515600" cy="720256"/>
          </a:xfrm>
        </p:spPr>
        <p:txBody>
          <a:bodyPr/>
          <a:lstStyle/>
          <a:p>
            <a:r>
              <a:rPr lang="en-US" dirty="0">
                <a:latin typeface="Comic Sans MS" panose="030F0702030302020204" pitchFamily="66" charset="0"/>
              </a:rPr>
              <a:t>SECURITY</a:t>
            </a:r>
            <a:r>
              <a:rPr lang="en-US" dirty="0"/>
              <a:t> </a:t>
            </a:r>
          </a:p>
        </p:txBody>
      </p:sp>
      <p:sp>
        <p:nvSpPr>
          <p:cNvPr id="3" name="Content Placeholder 2"/>
          <p:cNvSpPr>
            <a:spLocks noGrp="1"/>
          </p:cNvSpPr>
          <p:nvPr>
            <p:ph idx="1"/>
          </p:nvPr>
        </p:nvSpPr>
        <p:spPr>
          <a:xfrm>
            <a:off x="450761" y="875764"/>
            <a:ext cx="11333407" cy="5396248"/>
          </a:xfrm>
        </p:spPr>
        <p:txBody>
          <a:bodyPr>
            <a:normAutofit/>
          </a:bodyPr>
          <a:lstStyle/>
          <a:p>
            <a:pPr algn="just">
              <a:lnSpc>
                <a:spcPct val="200000"/>
              </a:lnSpc>
            </a:pPr>
            <a:r>
              <a:rPr lang="en-US" dirty="0" err="1">
                <a:latin typeface="Comic Sans MS" panose="030F0702030302020204" pitchFamily="66" charset="0"/>
              </a:rPr>
              <a:t>Unilag</a:t>
            </a:r>
            <a:r>
              <a:rPr lang="en-US" dirty="0">
                <a:latin typeface="Comic Sans MS" panose="030F0702030302020204" pitchFamily="66" charset="0"/>
              </a:rPr>
              <a:t> is generally a relatively safe environment. However, thefts and other intrusions do occasionally occur, and it is important that </a:t>
            </a:r>
            <a:r>
              <a:rPr lang="en-US" dirty="0" smtClean="0">
                <a:latin typeface="Comic Sans MS" panose="030F0702030302020204" pitchFamily="66" charset="0"/>
              </a:rPr>
              <a:t>the Hospitality Officer enjoined the students to </a:t>
            </a:r>
            <a:r>
              <a:rPr lang="en-US" dirty="0">
                <a:latin typeface="Comic Sans MS" panose="030F0702030302020204" pitchFamily="66" charset="0"/>
              </a:rPr>
              <a:t>take all sensible precautions. </a:t>
            </a:r>
            <a:endParaRPr lang="en-US" dirty="0" smtClean="0">
              <a:latin typeface="Comic Sans MS" panose="030F0702030302020204" pitchFamily="66" charset="0"/>
            </a:endParaRPr>
          </a:p>
          <a:p>
            <a:pPr algn="just"/>
            <a:r>
              <a:rPr lang="en-US" dirty="0" smtClean="0">
                <a:latin typeface="Comic Sans MS" panose="030F0702030302020204" pitchFamily="66" charset="0"/>
              </a:rPr>
              <a:t>Hospitality </a:t>
            </a:r>
            <a:r>
              <a:rPr lang="en-US" dirty="0">
                <a:latin typeface="Comic Sans MS" panose="030F0702030302020204" pitchFamily="66" charset="0"/>
              </a:rPr>
              <a:t>officers should offer an annual presentation </a:t>
            </a:r>
            <a:r>
              <a:rPr lang="en-US" dirty="0" smtClean="0">
                <a:latin typeface="Comic Sans MS" panose="030F0702030302020204" pitchFamily="66" charset="0"/>
              </a:rPr>
              <a:t>on</a:t>
            </a:r>
          </a:p>
          <a:p>
            <a:pPr marL="0" indent="0" algn="just">
              <a:buNone/>
            </a:pPr>
            <a:r>
              <a:rPr lang="en-US" dirty="0" smtClean="0">
                <a:latin typeface="Comic Sans MS" panose="030F0702030302020204" pitchFamily="66" charset="0"/>
              </a:rPr>
              <a:t> </a:t>
            </a:r>
            <a:r>
              <a:rPr lang="en-US" dirty="0">
                <a:latin typeface="Comic Sans MS" panose="030F0702030302020204" pitchFamily="66" charset="0"/>
              </a:rPr>
              <a:t>security to new students which they must attend. </a:t>
            </a:r>
          </a:p>
          <a:p>
            <a:endParaRPr lang="en-US" dirty="0"/>
          </a:p>
        </p:txBody>
      </p:sp>
      <p:sp>
        <p:nvSpPr>
          <p:cNvPr id="4" name="Date Placeholder 3"/>
          <p:cNvSpPr>
            <a:spLocks noGrp="1"/>
          </p:cNvSpPr>
          <p:nvPr>
            <p:ph type="dt" sz="half" idx="10"/>
          </p:nvPr>
        </p:nvSpPr>
        <p:spPr/>
        <p:txBody>
          <a:bodyPr/>
          <a:lstStyle/>
          <a:p>
            <a:fld id="{3421E900-9ABD-472B-B15D-C3A4694D40FC}" type="datetime1">
              <a:rPr lang="en-US" smtClean="0"/>
              <a:t>25-Nov-22</a:t>
            </a:fld>
            <a:endParaRPr lang="en-US"/>
          </a:p>
        </p:txBody>
      </p:sp>
      <p:sp>
        <p:nvSpPr>
          <p:cNvPr id="5" name="Footer Placeholder 4"/>
          <p:cNvSpPr>
            <a:spLocks noGrp="1"/>
          </p:cNvSpPr>
          <p:nvPr>
            <p:ph type="ftr" sz="quarter" idx="11"/>
          </p:nvPr>
        </p:nvSpPr>
        <p:spPr/>
        <p:txBody>
          <a:bodyPr/>
          <a:lstStyle/>
          <a:p>
            <a:r>
              <a:rPr lang="en-US" smtClean="0"/>
              <a:t>Dr. A.M. Oloyede, Deputy Dean I, University of Lagos, Nigeria</a:t>
            </a:r>
            <a:endParaRPr lang="en-US"/>
          </a:p>
        </p:txBody>
      </p:sp>
      <p:sp>
        <p:nvSpPr>
          <p:cNvPr id="6" name="Slide Number Placeholder 5"/>
          <p:cNvSpPr>
            <a:spLocks noGrp="1"/>
          </p:cNvSpPr>
          <p:nvPr>
            <p:ph type="sldNum" sz="quarter" idx="12"/>
          </p:nvPr>
        </p:nvSpPr>
        <p:spPr/>
        <p:txBody>
          <a:bodyPr/>
          <a:lstStyle/>
          <a:p>
            <a:fld id="{4E998487-D44F-42CC-AC9D-22B35C04589A}" type="slidenum">
              <a:rPr lang="en-US" smtClean="0"/>
              <a:t>27</a:t>
            </a:fld>
            <a:endParaRPr lang="en-US"/>
          </a:p>
        </p:txBody>
      </p:sp>
      <p:pic>
        <p:nvPicPr>
          <p:cNvPr id="7" name="Picture 6" descr="File:University of Lagos logo.sv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58914" y="5264150"/>
            <a:ext cx="1751013" cy="159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1998523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5017" y="-98515"/>
            <a:ext cx="10515600" cy="871247"/>
          </a:xfrm>
        </p:spPr>
        <p:txBody>
          <a:bodyPr/>
          <a:lstStyle/>
          <a:p>
            <a:r>
              <a:rPr lang="en-US" dirty="0" smtClean="0">
                <a:latin typeface="Comic Sans MS" panose="030F0702030302020204" pitchFamily="66" charset="0"/>
              </a:rPr>
              <a:t>Security tips to the students</a:t>
            </a:r>
            <a:endParaRPr lang="en-US" dirty="0">
              <a:latin typeface="Comic Sans MS" panose="030F0702030302020204" pitchFamily="66" charset="0"/>
            </a:endParaRPr>
          </a:p>
        </p:txBody>
      </p:sp>
      <p:sp>
        <p:nvSpPr>
          <p:cNvPr id="3" name="Content Placeholder 2"/>
          <p:cNvSpPr>
            <a:spLocks noGrp="1"/>
          </p:cNvSpPr>
          <p:nvPr>
            <p:ph idx="1"/>
          </p:nvPr>
        </p:nvSpPr>
        <p:spPr>
          <a:xfrm>
            <a:off x="218941" y="772732"/>
            <a:ext cx="11134859" cy="5898524"/>
          </a:xfrm>
        </p:spPr>
        <p:txBody>
          <a:bodyPr>
            <a:normAutofit/>
          </a:bodyPr>
          <a:lstStyle/>
          <a:p>
            <a:pPr algn="just"/>
            <a:r>
              <a:rPr lang="en-US" dirty="0" smtClean="0">
                <a:latin typeface="Comic Sans MS" panose="030F0702030302020204" pitchFamily="66" charset="0"/>
              </a:rPr>
              <a:t>Never </a:t>
            </a:r>
            <a:r>
              <a:rPr lang="en-US" dirty="0">
                <a:latin typeface="Comic Sans MS" panose="030F0702030302020204" pitchFamily="66" charset="0"/>
              </a:rPr>
              <a:t>leave your wardrobe unlocked, even when you are in a nearby room, toilet or shower. </a:t>
            </a:r>
            <a:endParaRPr lang="en-US" dirty="0" smtClean="0">
              <a:latin typeface="Comic Sans MS" panose="030F0702030302020204" pitchFamily="66" charset="0"/>
            </a:endParaRPr>
          </a:p>
          <a:p>
            <a:pPr algn="just"/>
            <a:endParaRPr lang="en-US" dirty="0">
              <a:latin typeface="Comic Sans MS" panose="030F0702030302020204" pitchFamily="66" charset="0"/>
            </a:endParaRPr>
          </a:p>
          <a:p>
            <a:pPr algn="just"/>
            <a:r>
              <a:rPr lang="en-US" dirty="0" smtClean="0">
                <a:latin typeface="Comic Sans MS" panose="030F0702030302020204" pitchFamily="66" charset="0"/>
              </a:rPr>
              <a:t>Never </a:t>
            </a:r>
            <a:r>
              <a:rPr lang="en-US" dirty="0">
                <a:latin typeface="Comic Sans MS" panose="030F0702030302020204" pitchFamily="66" charset="0"/>
              </a:rPr>
              <a:t>let your keys out of your possession. </a:t>
            </a:r>
            <a:endParaRPr lang="en-US" dirty="0" smtClean="0">
              <a:latin typeface="Comic Sans MS" panose="030F0702030302020204" pitchFamily="66" charset="0"/>
            </a:endParaRPr>
          </a:p>
          <a:p>
            <a:pPr algn="just"/>
            <a:endParaRPr lang="en-US" dirty="0">
              <a:latin typeface="Comic Sans MS" panose="030F0702030302020204" pitchFamily="66" charset="0"/>
            </a:endParaRPr>
          </a:p>
          <a:p>
            <a:pPr algn="just"/>
            <a:r>
              <a:rPr lang="en-US" dirty="0" smtClean="0">
                <a:latin typeface="Comic Sans MS" panose="030F0702030302020204" pitchFamily="66" charset="0"/>
              </a:rPr>
              <a:t>Avoid </a:t>
            </a:r>
            <a:r>
              <a:rPr lang="en-US" dirty="0">
                <a:latin typeface="Comic Sans MS" panose="030F0702030302020204" pitchFamily="66" charset="0"/>
              </a:rPr>
              <a:t>leaving valuable items on view, especially in ground floor rooms. </a:t>
            </a:r>
            <a:endParaRPr lang="en-US" dirty="0" smtClean="0">
              <a:latin typeface="Comic Sans MS" panose="030F0702030302020204" pitchFamily="66" charset="0"/>
            </a:endParaRPr>
          </a:p>
          <a:p>
            <a:pPr algn="just"/>
            <a:endParaRPr lang="en-US" dirty="0">
              <a:latin typeface="Comic Sans MS" panose="030F0702030302020204" pitchFamily="66" charset="0"/>
            </a:endParaRPr>
          </a:p>
          <a:p>
            <a:pPr algn="just"/>
            <a:r>
              <a:rPr lang="en-US" dirty="0" smtClean="0">
                <a:latin typeface="Comic Sans MS" panose="030F0702030302020204" pitchFamily="66" charset="0"/>
              </a:rPr>
              <a:t>Never </a:t>
            </a:r>
            <a:r>
              <a:rPr lang="en-US" dirty="0">
                <a:latin typeface="Comic Sans MS" panose="030F0702030302020204" pitchFamily="66" charset="0"/>
              </a:rPr>
              <a:t>let people access your wardrobe unless you know them. </a:t>
            </a:r>
            <a:endParaRPr lang="en-US" dirty="0" smtClean="0">
              <a:latin typeface="Comic Sans MS" panose="030F0702030302020204" pitchFamily="66" charset="0"/>
            </a:endParaRPr>
          </a:p>
          <a:p>
            <a:pPr algn="just"/>
            <a:endParaRPr lang="en-US" dirty="0">
              <a:latin typeface="Comic Sans MS" panose="030F0702030302020204" pitchFamily="66" charset="0"/>
            </a:endParaRPr>
          </a:p>
          <a:p>
            <a:pPr algn="just"/>
            <a:r>
              <a:rPr lang="en-US" dirty="0" smtClean="0">
                <a:latin typeface="Comic Sans MS" panose="030F0702030302020204" pitchFamily="66" charset="0"/>
              </a:rPr>
              <a:t>If </a:t>
            </a:r>
            <a:r>
              <a:rPr lang="en-US" dirty="0">
                <a:latin typeface="Comic Sans MS" panose="030F0702030302020204" pitchFamily="66" charset="0"/>
              </a:rPr>
              <a:t>you live on the ground floor, never leave your room without locking the windows. </a:t>
            </a:r>
          </a:p>
          <a:p>
            <a:endParaRPr lang="en-US" dirty="0"/>
          </a:p>
        </p:txBody>
      </p:sp>
      <p:sp>
        <p:nvSpPr>
          <p:cNvPr id="4" name="Date Placeholder 3"/>
          <p:cNvSpPr>
            <a:spLocks noGrp="1"/>
          </p:cNvSpPr>
          <p:nvPr>
            <p:ph type="dt" sz="half" idx="10"/>
          </p:nvPr>
        </p:nvSpPr>
        <p:spPr/>
        <p:txBody>
          <a:bodyPr/>
          <a:lstStyle/>
          <a:p>
            <a:fld id="{7CFF4151-DEBF-4F57-A682-010185D6906D}" type="datetime1">
              <a:rPr lang="en-US" smtClean="0"/>
              <a:t>25-Nov-22</a:t>
            </a:fld>
            <a:endParaRPr lang="en-US"/>
          </a:p>
        </p:txBody>
      </p:sp>
      <p:sp>
        <p:nvSpPr>
          <p:cNvPr id="5" name="Footer Placeholder 4"/>
          <p:cNvSpPr>
            <a:spLocks noGrp="1"/>
          </p:cNvSpPr>
          <p:nvPr>
            <p:ph type="ftr" sz="quarter" idx="11"/>
          </p:nvPr>
        </p:nvSpPr>
        <p:spPr/>
        <p:txBody>
          <a:bodyPr/>
          <a:lstStyle/>
          <a:p>
            <a:r>
              <a:rPr lang="en-US" smtClean="0"/>
              <a:t>Dr. A.M. Oloyede, Deputy Dean I, University of Lagos, Nigeria</a:t>
            </a:r>
            <a:endParaRPr lang="en-US"/>
          </a:p>
        </p:txBody>
      </p:sp>
      <p:sp>
        <p:nvSpPr>
          <p:cNvPr id="6" name="Slide Number Placeholder 5"/>
          <p:cNvSpPr>
            <a:spLocks noGrp="1"/>
          </p:cNvSpPr>
          <p:nvPr>
            <p:ph type="sldNum" sz="quarter" idx="12"/>
          </p:nvPr>
        </p:nvSpPr>
        <p:spPr/>
        <p:txBody>
          <a:bodyPr/>
          <a:lstStyle/>
          <a:p>
            <a:fld id="{4E998487-D44F-42CC-AC9D-22B35C04589A}" type="slidenum">
              <a:rPr lang="en-US" smtClean="0"/>
              <a:t>28</a:t>
            </a:fld>
            <a:endParaRPr lang="en-US"/>
          </a:p>
        </p:txBody>
      </p:sp>
    </p:spTree>
    <p:extLst>
      <p:ext uri="{BB962C8B-B14F-4D97-AF65-F5344CB8AC3E}">
        <p14:creationId xmlns:p14="http://schemas.microsoft.com/office/powerpoint/2010/main" val="161650126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omic Sans MS" panose="030F0702030302020204" pitchFamily="66" charset="0"/>
              </a:rPr>
              <a:t>FEEDBACK AND COMPLAINTS</a:t>
            </a:r>
            <a:r>
              <a:rPr lang="en-US" dirty="0" smtClean="0"/>
              <a:t> </a:t>
            </a:r>
            <a:br>
              <a:rPr lang="en-US" dirty="0" smtClean="0"/>
            </a:br>
            <a:endParaRPr lang="en-US" dirty="0"/>
          </a:p>
        </p:txBody>
      </p:sp>
      <p:sp>
        <p:nvSpPr>
          <p:cNvPr id="3" name="Content Placeholder 2"/>
          <p:cNvSpPr>
            <a:spLocks noGrp="1"/>
          </p:cNvSpPr>
          <p:nvPr>
            <p:ph idx="1"/>
          </p:nvPr>
        </p:nvSpPr>
        <p:spPr>
          <a:xfrm>
            <a:off x="838200" y="1107582"/>
            <a:ext cx="10515600" cy="5615189"/>
          </a:xfrm>
        </p:spPr>
        <p:txBody>
          <a:bodyPr>
            <a:normAutofit lnSpcReduction="10000"/>
          </a:bodyPr>
          <a:lstStyle/>
          <a:p>
            <a:pPr marL="0" indent="0" algn="just">
              <a:lnSpc>
                <a:spcPct val="150000"/>
              </a:lnSpc>
              <a:buNone/>
            </a:pPr>
            <a:r>
              <a:rPr lang="en-US" dirty="0" smtClean="0">
                <a:latin typeface="Comic Sans MS" panose="030F0702030302020204" pitchFamily="66" charset="0"/>
              </a:rPr>
              <a:t>Students </a:t>
            </a:r>
            <a:r>
              <a:rPr lang="en-US" dirty="0">
                <a:latin typeface="Comic Sans MS" panose="030F0702030302020204" pitchFamily="66" charset="0"/>
              </a:rPr>
              <a:t>should make every effort to ensure that their property and its immediate surroundings are used in a manner that maintains it in the highest condition. Every attempt will be made to deal speedily and effectively with any complaints made about any matter of concern to students. Any minor concerns of a domestic nature which relate to accommodation faults or the non-functioning of some  facilities should be reported to the porter which would </a:t>
            </a:r>
            <a:r>
              <a:rPr lang="en-US" dirty="0" err="1">
                <a:latin typeface="Comic Sans MS" panose="030F0702030302020204" pitchFamily="66" charset="0"/>
              </a:rPr>
              <a:t>inturn</a:t>
            </a:r>
            <a:r>
              <a:rPr lang="en-US" dirty="0">
                <a:latin typeface="Comic Sans MS" panose="030F0702030302020204" pitchFamily="66" charset="0"/>
              </a:rPr>
              <a:t> inform </a:t>
            </a:r>
            <a:r>
              <a:rPr lang="en-US" dirty="0" smtClean="0">
                <a:latin typeface="Comic Sans MS" panose="030F0702030302020204" pitchFamily="66" charset="0"/>
              </a:rPr>
              <a:t>the Hospitality officer for transmission to the  </a:t>
            </a:r>
            <a:r>
              <a:rPr lang="en-US" dirty="0">
                <a:latin typeface="Comic Sans MS" panose="030F0702030302020204" pitchFamily="66" charset="0"/>
              </a:rPr>
              <a:t>DSA.</a:t>
            </a:r>
          </a:p>
          <a:p>
            <a:endParaRPr lang="en-US" dirty="0"/>
          </a:p>
        </p:txBody>
      </p:sp>
      <p:sp>
        <p:nvSpPr>
          <p:cNvPr id="4" name="Date Placeholder 3"/>
          <p:cNvSpPr>
            <a:spLocks noGrp="1"/>
          </p:cNvSpPr>
          <p:nvPr>
            <p:ph type="dt" sz="half" idx="10"/>
          </p:nvPr>
        </p:nvSpPr>
        <p:spPr/>
        <p:txBody>
          <a:bodyPr/>
          <a:lstStyle/>
          <a:p>
            <a:fld id="{0334945B-5ADC-422A-A3F4-365977242608}" type="datetime1">
              <a:rPr lang="en-US" smtClean="0"/>
              <a:t>25-Nov-22</a:t>
            </a:fld>
            <a:endParaRPr lang="en-US"/>
          </a:p>
        </p:txBody>
      </p:sp>
      <p:sp>
        <p:nvSpPr>
          <p:cNvPr id="5" name="Footer Placeholder 4"/>
          <p:cNvSpPr>
            <a:spLocks noGrp="1"/>
          </p:cNvSpPr>
          <p:nvPr>
            <p:ph type="ftr" sz="quarter" idx="11"/>
          </p:nvPr>
        </p:nvSpPr>
        <p:spPr/>
        <p:txBody>
          <a:bodyPr/>
          <a:lstStyle/>
          <a:p>
            <a:r>
              <a:rPr lang="en-US" smtClean="0"/>
              <a:t>Dr. A.M. Oloyede, Deputy Dean I, University of Lagos, Nigeria</a:t>
            </a:r>
            <a:endParaRPr lang="en-US"/>
          </a:p>
        </p:txBody>
      </p:sp>
      <p:sp>
        <p:nvSpPr>
          <p:cNvPr id="6" name="Slide Number Placeholder 5"/>
          <p:cNvSpPr>
            <a:spLocks noGrp="1"/>
          </p:cNvSpPr>
          <p:nvPr>
            <p:ph type="sldNum" sz="quarter" idx="12"/>
          </p:nvPr>
        </p:nvSpPr>
        <p:spPr/>
        <p:txBody>
          <a:bodyPr/>
          <a:lstStyle/>
          <a:p>
            <a:fld id="{4E998487-D44F-42CC-AC9D-22B35C04589A}" type="slidenum">
              <a:rPr lang="en-US" smtClean="0"/>
              <a:t>29</a:t>
            </a:fld>
            <a:endParaRPr lang="en-US"/>
          </a:p>
        </p:txBody>
      </p:sp>
    </p:spTree>
    <p:extLst>
      <p:ext uri="{BB962C8B-B14F-4D97-AF65-F5344CB8AC3E}">
        <p14:creationId xmlns:p14="http://schemas.microsoft.com/office/powerpoint/2010/main" val="29305432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5321" y="2696201"/>
            <a:ext cx="10817180" cy="1325563"/>
          </a:xfrm>
        </p:spPr>
        <p:txBody>
          <a:bodyPr>
            <a:normAutofit fontScale="90000"/>
          </a:bodyPr>
          <a:lstStyle/>
          <a:p>
            <a:pPr algn="just">
              <a:lnSpc>
                <a:spcPct val="150000"/>
              </a:lnSpc>
            </a:pPr>
            <a:r>
              <a:rPr lang="en-US" dirty="0">
                <a:latin typeface="Comic Sans MS" panose="030F0702030302020204" pitchFamily="66" charset="0"/>
              </a:rPr>
              <a:t>As </a:t>
            </a:r>
            <a:r>
              <a:rPr lang="en-US" dirty="0" smtClean="0">
                <a:latin typeface="Comic Sans MS" panose="030F0702030302020204" pitchFamily="66" charset="0"/>
              </a:rPr>
              <a:t>Hospitality officer or a porter, you </a:t>
            </a:r>
            <a:r>
              <a:rPr lang="en-US" dirty="0">
                <a:latin typeface="Comic Sans MS" panose="030F0702030302020204" pitchFamily="66" charset="0"/>
              </a:rPr>
              <a:t>deal directly with the future leaders of this country who are presently studying in this university. So good human relations matter a </a:t>
            </a:r>
            <a:r>
              <a:rPr lang="en-US" dirty="0" smtClean="0">
                <a:latin typeface="Comic Sans MS" panose="030F0702030302020204" pitchFamily="66" charset="0"/>
              </a:rPr>
              <a:t>lot.</a:t>
            </a:r>
            <a:r>
              <a:rPr lang="en-US" dirty="0">
                <a:latin typeface="Comic Sans MS" panose="030F0702030302020204" pitchFamily="66" charset="0"/>
              </a:rPr>
              <a:t/>
            </a:r>
            <a:br>
              <a:rPr lang="en-US" dirty="0">
                <a:latin typeface="Comic Sans MS" panose="030F0702030302020204" pitchFamily="66" charset="0"/>
              </a:rPr>
            </a:br>
            <a:endParaRPr lang="en-US" dirty="0">
              <a:latin typeface="Comic Sans MS" panose="030F0702030302020204" pitchFamily="66" charset="0"/>
            </a:endParaRPr>
          </a:p>
        </p:txBody>
      </p:sp>
      <p:sp>
        <p:nvSpPr>
          <p:cNvPr id="3" name="Date Placeholder 2"/>
          <p:cNvSpPr>
            <a:spLocks noGrp="1"/>
          </p:cNvSpPr>
          <p:nvPr>
            <p:ph type="dt" sz="half" idx="10"/>
          </p:nvPr>
        </p:nvSpPr>
        <p:spPr/>
        <p:txBody>
          <a:bodyPr/>
          <a:lstStyle/>
          <a:p>
            <a:fld id="{7C0EA723-E500-475C-A02D-33C683DDCE6F}" type="datetime1">
              <a:rPr lang="en-US" smtClean="0"/>
              <a:t>25-Nov-22</a:t>
            </a:fld>
            <a:endParaRPr lang="en-US"/>
          </a:p>
        </p:txBody>
      </p:sp>
      <p:sp>
        <p:nvSpPr>
          <p:cNvPr id="4" name="Footer Placeholder 3"/>
          <p:cNvSpPr>
            <a:spLocks noGrp="1"/>
          </p:cNvSpPr>
          <p:nvPr>
            <p:ph type="ftr" sz="quarter" idx="11"/>
          </p:nvPr>
        </p:nvSpPr>
        <p:spPr/>
        <p:txBody>
          <a:bodyPr/>
          <a:lstStyle/>
          <a:p>
            <a:r>
              <a:rPr lang="en-US" smtClean="0"/>
              <a:t>Dr. A.M. Oloyede, Deputy Dean I, University of Lagos, Nigeria</a:t>
            </a:r>
            <a:endParaRPr lang="en-US"/>
          </a:p>
        </p:txBody>
      </p:sp>
      <p:sp>
        <p:nvSpPr>
          <p:cNvPr id="5" name="Slide Number Placeholder 4"/>
          <p:cNvSpPr>
            <a:spLocks noGrp="1"/>
          </p:cNvSpPr>
          <p:nvPr>
            <p:ph type="sldNum" sz="quarter" idx="12"/>
          </p:nvPr>
        </p:nvSpPr>
        <p:spPr/>
        <p:txBody>
          <a:bodyPr/>
          <a:lstStyle/>
          <a:p>
            <a:fld id="{4E998487-D44F-42CC-AC9D-22B35C04589A}" type="slidenum">
              <a:rPr lang="en-US" smtClean="0"/>
              <a:t>3</a:t>
            </a:fld>
            <a:endParaRPr lang="en-US"/>
          </a:p>
        </p:txBody>
      </p:sp>
      <p:pic>
        <p:nvPicPr>
          <p:cNvPr id="6" name="Picture 5" descr="File:University of Lagos logo.sv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11743" y="4945062"/>
            <a:ext cx="1751013" cy="159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03886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579549"/>
          </a:xfrm>
        </p:spPr>
        <p:txBody>
          <a:bodyPr>
            <a:normAutofit fontScale="90000"/>
          </a:bodyPr>
          <a:lstStyle/>
          <a:p>
            <a:r>
              <a:rPr lang="en-US" b="1" dirty="0" smtClean="0">
                <a:latin typeface="Comic Sans MS" panose="030F0702030302020204" pitchFamily="66" charset="0"/>
              </a:rPr>
              <a:t>General information </a:t>
            </a:r>
            <a:endParaRPr lang="en-US" b="1" dirty="0">
              <a:latin typeface="Comic Sans MS" panose="030F0702030302020204" pitchFamily="66" charset="0"/>
            </a:endParaRPr>
          </a:p>
        </p:txBody>
      </p:sp>
      <p:sp>
        <p:nvSpPr>
          <p:cNvPr id="3" name="Content Placeholder 2"/>
          <p:cNvSpPr>
            <a:spLocks noGrp="1"/>
          </p:cNvSpPr>
          <p:nvPr>
            <p:ph idx="1"/>
          </p:nvPr>
        </p:nvSpPr>
        <p:spPr>
          <a:xfrm>
            <a:off x="838200" y="579549"/>
            <a:ext cx="10894454" cy="6181859"/>
          </a:xfrm>
        </p:spPr>
        <p:txBody>
          <a:bodyPr>
            <a:normAutofit lnSpcReduction="10000"/>
          </a:bodyPr>
          <a:lstStyle/>
          <a:p>
            <a:pPr algn="just"/>
            <a:r>
              <a:rPr lang="en-US" dirty="0" smtClean="0">
                <a:latin typeface="Comic Sans MS" panose="030F0702030302020204" pitchFamily="66" charset="0"/>
              </a:rPr>
              <a:t>Students </a:t>
            </a:r>
            <a:r>
              <a:rPr lang="en-US" dirty="0">
                <a:latin typeface="Comic Sans MS" panose="030F0702030302020204" pitchFamily="66" charset="0"/>
              </a:rPr>
              <a:t>should be informed that If they  are concerned about any aspect of security, they should, in the first instance, draw it to the attention of the Porters</a:t>
            </a:r>
            <a:r>
              <a:rPr lang="en-US" dirty="0" smtClean="0">
                <a:latin typeface="Comic Sans MS" panose="030F0702030302020204" pitchFamily="66" charset="0"/>
              </a:rPr>
              <a:t>.</a:t>
            </a:r>
          </a:p>
          <a:p>
            <a:pPr marL="0" indent="0" algn="just">
              <a:buNone/>
            </a:pPr>
            <a:endParaRPr lang="en-US" dirty="0">
              <a:latin typeface="Comic Sans MS" panose="030F0702030302020204" pitchFamily="66" charset="0"/>
            </a:endParaRPr>
          </a:p>
          <a:p>
            <a:pPr algn="just"/>
            <a:r>
              <a:rPr lang="en-US" dirty="0">
                <a:latin typeface="Comic Sans MS" panose="030F0702030302020204" pitchFamily="66" charset="0"/>
              </a:rPr>
              <a:t>Report all crimes and suspicious persons or incidents immediately to the Porters. Even if  in doubt, they should still do so. </a:t>
            </a:r>
            <a:endParaRPr lang="en-US" dirty="0" smtClean="0">
              <a:latin typeface="Comic Sans MS" panose="030F0702030302020204" pitchFamily="66" charset="0"/>
            </a:endParaRPr>
          </a:p>
          <a:p>
            <a:pPr algn="just"/>
            <a:endParaRPr lang="en-US" dirty="0">
              <a:latin typeface="Comic Sans MS" panose="030F0702030302020204" pitchFamily="66" charset="0"/>
            </a:endParaRPr>
          </a:p>
          <a:p>
            <a:pPr algn="just"/>
            <a:r>
              <a:rPr lang="en-US" dirty="0">
                <a:latin typeface="Comic Sans MS" panose="030F0702030302020204" pitchFamily="66" charset="0"/>
              </a:rPr>
              <a:t>As part of the University’s policy on security, Porters should not disclose students’ room numbers to visitors. Students’ private telephone numbers will also be withheld. If the Porters are in possession of a student’s private telephone number they are however authorised to use it in order to inform the student that a visitor is asking for him or her at the Porters’ Lodge.</a:t>
            </a:r>
          </a:p>
          <a:p>
            <a:endParaRPr lang="en-US" dirty="0"/>
          </a:p>
        </p:txBody>
      </p:sp>
      <p:sp>
        <p:nvSpPr>
          <p:cNvPr id="4" name="Date Placeholder 3"/>
          <p:cNvSpPr>
            <a:spLocks noGrp="1"/>
          </p:cNvSpPr>
          <p:nvPr>
            <p:ph type="dt" sz="half" idx="10"/>
          </p:nvPr>
        </p:nvSpPr>
        <p:spPr/>
        <p:txBody>
          <a:bodyPr/>
          <a:lstStyle/>
          <a:p>
            <a:fld id="{01B3C7FE-E1EA-4249-AA70-D1DC560B6EA3}" type="datetime1">
              <a:rPr lang="en-US" smtClean="0"/>
              <a:t>25-Nov-22</a:t>
            </a:fld>
            <a:endParaRPr lang="en-US"/>
          </a:p>
        </p:txBody>
      </p:sp>
      <p:sp>
        <p:nvSpPr>
          <p:cNvPr id="5" name="Footer Placeholder 4"/>
          <p:cNvSpPr>
            <a:spLocks noGrp="1"/>
          </p:cNvSpPr>
          <p:nvPr>
            <p:ph type="ftr" sz="quarter" idx="11"/>
          </p:nvPr>
        </p:nvSpPr>
        <p:spPr/>
        <p:txBody>
          <a:bodyPr/>
          <a:lstStyle/>
          <a:p>
            <a:r>
              <a:rPr lang="en-US" smtClean="0"/>
              <a:t>Dr. A.M. Oloyede, Deputy Dean I, University of Lagos, Nigeria</a:t>
            </a:r>
            <a:endParaRPr lang="en-US"/>
          </a:p>
        </p:txBody>
      </p:sp>
      <p:sp>
        <p:nvSpPr>
          <p:cNvPr id="6" name="Slide Number Placeholder 5"/>
          <p:cNvSpPr>
            <a:spLocks noGrp="1"/>
          </p:cNvSpPr>
          <p:nvPr>
            <p:ph type="sldNum" sz="quarter" idx="12"/>
          </p:nvPr>
        </p:nvSpPr>
        <p:spPr/>
        <p:txBody>
          <a:bodyPr/>
          <a:lstStyle/>
          <a:p>
            <a:fld id="{4E998487-D44F-42CC-AC9D-22B35C04589A}" type="slidenum">
              <a:rPr lang="en-US" smtClean="0"/>
              <a:t>30</a:t>
            </a:fld>
            <a:endParaRPr lang="en-US"/>
          </a:p>
        </p:txBody>
      </p:sp>
    </p:spTree>
    <p:extLst>
      <p:ext uri="{BB962C8B-B14F-4D97-AF65-F5344CB8AC3E}">
        <p14:creationId xmlns:p14="http://schemas.microsoft.com/office/powerpoint/2010/main" val="154240324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Comic Sans MS" panose="030F0702030302020204" pitchFamily="66" charset="0"/>
              </a:rPr>
              <a:t>Smoking Policy </a:t>
            </a:r>
            <a:endParaRPr lang="en-US" dirty="0">
              <a:latin typeface="Comic Sans MS" panose="030F0702030302020204" pitchFamily="66" charset="0"/>
            </a:endParaRPr>
          </a:p>
        </p:txBody>
      </p:sp>
      <p:sp>
        <p:nvSpPr>
          <p:cNvPr id="3" name="Content Placeholder 2"/>
          <p:cNvSpPr>
            <a:spLocks noGrp="1"/>
          </p:cNvSpPr>
          <p:nvPr>
            <p:ph idx="1"/>
          </p:nvPr>
        </p:nvSpPr>
        <p:spPr/>
        <p:txBody>
          <a:bodyPr>
            <a:normAutofit/>
          </a:bodyPr>
          <a:lstStyle/>
          <a:p>
            <a:pPr marL="0" indent="0">
              <a:buNone/>
            </a:pPr>
            <a:r>
              <a:rPr lang="en-US" sz="4000" dirty="0" smtClean="0">
                <a:latin typeface="Comic Sans MS" panose="030F0702030302020204" pitchFamily="66" charset="0"/>
              </a:rPr>
              <a:t>The </a:t>
            </a:r>
            <a:r>
              <a:rPr lang="en-US" sz="4000" dirty="0">
                <a:latin typeface="Comic Sans MS" panose="030F0702030302020204" pitchFamily="66" charset="0"/>
              </a:rPr>
              <a:t>university’s Smoking policy prohibits </a:t>
            </a:r>
            <a:r>
              <a:rPr lang="en-US" sz="4000" dirty="0" smtClean="0">
                <a:latin typeface="Comic Sans MS" panose="030F0702030302020204" pitchFamily="66" charset="0"/>
              </a:rPr>
              <a:t>smoking or taking any illicit drug on </a:t>
            </a:r>
            <a:r>
              <a:rPr lang="en-US" sz="4000" dirty="0">
                <a:latin typeface="Comic Sans MS" panose="030F0702030302020204" pitchFamily="66" charset="0"/>
              </a:rPr>
              <a:t>hostel premises</a:t>
            </a:r>
          </a:p>
          <a:p>
            <a:pPr marL="0" indent="0" algn="just">
              <a:buNone/>
            </a:pPr>
            <a:endParaRPr lang="en-US" sz="4000" dirty="0">
              <a:latin typeface="Comic Sans MS" panose="030F0702030302020204" pitchFamily="66" charset="0"/>
            </a:endParaRPr>
          </a:p>
        </p:txBody>
      </p:sp>
      <p:sp>
        <p:nvSpPr>
          <p:cNvPr id="4" name="Date Placeholder 3"/>
          <p:cNvSpPr>
            <a:spLocks noGrp="1"/>
          </p:cNvSpPr>
          <p:nvPr>
            <p:ph type="dt" sz="half" idx="10"/>
          </p:nvPr>
        </p:nvSpPr>
        <p:spPr/>
        <p:txBody>
          <a:bodyPr/>
          <a:lstStyle/>
          <a:p>
            <a:fld id="{B5A9A842-A29D-4272-9E89-F64A903443C6}" type="datetime1">
              <a:rPr lang="en-US" smtClean="0"/>
              <a:t>25-Nov-22</a:t>
            </a:fld>
            <a:endParaRPr lang="en-US"/>
          </a:p>
        </p:txBody>
      </p:sp>
      <p:sp>
        <p:nvSpPr>
          <p:cNvPr id="5" name="Footer Placeholder 4"/>
          <p:cNvSpPr>
            <a:spLocks noGrp="1"/>
          </p:cNvSpPr>
          <p:nvPr>
            <p:ph type="ftr" sz="quarter" idx="11"/>
          </p:nvPr>
        </p:nvSpPr>
        <p:spPr/>
        <p:txBody>
          <a:bodyPr/>
          <a:lstStyle/>
          <a:p>
            <a:r>
              <a:rPr lang="en-US" smtClean="0"/>
              <a:t>Dr. A.M. Oloyede, Deputy Dean I, University of Lagos, Nigeria</a:t>
            </a:r>
            <a:endParaRPr lang="en-US"/>
          </a:p>
        </p:txBody>
      </p:sp>
      <p:sp>
        <p:nvSpPr>
          <p:cNvPr id="6" name="Slide Number Placeholder 5"/>
          <p:cNvSpPr>
            <a:spLocks noGrp="1"/>
          </p:cNvSpPr>
          <p:nvPr>
            <p:ph type="sldNum" sz="quarter" idx="12"/>
          </p:nvPr>
        </p:nvSpPr>
        <p:spPr/>
        <p:txBody>
          <a:bodyPr/>
          <a:lstStyle/>
          <a:p>
            <a:fld id="{4E998487-D44F-42CC-AC9D-22B35C04589A}" type="slidenum">
              <a:rPr lang="en-US" smtClean="0"/>
              <a:t>31</a:t>
            </a:fld>
            <a:endParaRPr lang="en-US"/>
          </a:p>
        </p:txBody>
      </p:sp>
      <p:pic>
        <p:nvPicPr>
          <p:cNvPr id="7" name="Picture 6" descr="File:University of Lagos logo.sv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59987" y="5127625"/>
            <a:ext cx="1751013" cy="159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8291518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omic Sans MS" panose="030F0702030302020204" pitchFamily="66" charset="0"/>
              </a:rPr>
              <a:t>Important phalanges </a:t>
            </a:r>
            <a:endParaRPr lang="en-US" dirty="0">
              <a:latin typeface="Comic Sans MS" panose="030F0702030302020204" pitchFamily="66" charset="0"/>
            </a:endParaRPr>
          </a:p>
        </p:txBody>
      </p:sp>
      <p:sp>
        <p:nvSpPr>
          <p:cNvPr id="3" name="Content Placeholder 2"/>
          <p:cNvSpPr>
            <a:spLocks noGrp="1"/>
          </p:cNvSpPr>
          <p:nvPr>
            <p:ph idx="1"/>
          </p:nvPr>
        </p:nvSpPr>
        <p:spPr/>
        <p:txBody>
          <a:bodyPr/>
          <a:lstStyle/>
          <a:p>
            <a:r>
              <a:rPr lang="en-US" dirty="0" smtClean="0">
                <a:latin typeface="Comic Sans MS" panose="030F0702030302020204" pitchFamily="66" charset="0"/>
              </a:rPr>
              <a:t>Counselling unit</a:t>
            </a:r>
          </a:p>
          <a:p>
            <a:endParaRPr lang="en-US" dirty="0">
              <a:latin typeface="Comic Sans MS" panose="030F0702030302020204" pitchFamily="66" charset="0"/>
            </a:endParaRPr>
          </a:p>
          <a:p>
            <a:r>
              <a:rPr lang="en-US" dirty="0" smtClean="0">
                <a:latin typeface="Comic Sans MS" panose="030F0702030302020204" pitchFamily="66" charset="0"/>
              </a:rPr>
              <a:t>Medical Centre </a:t>
            </a:r>
          </a:p>
          <a:p>
            <a:endParaRPr lang="en-US" dirty="0">
              <a:latin typeface="Comic Sans MS" panose="030F0702030302020204" pitchFamily="66" charset="0"/>
            </a:endParaRPr>
          </a:p>
          <a:p>
            <a:r>
              <a:rPr lang="en-US" dirty="0" smtClean="0">
                <a:latin typeface="Comic Sans MS" panose="030F0702030302020204" pitchFamily="66" charset="0"/>
              </a:rPr>
              <a:t>Security Unit</a:t>
            </a:r>
            <a:endParaRPr lang="en-US" dirty="0">
              <a:latin typeface="Comic Sans MS" panose="030F0702030302020204" pitchFamily="66" charset="0"/>
            </a:endParaRPr>
          </a:p>
        </p:txBody>
      </p:sp>
      <p:sp>
        <p:nvSpPr>
          <p:cNvPr id="4" name="Date Placeholder 3"/>
          <p:cNvSpPr>
            <a:spLocks noGrp="1"/>
          </p:cNvSpPr>
          <p:nvPr>
            <p:ph type="dt" sz="half" idx="10"/>
          </p:nvPr>
        </p:nvSpPr>
        <p:spPr/>
        <p:txBody>
          <a:bodyPr/>
          <a:lstStyle/>
          <a:p>
            <a:fld id="{E33BF101-BAC9-40DF-8672-220F989FC8E1}" type="datetime1">
              <a:rPr lang="en-US" smtClean="0"/>
              <a:t>25-Nov-22</a:t>
            </a:fld>
            <a:endParaRPr lang="en-US"/>
          </a:p>
        </p:txBody>
      </p:sp>
      <p:sp>
        <p:nvSpPr>
          <p:cNvPr id="5" name="Footer Placeholder 4"/>
          <p:cNvSpPr>
            <a:spLocks noGrp="1"/>
          </p:cNvSpPr>
          <p:nvPr>
            <p:ph type="ftr" sz="quarter" idx="11"/>
          </p:nvPr>
        </p:nvSpPr>
        <p:spPr/>
        <p:txBody>
          <a:bodyPr/>
          <a:lstStyle/>
          <a:p>
            <a:r>
              <a:rPr lang="en-US" smtClean="0"/>
              <a:t>Dr. A.M. Oloyede, Deputy Dean I, University of Lagos, Nigeria</a:t>
            </a:r>
            <a:endParaRPr lang="en-US"/>
          </a:p>
        </p:txBody>
      </p:sp>
      <p:sp>
        <p:nvSpPr>
          <p:cNvPr id="6" name="Slide Number Placeholder 5"/>
          <p:cNvSpPr>
            <a:spLocks noGrp="1"/>
          </p:cNvSpPr>
          <p:nvPr>
            <p:ph type="sldNum" sz="quarter" idx="12"/>
          </p:nvPr>
        </p:nvSpPr>
        <p:spPr/>
        <p:txBody>
          <a:bodyPr/>
          <a:lstStyle/>
          <a:p>
            <a:fld id="{4E998487-D44F-42CC-AC9D-22B35C04589A}" type="slidenum">
              <a:rPr lang="en-US" smtClean="0"/>
              <a:t>32</a:t>
            </a:fld>
            <a:endParaRPr lang="en-US"/>
          </a:p>
        </p:txBody>
      </p:sp>
      <p:pic>
        <p:nvPicPr>
          <p:cNvPr id="7" name="Picture 6" descr="File:University of Lagos logo.sv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59987" y="5127625"/>
            <a:ext cx="1751013" cy="159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726482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8351" y="2580290"/>
            <a:ext cx="11036121" cy="1325563"/>
          </a:xfrm>
        </p:spPr>
        <p:txBody>
          <a:bodyPr>
            <a:normAutofit fontScale="90000"/>
          </a:bodyPr>
          <a:lstStyle/>
          <a:p>
            <a:pPr algn="just"/>
            <a:r>
              <a:rPr lang="en-US" sz="8900" dirty="0">
                <a:latin typeface="Comic Sans MS" panose="030F0702030302020204" pitchFamily="66" charset="0"/>
              </a:rPr>
              <a:t>Note that the tongue is Human creative </a:t>
            </a:r>
            <a:r>
              <a:rPr lang="en-US" sz="8900" dirty="0" smtClean="0">
                <a:latin typeface="Comic Sans MS" panose="030F0702030302020204" pitchFamily="66" charset="0"/>
              </a:rPr>
              <a:t>and destructive</a:t>
            </a:r>
            <a:br>
              <a:rPr lang="en-US" sz="8900" dirty="0" smtClean="0">
                <a:latin typeface="Comic Sans MS" panose="030F0702030302020204" pitchFamily="66" charset="0"/>
              </a:rPr>
            </a:br>
            <a:r>
              <a:rPr lang="en-US" sz="8900" dirty="0" smtClean="0">
                <a:latin typeface="Comic Sans MS" panose="030F0702030302020204" pitchFamily="66" charset="0"/>
              </a:rPr>
              <a:t> </a:t>
            </a:r>
            <a:r>
              <a:rPr lang="en-US" sz="8900" dirty="0">
                <a:latin typeface="Comic Sans MS" panose="030F0702030302020204" pitchFamily="66" charset="0"/>
              </a:rPr>
              <a:t>power</a:t>
            </a:r>
            <a:r>
              <a:rPr lang="en-US" sz="8900" dirty="0" smtClean="0">
                <a:latin typeface="Comic Sans MS" panose="030F0702030302020204" pitchFamily="66" charset="0"/>
              </a:rPr>
              <a:t>’</a:t>
            </a:r>
            <a:br>
              <a:rPr lang="en-US" sz="8900" dirty="0" smtClean="0">
                <a:latin typeface="Comic Sans MS" panose="030F0702030302020204" pitchFamily="66" charset="0"/>
              </a:rPr>
            </a:br>
            <a:r>
              <a:rPr lang="en-US" dirty="0"/>
              <a:t/>
            </a:r>
            <a:br>
              <a:rPr lang="en-US" dirty="0"/>
            </a:br>
            <a:endParaRPr lang="en-US" dirty="0"/>
          </a:p>
        </p:txBody>
      </p:sp>
      <p:sp>
        <p:nvSpPr>
          <p:cNvPr id="3" name="Date Placeholder 2"/>
          <p:cNvSpPr>
            <a:spLocks noGrp="1"/>
          </p:cNvSpPr>
          <p:nvPr>
            <p:ph type="dt" sz="half" idx="10"/>
          </p:nvPr>
        </p:nvSpPr>
        <p:spPr/>
        <p:txBody>
          <a:bodyPr/>
          <a:lstStyle/>
          <a:p>
            <a:fld id="{26B47281-5879-4972-BB6B-80DCA65B62D5}" type="datetime1">
              <a:rPr lang="en-US" smtClean="0"/>
              <a:t>25-Nov-22</a:t>
            </a:fld>
            <a:endParaRPr lang="en-US"/>
          </a:p>
        </p:txBody>
      </p:sp>
      <p:sp>
        <p:nvSpPr>
          <p:cNvPr id="4" name="Footer Placeholder 3"/>
          <p:cNvSpPr>
            <a:spLocks noGrp="1"/>
          </p:cNvSpPr>
          <p:nvPr>
            <p:ph type="ftr" sz="quarter" idx="11"/>
          </p:nvPr>
        </p:nvSpPr>
        <p:spPr/>
        <p:txBody>
          <a:bodyPr/>
          <a:lstStyle/>
          <a:p>
            <a:r>
              <a:rPr lang="en-US" smtClean="0"/>
              <a:t>Dr. A.M. Oloyede, Deputy Dean I, University of Lagos, Nigeria</a:t>
            </a:r>
            <a:endParaRPr lang="en-US"/>
          </a:p>
        </p:txBody>
      </p:sp>
      <p:sp>
        <p:nvSpPr>
          <p:cNvPr id="5" name="Slide Number Placeholder 4"/>
          <p:cNvSpPr>
            <a:spLocks noGrp="1"/>
          </p:cNvSpPr>
          <p:nvPr>
            <p:ph type="sldNum" sz="quarter" idx="12"/>
          </p:nvPr>
        </p:nvSpPr>
        <p:spPr/>
        <p:txBody>
          <a:bodyPr/>
          <a:lstStyle/>
          <a:p>
            <a:fld id="{4E998487-D44F-42CC-AC9D-22B35C04589A}" type="slidenum">
              <a:rPr lang="en-US" smtClean="0"/>
              <a:t>33</a:t>
            </a:fld>
            <a:endParaRPr lang="en-US"/>
          </a:p>
        </p:txBody>
      </p:sp>
      <p:pic>
        <p:nvPicPr>
          <p:cNvPr id="6" name="Picture 5" descr="File:University of Lagos logo.sv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82200" y="5264150"/>
            <a:ext cx="1751013" cy="159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8607851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6686" y="2760596"/>
            <a:ext cx="10515600" cy="1325563"/>
          </a:xfrm>
        </p:spPr>
        <p:txBody>
          <a:bodyPr>
            <a:normAutofit fontScale="90000"/>
          </a:bodyPr>
          <a:lstStyle/>
          <a:p>
            <a:pPr algn="just"/>
            <a:r>
              <a:rPr lang="en-US" dirty="0">
                <a:latin typeface="Comic Sans MS" panose="030F0702030302020204" pitchFamily="66" charset="0"/>
              </a:rPr>
              <a:t>Do not treat people as bad as they are, treat them as good as you </a:t>
            </a:r>
            <a:r>
              <a:rPr lang="en-US" dirty="0" smtClean="0">
                <a:latin typeface="Comic Sans MS" panose="030F0702030302020204" pitchFamily="66" charset="0"/>
              </a:rPr>
              <a:t>are.</a:t>
            </a:r>
            <a:r>
              <a:rPr lang="en-US" dirty="0">
                <a:latin typeface="Comic Sans MS" panose="030F0702030302020204" pitchFamily="66" charset="0"/>
              </a:rPr>
              <a:t/>
            </a:r>
            <a:br>
              <a:rPr lang="en-US" dirty="0">
                <a:latin typeface="Comic Sans MS" panose="030F0702030302020204" pitchFamily="66" charset="0"/>
              </a:rPr>
            </a:br>
            <a:endParaRPr lang="en-US" dirty="0">
              <a:latin typeface="Comic Sans MS" panose="030F0702030302020204" pitchFamily="66" charset="0"/>
            </a:endParaRPr>
          </a:p>
        </p:txBody>
      </p:sp>
      <p:sp>
        <p:nvSpPr>
          <p:cNvPr id="3" name="Date Placeholder 2"/>
          <p:cNvSpPr>
            <a:spLocks noGrp="1"/>
          </p:cNvSpPr>
          <p:nvPr>
            <p:ph type="dt" sz="half" idx="10"/>
          </p:nvPr>
        </p:nvSpPr>
        <p:spPr/>
        <p:txBody>
          <a:bodyPr/>
          <a:lstStyle/>
          <a:p>
            <a:fld id="{7F93DF75-5270-4C3B-A02D-7B8D370D3A8C}" type="datetime1">
              <a:rPr lang="en-US" smtClean="0"/>
              <a:t>25-Nov-22</a:t>
            </a:fld>
            <a:endParaRPr lang="en-US"/>
          </a:p>
        </p:txBody>
      </p:sp>
      <p:sp>
        <p:nvSpPr>
          <p:cNvPr id="4" name="Footer Placeholder 3"/>
          <p:cNvSpPr>
            <a:spLocks noGrp="1"/>
          </p:cNvSpPr>
          <p:nvPr>
            <p:ph type="ftr" sz="quarter" idx="11"/>
          </p:nvPr>
        </p:nvSpPr>
        <p:spPr/>
        <p:txBody>
          <a:bodyPr/>
          <a:lstStyle/>
          <a:p>
            <a:r>
              <a:rPr lang="en-US" smtClean="0"/>
              <a:t>Dr. A.M. Oloyede, Deputy Dean I, University of Lagos, Nigeria</a:t>
            </a:r>
            <a:endParaRPr lang="en-US"/>
          </a:p>
        </p:txBody>
      </p:sp>
      <p:sp>
        <p:nvSpPr>
          <p:cNvPr id="5" name="Slide Number Placeholder 4"/>
          <p:cNvSpPr>
            <a:spLocks noGrp="1"/>
          </p:cNvSpPr>
          <p:nvPr>
            <p:ph type="sldNum" sz="quarter" idx="12"/>
          </p:nvPr>
        </p:nvSpPr>
        <p:spPr/>
        <p:txBody>
          <a:bodyPr/>
          <a:lstStyle/>
          <a:p>
            <a:fld id="{4E998487-D44F-42CC-AC9D-22B35C04589A}" type="slidenum">
              <a:rPr lang="en-US" smtClean="0"/>
              <a:t>34</a:t>
            </a:fld>
            <a:endParaRPr lang="en-US"/>
          </a:p>
        </p:txBody>
      </p:sp>
      <p:pic>
        <p:nvPicPr>
          <p:cNvPr id="6" name="Picture 5" descr="File:University of Lagos logo.sv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82200" y="5293464"/>
            <a:ext cx="1751013" cy="159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8233776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181046"/>
            <a:ext cx="10515600" cy="1325563"/>
          </a:xfrm>
        </p:spPr>
        <p:txBody>
          <a:bodyPr/>
          <a:lstStyle/>
          <a:p>
            <a:pPr algn="ctr"/>
            <a:r>
              <a:rPr lang="en-US" dirty="0" smtClean="0">
                <a:latin typeface="Comic Sans MS" panose="030F0702030302020204" pitchFamily="66" charset="0"/>
              </a:rPr>
              <a:t>Thanks for </a:t>
            </a:r>
            <a:r>
              <a:rPr lang="en-US" dirty="0">
                <a:latin typeface="Comic Sans MS" panose="030F0702030302020204" pitchFamily="66" charset="0"/>
              </a:rPr>
              <a:t>Y</a:t>
            </a:r>
            <a:r>
              <a:rPr lang="en-US" dirty="0" smtClean="0">
                <a:latin typeface="Comic Sans MS" panose="030F0702030302020204" pitchFamily="66" charset="0"/>
              </a:rPr>
              <a:t>our Rapt Attention </a:t>
            </a:r>
            <a:endParaRPr lang="en-US" dirty="0">
              <a:latin typeface="Comic Sans MS" panose="030F0702030302020204" pitchFamily="66" charset="0"/>
            </a:endParaRPr>
          </a:p>
        </p:txBody>
      </p:sp>
      <p:sp>
        <p:nvSpPr>
          <p:cNvPr id="3" name="Date Placeholder 2"/>
          <p:cNvSpPr>
            <a:spLocks noGrp="1"/>
          </p:cNvSpPr>
          <p:nvPr>
            <p:ph type="dt" sz="half" idx="10"/>
          </p:nvPr>
        </p:nvSpPr>
        <p:spPr/>
        <p:txBody>
          <a:bodyPr/>
          <a:lstStyle/>
          <a:p>
            <a:fld id="{C85B57E4-6508-4461-8A39-AF6FB164605A}" type="datetime1">
              <a:rPr lang="en-US" smtClean="0"/>
              <a:t>25-Nov-22</a:t>
            </a:fld>
            <a:endParaRPr lang="en-US"/>
          </a:p>
        </p:txBody>
      </p:sp>
      <p:sp>
        <p:nvSpPr>
          <p:cNvPr id="4" name="Footer Placeholder 3"/>
          <p:cNvSpPr>
            <a:spLocks noGrp="1"/>
          </p:cNvSpPr>
          <p:nvPr>
            <p:ph type="ftr" sz="quarter" idx="11"/>
          </p:nvPr>
        </p:nvSpPr>
        <p:spPr/>
        <p:txBody>
          <a:bodyPr/>
          <a:lstStyle/>
          <a:p>
            <a:r>
              <a:rPr lang="en-US" smtClean="0"/>
              <a:t>Dr. A.M. Oloyede, Deputy Dean I, University of Lagos, Nigeria</a:t>
            </a:r>
            <a:endParaRPr lang="en-US"/>
          </a:p>
        </p:txBody>
      </p:sp>
      <p:sp>
        <p:nvSpPr>
          <p:cNvPr id="5" name="Slide Number Placeholder 4"/>
          <p:cNvSpPr>
            <a:spLocks noGrp="1"/>
          </p:cNvSpPr>
          <p:nvPr>
            <p:ph type="sldNum" sz="quarter" idx="12"/>
          </p:nvPr>
        </p:nvSpPr>
        <p:spPr/>
        <p:txBody>
          <a:bodyPr/>
          <a:lstStyle/>
          <a:p>
            <a:fld id="{4E998487-D44F-42CC-AC9D-22B35C04589A}" type="slidenum">
              <a:rPr lang="en-US" smtClean="0"/>
              <a:t>35</a:t>
            </a:fld>
            <a:endParaRPr lang="en-US"/>
          </a:p>
        </p:txBody>
      </p:sp>
      <p:pic>
        <p:nvPicPr>
          <p:cNvPr id="6" name="Picture 5" descr="File:University of Lagos logo.sv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20493" y="4334211"/>
            <a:ext cx="1751013" cy="159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565252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omic Sans MS" panose="030F0702030302020204" pitchFamily="66" charset="0"/>
              </a:rPr>
              <a:t>Most pertinent </a:t>
            </a:r>
            <a:endParaRPr lang="en-US" dirty="0">
              <a:latin typeface="Comic Sans MS" panose="030F0702030302020204" pitchFamily="66" charset="0"/>
            </a:endParaRPr>
          </a:p>
        </p:txBody>
      </p:sp>
      <p:sp>
        <p:nvSpPr>
          <p:cNvPr id="3" name="Content Placeholder 2"/>
          <p:cNvSpPr>
            <a:spLocks noGrp="1"/>
          </p:cNvSpPr>
          <p:nvPr>
            <p:ph idx="1"/>
          </p:nvPr>
        </p:nvSpPr>
        <p:spPr/>
        <p:txBody>
          <a:bodyPr/>
          <a:lstStyle/>
          <a:p>
            <a:pPr algn="just"/>
            <a:r>
              <a:rPr lang="en-US" dirty="0">
                <a:latin typeface="Comic Sans MS" panose="030F0702030302020204" pitchFamily="66" charset="0"/>
              </a:rPr>
              <a:t>The first and most important is </a:t>
            </a:r>
            <a:r>
              <a:rPr lang="en-US" dirty="0" smtClean="0">
                <a:latin typeface="Comic Sans MS" panose="030F0702030302020204" pitchFamily="66" charset="0"/>
              </a:rPr>
              <a:t> safety of the students. </a:t>
            </a:r>
          </a:p>
          <a:p>
            <a:pPr marL="0" indent="0" algn="just">
              <a:buNone/>
            </a:pPr>
            <a:endParaRPr lang="en-US" dirty="0" smtClean="0">
              <a:latin typeface="Comic Sans MS" panose="030F0702030302020204" pitchFamily="66" charset="0"/>
            </a:endParaRPr>
          </a:p>
          <a:p>
            <a:pPr algn="just"/>
            <a:r>
              <a:rPr lang="en-US" dirty="0" smtClean="0">
                <a:latin typeface="Comic Sans MS" panose="030F0702030302020204" pitchFamily="66" charset="0"/>
              </a:rPr>
              <a:t>The </a:t>
            </a:r>
            <a:r>
              <a:rPr lang="en-US" dirty="0">
                <a:latin typeface="Comic Sans MS" panose="030F0702030302020204" pitchFamily="66" charset="0"/>
              </a:rPr>
              <a:t>other </a:t>
            </a:r>
            <a:r>
              <a:rPr lang="en-US" dirty="0" smtClean="0">
                <a:latin typeface="Comic Sans MS" panose="030F0702030302020204" pitchFamily="66" charset="0"/>
              </a:rPr>
              <a:t>is, recognizing </a:t>
            </a:r>
            <a:r>
              <a:rPr lang="en-US" dirty="0">
                <a:latin typeface="Comic Sans MS" panose="030F0702030302020204" pitchFamily="66" charset="0"/>
              </a:rPr>
              <a:t>there are a lot of people living close together, we all need to regulate </a:t>
            </a:r>
            <a:r>
              <a:rPr lang="en-US" dirty="0" smtClean="0">
                <a:latin typeface="Comic Sans MS" panose="030F0702030302020204" pitchFamily="66" charset="0"/>
              </a:rPr>
              <a:t>their </a:t>
            </a:r>
            <a:r>
              <a:rPr lang="en-US" dirty="0">
                <a:latin typeface="Comic Sans MS" panose="030F0702030302020204" pitchFamily="66" charset="0"/>
              </a:rPr>
              <a:t>behaviour for the good of the university community as a whole</a:t>
            </a:r>
          </a:p>
          <a:p>
            <a:pPr marL="0" indent="0">
              <a:buNone/>
            </a:pPr>
            <a:endParaRPr lang="en-US" dirty="0"/>
          </a:p>
        </p:txBody>
      </p:sp>
      <p:sp>
        <p:nvSpPr>
          <p:cNvPr id="4" name="Date Placeholder 3"/>
          <p:cNvSpPr>
            <a:spLocks noGrp="1"/>
          </p:cNvSpPr>
          <p:nvPr>
            <p:ph type="dt" sz="half" idx="10"/>
          </p:nvPr>
        </p:nvSpPr>
        <p:spPr/>
        <p:txBody>
          <a:bodyPr/>
          <a:lstStyle/>
          <a:p>
            <a:fld id="{92BC3C79-AD55-4A0B-A42A-0D0D56B58044}" type="datetime1">
              <a:rPr lang="en-US" smtClean="0"/>
              <a:t>25-Nov-22</a:t>
            </a:fld>
            <a:endParaRPr lang="en-US"/>
          </a:p>
        </p:txBody>
      </p:sp>
      <p:sp>
        <p:nvSpPr>
          <p:cNvPr id="5" name="Footer Placeholder 4"/>
          <p:cNvSpPr>
            <a:spLocks noGrp="1"/>
          </p:cNvSpPr>
          <p:nvPr>
            <p:ph type="ftr" sz="quarter" idx="11"/>
          </p:nvPr>
        </p:nvSpPr>
        <p:spPr/>
        <p:txBody>
          <a:bodyPr/>
          <a:lstStyle/>
          <a:p>
            <a:r>
              <a:rPr lang="en-US" smtClean="0"/>
              <a:t>Dr. A.M. Oloyede, Deputy Dean I, University of Lagos, Nigeria</a:t>
            </a:r>
            <a:endParaRPr lang="en-US"/>
          </a:p>
        </p:txBody>
      </p:sp>
      <p:sp>
        <p:nvSpPr>
          <p:cNvPr id="6" name="Slide Number Placeholder 5"/>
          <p:cNvSpPr>
            <a:spLocks noGrp="1"/>
          </p:cNvSpPr>
          <p:nvPr>
            <p:ph type="sldNum" sz="quarter" idx="12"/>
          </p:nvPr>
        </p:nvSpPr>
        <p:spPr/>
        <p:txBody>
          <a:bodyPr/>
          <a:lstStyle/>
          <a:p>
            <a:fld id="{4E998487-D44F-42CC-AC9D-22B35C04589A}" type="slidenum">
              <a:rPr lang="en-US" smtClean="0"/>
              <a:t>4</a:t>
            </a:fld>
            <a:endParaRPr lang="en-US"/>
          </a:p>
        </p:txBody>
      </p:sp>
      <p:pic>
        <p:nvPicPr>
          <p:cNvPr id="7" name="Picture 6" descr="File:University of Lagos logo.sv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59987" y="5127625"/>
            <a:ext cx="1751013" cy="159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701387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Comic Sans MS" panose="030F0702030302020204" pitchFamily="66" charset="0"/>
              </a:rPr>
              <a:t>EXISTING SYSTEM</a:t>
            </a:r>
            <a:r>
              <a:rPr lang="en-US" dirty="0" smtClean="0"/>
              <a:t/>
            </a:r>
            <a:br>
              <a:rPr lang="en-US" dirty="0" smtClean="0"/>
            </a:br>
            <a:endParaRPr lang="en-US" dirty="0"/>
          </a:p>
        </p:txBody>
      </p:sp>
      <p:sp>
        <p:nvSpPr>
          <p:cNvPr id="3" name="Content Placeholder 2"/>
          <p:cNvSpPr>
            <a:spLocks noGrp="1"/>
          </p:cNvSpPr>
          <p:nvPr>
            <p:ph idx="1"/>
          </p:nvPr>
        </p:nvSpPr>
        <p:spPr>
          <a:xfrm>
            <a:off x="334851" y="1825625"/>
            <a:ext cx="11487955" cy="4351338"/>
          </a:xfrm>
        </p:spPr>
        <p:txBody>
          <a:bodyPr/>
          <a:lstStyle/>
          <a:p>
            <a:pPr marL="0" indent="0" algn="just">
              <a:lnSpc>
                <a:spcPct val="150000"/>
              </a:lnSpc>
              <a:buNone/>
            </a:pPr>
            <a:r>
              <a:rPr lang="en-US" dirty="0" smtClean="0">
                <a:latin typeface="Comic Sans MS" panose="030F0702030302020204" pitchFamily="66" charset="0"/>
              </a:rPr>
              <a:t>The </a:t>
            </a:r>
            <a:r>
              <a:rPr lang="en-US" dirty="0">
                <a:latin typeface="Comic Sans MS" panose="030F0702030302020204" pitchFamily="66" charset="0"/>
              </a:rPr>
              <a:t>existing system is manual based and need lot of efforts </a:t>
            </a:r>
            <a:r>
              <a:rPr lang="en-US" dirty="0" smtClean="0">
                <a:latin typeface="Comic Sans MS" panose="030F0702030302020204" pitchFamily="66" charset="0"/>
              </a:rPr>
              <a:t>and</a:t>
            </a:r>
          </a:p>
          <a:p>
            <a:pPr marL="0" indent="0" algn="just">
              <a:lnSpc>
                <a:spcPct val="150000"/>
              </a:lnSpc>
              <a:buNone/>
            </a:pPr>
            <a:r>
              <a:rPr lang="en-US" dirty="0" smtClean="0">
                <a:latin typeface="Comic Sans MS" panose="030F0702030302020204" pitchFamily="66" charset="0"/>
              </a:rPr>
              <a:t> </a:t>
            </a:r>
            <a:r>
              <a:rPr lang="en-US" dirty="0">
                <a:latin typeface="Comic Sans MS" panose="030F0702030302020204" pitchFamily="66" charset="0"/>
              </a:rPr>
              <a:t>consume enough time. In </a:t>
            </a:r>
            <a:r>
              <a:rPr lang="en-US" dirty="0" smtClean="0">
                <a:latin typeface="Comic Sans MS" panose="030F0702030302020204" pitchFamily="66" charset="0"/>
              </a:rPr>
              <a:t>the existing </a:t>
            </a:r>
            <a:r>
              <a:rPr lang="en-US" dirty="0">
                <a:latin typeface="Comic Sans MS" panose="030F0702030302020204" pitchFamily="66" charset="0"/>
              </a:rPr>
              <a:t>system we can apply for </a:t>
            </a:r>
            <a:r>
              <a:rPr lang="en-US" dirty="0" smtClean="0">
                <a:latin typeface="Comic Sans MS" panose="030F0702030302020204" pitchFamily="66" charset="0"/>
              </a:rPr>
              <a:t>the</a:t>
            </a:r>
          </a:p>
          <a:p>
            <a:pPr marL="0" indent="0" algn="just">
              <a:lnSpc>
                <a:spcPct val="150000"/>
              </a:lnSpc>
              <a:buNone/>
            </a:pPr>
            <a:r>
              <a:rPr lang="en-US" dirty="0" smtClean="0">
                <a:latin typeface="Comic Sans MS" panose="030F0702030302020204" pitchFamily="66" charset="0"/>
              </a:rPr>
              <a:t> </a:t>
            </a:r>
            <a:r>
              <a:rPr lang="en-US" dirty="0">
                <a:latin typeface="Comic Sans MS" panose="030F0702030302020204" pitchFamily="66" charset="0"/>
              </a:rPr>
              <a:t>hostels online but the allotment processes are </a:t>
            </a:r>
            <a:r>
              <a:rPr lang="en-US" dirty="0" smtClean="0">
                <a:latin typeface="Comic Sans MS" panose="030F0702030302020204" pitchFamily="66" charset="0"/>
              </a:rPr>
              <a:t>done manually</a:t>
            </a:r>
            <a:r>
              <a:rPr lang="en-US" dirty="0">
                <a:latin typeface="Comic Sans MS" panose="030F0702030302020204" pitchFamily="66" charset="0"/>
              </a:rPr>
              <a:t>. </a:t>
            </a:r>
          </a:p>
        </p:txBody>
      </p:sp>
      <p:sp>
        <p:nvSpPr>
          <p:cNvPr id="4" name="Date Placeholder 3"/>
          <p:cNvSpPr>
            <a:spLocks noGrp="1"/>
          </p:cNvSpPr>
          <p:nvPr>
            <p:ph type="dt" sz="half" idx="10"/>
          </p:nvPr>
        </p:nvSpPr>
        <p:spPr/>
        <p:txBody>
          <a:bodyPr/>
          <a:lstStyle/>
          <a:p>
            <a:fld id="{A89D644D-7F04-404E-B7B7-BDD285C36C34}" type="datetime1">
              <a:rPr lang="en-US" smtClean="0"/>
              <a:t>25-Nov-22</a:t>
            </a:fld>
            <a:endParaRPr lang="en-US"/>
          </a:p>
        </p:txBody>
      </p:sp>
      <p:sp>
        <p:nvSpPr>
          <p:cNvPr id="5" name="Footer Placeholder 4"/>
          <p:cNvSpPr>
            <a:spLocks noGrp="1"/>
          </p:cNvSpPr>
          <p:nvPr>
            <p:ph type="ftr" sz="quarter" idx="11"/>
          </p:nvPr>
        </p:nvSpPr>
        <p:spPr/>
        <p:txBody>
          <a:bodyPr/>
          <a:lstStyle/>
          <a:p>
            <a:r>
              <a:rPr lang="en-US" smtClean="0"/>
              <a:t>Dr. A.M. Oloyede, Deputy Dean I, University of Lagos, Nigeria</a:t>
            </a:r>
            <a:endParaRPr lang="en-US"/>
          </a:p>
        </p:txBody>
      </p:sp>
      <p:sp>
        <p:nvSpPr>
          <p:cNvPr id="6" name="Slide Number Placeholder 5"/>
          <p:cNvSpPr>
            <a:spLocks noGrp="1"/>
          </p:cNvSpPr>
          <p:nvPr>
            <p:ph type="sldNum" sz="quarter" idx="12"/>
          </p:nvPr>
        </p:nvSpPr>
        <p:spPr/>
        <p:txBody>
          <a:bodyPr/>
          <a:lstStyle/>
          <a:p>
            <a:fld id="{4E998487-D44F-42CC-AC9D-22B35C04589A}" type="slidenum">
              <a:rPr lang="en-US" smtClean="0"/>
              <a:t>5</a:t>
            </a:fld>
            <a:endParaRPr lang="en-US"/>
          </a:p>
        </p:txBody>
      </p:sp>
      <p:pic>
        <p:nvPicPr>
          <p:cNvPr id="7" name="Picture 6" descr="File:University of Lagos logo.sv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82200" y="5127625"/>
            <a:ext cx="1751013" cy="159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524130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60620" y="516665"/>
            <a:ext cx="7083380" cy="5775940"/>
          </a:xfrm>
          <a:prstGeom prst="rect">
            <a:avLst/>
          </a:prstGeom>
        </p:spPr>
        <p:txBody>
          <a:bodyPr wrap="square">
            <a:spAutoFit/>
          </a:bodyPr>
          <a:lstStyle/>
          <a:p>
            <a:pPr algn="ctr">
              <a:spcAft>
                <a:spcPts val="800"/>
              </a:spcAft>
            </a:pPr>
            <a:r>
              <a:rPr lang="en-US" sz="2800" dirty="0" smtClean="0">
                <a:solidFill>
                  <a:srgbClr val="212529"/>
                </a:solidFill>
                <a:effectLst/>
                <a:latin typeface="Comic Sans MS" panose="030F0702030302020204" pitchFamily="66" charset="0"/>
                <a:ea typeface="Calibri" panose="020F0502020204030204" pitchFamily="34" charset="0"/>
                <a:cs typeface="Times New Roman" panose="02020603050405020304" pitchFamily="18" charset="0"/>
              </a:rPr>
              <a:t>It includes Managing; </a:t>
            </a:r>
            <a:endParaRPr lang="en-US" sz="2800" dirty="0" smtClean="0">
              <a:effectLst/>
              <a:latin typeface="Comic Sans MS" panose="030F0702030302020204" pitchFamily="66" charset="0"/>
              <a:ea typeface="Calibri" panose="020F0502020204030204" pitchFamily="34" charset="0"/>
              <a:cs typeface="Times New Roman" panose="02020603050405020304" pitchFamily="18" charset="0"/>
            </a:endParaRPr>
          </a:p>
          <a:p>
            <a:pPr>
              <a:spcAft>
                <a:spcPts val="800"/>
              </a:spcAft>
            </a:pPr>
            <a:r>
              <a:rPr lang="en-US" sz="2400" dirty="0" smtClean="0">
                <a:solidFill>
                  <a:srgbClr val="212529"/>
                </a:solidFill>
                <a:effectLst/>
                <a:latin typeface="Comic Sans MS" panose="030F0702030302020204" pitchFamily="66" charset="0"/>
                <a:ea typeface="Calibri" panose="020F0502020204030204" pitchFamily="34" charset="0"/>
                <a:cs typeface="Times New Roman" panose="02020603050405020304" pitchFamily="18" charset="0"/>
              </a:rPr>
              <a:t>The hostel details, </a:t>
            </a:r>
            <a:endParaRPr lang="en-US" sz="2400" dirty="0" smtClean="0">
              <a:effectLst/>
              <a:latin typeface="Comic Sans MS" panose="030F0702030302020204" pitchFamily="66" charset="0"/>
              <a:ea typeface="Calibri" panose="020F0502020204030204" pitchFamily="34" charset="0"/>
              <a:cs typeface="Times New Roman" panose="02020603050405020304" pitchFamily="18" charset="0"/>
            </a:endParaRPr>
          </a:p>
          <a:p>
            <a:pPr>
              <a:spcAft>
                <a:spcPts val="800"/>
              </a:spcAft>
            </a:pPr>
            <a:r>
              <a:rPr lang="en-US" sz="2400" dirty="0" smtClean="0">
                <a:solidFill>
                  <a:srgbClr val="212529"/>
                </a:solidFill>
                <a:effectLst/>
                <a:latin typeface="Comic Sans MS" panose="030F0702030302020204" pitchFamily="66" charset="0"/>
                <a:ea typeface="Calibri" panose="020F0502020204030204" pitchFamily="34" charset="0"/>
                <a:cs typeface="Times New Roman" panose="02020603050405020304" pitchFamily="18" charset="0"/>
              </a:rPr>
              <a:t>Room details, </a:t>
            </a:r>
            <a:endParaRPr lang="en-US" sz="2400" dirty="0" smtClean="0">
              <a:effectLst/>
              <a:latin typeface="Comic Sans MS" panose="030F0702030302020204" pitchFamily="66" charset="0"/>
              <a:ea typeface="Calibri" panose="020F0502020204030204" pitchFamily="34" charset="0"/>
              <a:cs typeface="Times New Roman" panose="02020603050405020304" pitchFamily="18" charset="0"/>
            </a:endParaRPr>
          </a:p>
          <a:p>
            <a:pPr>
              <a:spcAft>
                <a:spcPts val="800"/>
              </a:spcAft>
            </a:pPr>
            <a:r>
              <a:rPr lang="en-US" sz="2400" dirty="0" smtClean="0">
                <a:solidFill>
                  <a:srgbClr val="212529"/>
                </a:solidFill>
                <a:effectLst/>
                <a:latin typeface="Comic Sans MS" panose="030F0702030302020204" pitchFamily="66" charset="0"/>
                <a:ea typeface="Calibri" panose="020F0502020204030204" pitchFamily="34" charset="0"/>
                <a:cs typeface="Times New Roman" panose="02020603050405020304" pitchFamily="18" charset="0"/>
              </a:rPr>
              <a:t>Student records, </a:t>
            </a:r>
            <a:endParaRPr lang="en-US" sz="2400" dirty="0" smtClean="0">
              <a:effectLst/>
              <a:latin typeface="Comic Sans MS" panose="030F0702030302020204" pitchFamily="66" charset="0"/>
              <a:ea typeface="Calibri" panose="020F0502020204030204" pitchFamily="34" charset="0"/>
              <a:cs typeface="Times New Roman" panose="02020603050405020304" pitchFamily="18" charset="0"/>
            </a:endParaRPr>
          </a:p>
          <a:p>
            <a:pPr>
              <a:spcAft>
                <a:spcPts val="800"/>
              </a:spcAft>
            </a:pPr>
            <a:r>
              <a:rPr lang="en-US" sz="2400" dirty="0" smtClean="0">
                <a:solidFill>
                  <a:srgbClr val="212529"/>
                </a:solidFill>
                <a:effectLst/>
                <a:latin typeface="Comic Sans MS" panose="030F0702030302020204" pitchFamily="66" charset="0"/>
                <a:ea typeface="Calibri" panose="020F0502020204030204" pitchFamily="34" charset="0"/>
                <a:cs typeface="Times New Roman" panose="02020603050405020304" pitchFamily="18" charset="0"/>
              </a:rPr>
              <a:t>Room allocation </a:t>
            </a:r>
          </a:p>
          <a:p>
            <a:pPr>
              <a:spcAft>
                <a:spcPts val="800"/>
              </a:spcAft>
            </a:pPr>
            <a:r>
              <a:rPr lang="en-US" sz="2400" dirty="0" smtClean="0">
                <a:solidFill>
                  <a:srgbClr val="212529"/>
                </a:solidFill>
                <a:effectLst/>
                <a:latin typeface="Comic Sans MS" panose="030F0702030302020204" pitchFamily="66" charset="0"/>
                <a:ea typeface="Calibri" panose="020F0502020204030204" pitchFamily="34" charset="0"/>
                <a:cs typeface="Times New Roman" panose="02020603050405020304" pitchFamily="18" charset="0"/>
              </a:rPr>
              <a:t>Janitorial services monitoring </a:t>
            </a:r>
            <a:endParaRPr lang="en-US" sz="2400" dirty="0" smtClean="0">
              <a:effectLst/>
              <a:latin typeface="Comic Sans MS" panose="030F0702030302020204" pitchFamily="66" charset="0"/>
              <a:ea typeface="Calibri" panose="020F0502020204030204" pitchFamily="34" charset="0"/>
              <a:cs typeface="Times New Roman" panose="02020603050405020304" pitchFamily="18" charset="0"/>
            </a:endParaRPr>
          </a:p>
          <a:p>
            <a:r>
              <a:rPr lang="en-US" sz="2400" dirty="0" smtClean="0">
                <a:solidFill>
                  <a:srgbClr val="212529"/>
                </a:solidFill>
                <a:effectLst/>
                <a:latin typeface="Comic Sans MS" panose="030F0702030302020204" pitchFamily="66" charset="0"/>
                <a:ea typeface="Times New Roman" panose="02020603050405020304" pitchFamily="18" charset="0"/>
              </a:rPr>
              <a:t>Student checks in and check out.</a:t>
            </a:r>
            <a:endParaRPr lang="en-US" sz="2400" dirty="0" smtClean="0">
              <a:effectLst/>
              <a:latin typeface="Comic Sans MS" panose="030F0702030302020204" pitchFamily="66" charset="0"/>
              <a:ea typeface="Times New Roman" panose="02020603050405020304" pitchFamily="18" charset="0"/>
            </a:endParaRPr>
          </a:p>
          <a:p>
            <a:r>
              <a:rPr lang="en-US" sz="2400" dirty="0" smtClean="0">
                <a:solidFill>
                  <a:srgbClr val="212529"/>
                </a:solidFill>
                <a:effectLst/>
                <a:latin typeface="Comic Sans MS" panose="030F0702030302020204" pitchFamily="66" charset="0"/>
                <a:ea typeface="Times New Roman" panose="02020603050405020304" pitchFamily="18" charset="0"/>
              </a:rPr>
              <a:t>Monitoring Visitors and Guest register.</a:t>
            </a:r>
            <a:endParaRPr lang="en-US" sz="2400" dirty="0" smtClean="0">
              <a:effectLst/>
              <a:latin typeface="Comic Sans MS" panose="030F0702030302020204" pitchFamily="66" charset="0"/>
              <a:ea typeface="Times New Roman" panose="02020603050405020304" pitchFamily="18" charset="0"/>
            </a:endParaRPr>
          </a:p>
          <a:p>
            <a:r>
              <a:rPr lang="en-US" sz="2400" dirty="0" smtClean="0">
                <a:solidFill>
                  <a:srgbClr val="212529"/>
                </a:solidFill>
                <a:effectLst/>
                <a:latin typeface="Comic Sans MS" panose="030F0702030302020204" pitchFamily="66" charset="0"/>
                <a:ea typeface="Times New Roman" panose="02020603050405020304" pitchFamily="18" charset="0"/>
              </a:rPr>
              <a:t>Room evacuation. </a:t>
            </a:r>
            <a:endParaRPr lang="en-US" sz="2400" dirty="0" smtClean="0">
              <a:effectLst/>
              <a:latin typeface="Comic Sans MS" panose="030F0702030302020204" pitchFamily="66" charset="0"/>
              <a:ea typeface="Times New Roman" panose="02020603050405020304" pitchFamily="18" charset="0"/>
            </a:endParaRPr>
          </a:p>
          <a:p>
            <a:pPr>
              <a:spcAft>
                <a:spcPts val="800"/>
              </a:spcAft>
            </a:pPr>
            <a:r>
              <a:rPr lang="en-US" sz="2400" dirty="0" smtClean="0">
                <a:solidFill>
                  <a:srgbClr val="212529"/>
                </a:solidFill>
                <a:effectLst/>
                <a:latin typeface="Comic Sans MS" panose="030F0702030302020204" pitchFamily="66" charset="0"/>
                <a:ea typeface="Calibri" panose="020F0502020204030204" pitchFamily="34" charset="0"/>
                <a:cs typeface="Times New Roman" panose="02020603050405020304" pitchFamily="18" charset="0"/>
              </a:rPr>
              <a:t>Security and STUDENTS WELFARE</a:t>
            </a:r>
            <a:endParaRPr lang="en-US" sz="2400" dirty="0" smtClean="0">
              <a:effectLst/>
              <a:latin typeface="Comic Sans MS" panose="030F0702030302020204" pitchFamily="66" charset="0"/>
              <a:ea typeface="Calibri" panose="020F0502020204030204" pitchFamily="34" charset="0"/>
              <a:cs typeface="Times New Roman" panose="02020603050405020304" pitchFamily="18" charset="0"/>
            </a:endParaRPr>
          </a:p>
          <a:p>
            <a:pPr>
              <a:spcAft>
                <a:spcPts val="800"/>
              </a:spcAft>
            </a:pPr>
            <a:r>
              <a:rPr lang="en-US" sz="2400" dirty="0">
                <a:solidFill>
                  <a:srgbClr val="2D2D2D"/>
                </a:solidFill>
                <a:latin typeface="Comic Sans MS" panose="030F0702030302020204" pitchFamily="66" charset="0"/>
                <a:ea typeface="Calibri" panose="020F0502020204030204" pitchFamily="34" charset="0"/>
                <a:cs typeface="Times New Roman" panose="02020603050405020304" pitchFamily="18" charset="0"/>
              </a:rPr>
              <a:t>M</a:t>
            </a:r>
            <a:r>
              <a:rPr lang="en-US" sz="2400" dirty="0" smtClean="0">
                <a:solidFill>
                  <a:srgbClr val="2D2D2D"/>
                </a:solidFill>
                <a:effectLst/>
                <a:latin typeface="Comic Sans MS" panose="030F0702030302020204" pitchFamily="66" charset="0"/>
                <a:ea typeface="Calibri" panose="020F0502020204030204" pitchFamily="34" charset="0"/>
                <a:cs typeface="Times New Roman" panose="02020603050405020304" pitchFamily="18" charset="0"/>
              </a:rPr>
              <a:t>aintaining safety standards of facilities</a:t>
            </a:r>
            <a:endParaRPr lang="en-US" sz="2400" dirty="0" smtClean="0">
              <a:effectLst/>
              <a:latin typeface="Comic Sans MS" panose="030F0702030302020204" pitchFamily="66" charset="0"/>
              <a:ea typeface="Calibri" panose="020F0502020204030204" pitchFamily="34" charset="0"/>
              <a:cs typeface="Times New Roman" panose="02020603050405020304" pitchFamily="18" charset="0"/>
            </a:endParaRPr>
          </a:p>
          <a:p>
            <a:pPr>
              <a:spcAft>
                <a:spcPts val="800"/>
              </a:spcAft>
            </a:pPr>
            <a:r>
              <a:rPr lang="en-US" sz="2400" dirty="0" smtClean="0">
                <a:effectLst/>
                <a:latin typeface="Comic Sans MS" panose="030F0702030302020204" pitchFamily="66" charset="0"/>
                <a:ea typeface="Calibri" panose="020F0502020204030204" pitchFamily="34" charset="0"/>
                <a:cs typeface="Times New Roman" panose="02020603050405020304" pitchFamily="18" charset="0"/>
              </a:rPr>
              <a:t>Appropriate arrangements for students with disabilities</a:t>
            </a:r>
            <a:r>
              <a:rPr lang="en-US" sz="2000" dirty="0" smtClean="0">
                <a:effectLst/>
                <a:latin typeface="Comic Sans MS" panose="030F0702030302020204" pitchFamily="66" charset="0"/>
                <a:ea typeface="Calibri" panose="020F0502020204030204" pitchFamily="34" charset="0"/>
                <a:cs typeface="Times New Roman" panose="02020603050405020304" pitchFamily="18" charset="0"/>
              </a:rPr>
              <a:t>.</a:t>
            </a:r>
            <a:endParaRPr lang="en-US" sz="2000" dirty="0">
              <a:effectLst/>
              <a:latin typeface="Comic Sans MS" panose="030F0702030302020204" pitchFamily="66" charset="0"/>
              <a:ea typeface="Calibri" panose="020F0502020204030204" pitchFamily="34" charset="0"/>
              <a:cs typeface="Times New Roman" panose="02020603050405020304" pitchFamily="18" charset="0"/>
            </a:endParaRPr>
          </a:p>
        </p:txBody>
      </p:sp>
      <p:sp>
        <p:nvSpPr>
          <p:cNvPr id="3" name="Date Placeholder 2"/>
          <p:cNvSpPr>
            <a:spLocks noGrp="1"/>
          </p:cNvSpPr>
          <p:nvPr>
            <p:ph type="dt" sz="half" idx="10"/>
          </p:nvPr>
        </p:nvSpPr>
        <p:spPr/>
        <p:txBody>
          <a:bodyPr/>
          <a:lstStyle/>
          <a:p>
            <a:fld id="{993C0207-28A9-4C58-B6AD-CE96AC6561CA}" type="datetime1">
              <a:rPr lang="en-US" smtClean="0"/>
              <a:t>25-Nov-22</a:t>
            </a:fld>
            <a:endParaRPr lang="en-US"/>
          </a:p>
        </p:txBody>
      </p:sp>
      <p:sp>
        <p:nvSpPr>
          <p:cNvPr id="4" name="Footer Placeholder 3"/>
          <p:cNvSpPr>
            <a:spLocks noGrp="1"/>
          </p:cNvSpPr>
          <p:nvPr>
            <p:ph type="ftr" sz="quarter" idx="11"/>
          </p:nvPr>
        </p:nvSpPr>
        <p:spPr/>
        <p:txBody>
          <a:bodyPr/>
          <a:lstStyle/>
          <a:p>
            <a:r>
              <a:rPr lang="en-US" smtClean="0"/>
              <a:t>Dr. A.M. Oloyede, Deputy Dean I, University of Lagos, Nigeria</a:t>
            </a:r>
            <a:endParaRPr lang="en-US"/>
          </a:p>
        </p:txBody>
      </p:sp>
      <p:sp>
        <p:nvSpPr>
          <p:cNvPr id="5" name="Slide Number Placeholder 4"/>
          <p:cNvSpPr>
            <a:spLocks noGrp="1"/>
          </p:cNvSpPr>
          <p:nvPr>
            <p:ph type="sldNum" sz="quarter" idx="12"/>
          </p:nvPr>
        </p:nvSpPr>
        <p:spPr/>
        <p:txBody>
          <a:bodyPr/>
          <a:lstStyle/>
          <a:p>
            <a:fld id="{4E998487-D44F-42CC-AC9D-22B35C04589A}" type="slidenum">
              <a:rPr lang="en-US" smtClean="0"/>
              <a:t>6</a:t>
            </a:fld>
            <a:endParaRPr lang="en-US"/>
          </a:p>
        </p:txBody>
      </p:sp>
      <p:pic>
        <p:nvPicPr>
          <p:cNvPr id="6" name="Picture 5" descr="File:University of Lagos logo.sv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317051" y="5264150"/>
            <a:ext cx="1751013" cy="159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679828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65799" y="2461919"/>
            <a:ext cx="7817604" cy="1380506"/>
          </a:xfrm>
          <a:prstGeom prst="rect">
            <a:avLst/>
          </a:prstGeom>
        </p:spPr>
        <p:txBody>
          <a:bodyPr wrap="square">
            <a:spAutoFit/>
          </a:bodyPr>
          <a:lstStyle/>
          <a:p>
            <a:pPr algn="ctr">
              <a:lnSpc>
                <a:spcPct val="107000"/>
              </a:lnSpc>
              <a:spcAft>
                <a:spcPts val="800"/>
              </a:spcAft>
            </a:pPr>
            <a:r>
              <a:rPr lang="en-US" sz="3600" b="1" dirty="0" smtClean="0">
                <a:effectLst/>
                <a:latin typeface="Comic Sans MS" panose="030F0702030302020204" pitchFamily="66" charset="0"/>
                <a:ea typeface="Calibri" panose="020F0502020204030204" pitchFamily="34" charset="0"/>
                <a:cs typeface="Times New Roman" panose="02020603050405020304" pitchFamily="18" charset="0"/>
              </a:rPr>
              <a:t>WHAT YOU ALLOW </a:t>
            </a:r>
          </a:p>
          <a:p>
            <a:pPr algn="ctr">
              <a:lnSpc>
                <a:spcPct val="107000"/>
              </a:lnSpc>
              <a:spcAft>
                <a:spcPts val="800"/>
              </a:spcAft>
            </a:pPr>
            <a:r>
              <a:rPr lang="en-US" sz="3600" b="1" dirty="0" smtClean="0">
                <a:effectLst/>
                <a:latin typeface="Comic Sans MS" panose="030F0702030302020204" pitchFamily="66" charset="0"/>
                <a:ea typeface="Calibri" panose="020F0502020204030204" pitchFamily="34" charset="0"/>
                <a:cs typeface="Times New Roman" panose="02020603050405020304" pitchFamily="18" charset="0"/>
              </a:rPr>
              <a:t>IS WHAT WILL CONTINUE</a:t>
            </a:r>
            <a:endParaRPr lang="en-US" sz="3600" b="1" dirty="0">
              <a:effectLst/>
              <a:latin typeface="Comic Sans MS" panose="030F0702030302020204" pitchFamily="66" charset="0"/>
              <a:ea typeface="Calibri" panose="020F0502020204030204" pitchFamily="34" charset="0"/>
              <a:cs typeface="Times New Roman" panose="02020603050405020304" pitchFamily="18" charset="0"/>
            </a:endParaRPr>
          </a:p>
        </p:txBody>
      </p:sp>
      <p:sp>
        <p:nvSpPr>
          <p:cNvPr id="3" name="Date Placeholder 2"/>
          <p:cNvSpPr>
            <a:spLocks noGrp="1"/>
          </p:cNvSpPr>
          <p:nvPr>
            <p:ph type="dt" sz="half" idx="10"/>
          </p:nvPr>
        </p:nvSpPr>
        <p:spPr/>
        <p:txBody>
          <a:bodyPr/>
          <a:lstStyle/>
          <a:p>
            <a:fld id="{A9B8D770-B538-47F4-A49D-6D7D9E6461DA}" type="datetime1">
              <a:rPr lang="en-US" smtClean="0"/>
              <a:t>25-Nov-22</a:t>
            </a:fld>
            <a:endParaRPr lang="en-US"/>
          </a:p>
        </p:txBody>
      </p:sp>
      <p:sp>
        <p:nvSpPr>
          <p:cNvPr id="4" name="Footer Placeholder 3"/>
          <p:cNvSpPr>
            <a:spLocks noGrp="1"/>
          </p:cNvSpPr>
          <p:nvPr>
            <p:ph type="ftr" sz="quarter" idx="11"/>
          </p:nvPr>
        </p:nvSpPr>
        <p:spPr/>
        <p:txBody>
          <a:bodyPr/>
          <a:lstStyle/>
          <a:p>
            <a:r>
              <a:rPr lang="en-US" smtClean="0"/>
              <a:t>Dr. A.M. Oloyede, Deputy Dean I, University of Lagos, Nigeria</a:t>
            </a:r>
            <a:endParaRPr lang="en-US"/>
          </a:p>
        </p:txBody>
      </p:sp>
      <p:sp>
        <p:nvSpPr>
          <p:cNvPr id="5" name="Slide Number Placeholder 4"/>
          <p:cNvSpPr>
            <a:spLocks noGrp="1"/>
          </p:cNvSpPr>
          <p:nvPr>
            <p:ph type="sldNum" sz="quarter" idx="12"/>
          </p:nvPr>
        </p:nvSpPr>
        <p:spPr/>
        <p:txBody>
          <a:bodyPr/>
          <a:lstStyle/>
          <a:p>
            <a:fld id="{4E998487-D44F-42CC-AC9D-22B35C04589A}" type="slidenum">
              <a:rPr lang="en-US" smtClean="0"/>
              <a:t>7</a:t>
            </a:fld>
            <a:endParaRPr lang="en-US"/>
          </a:p>
        </p:txBody>
      </p:sp>
      <p:pic>
        <p:nvPicPr>
          <p:cNvPr id="6" name="Picture 5" descr="File:University of Lagos logo.sv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866291" y="5264150"/>
            <a:ext cx="1751013" cy="159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49896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900560"/>
          </a:xfrm>
        </p:spPr>
        <p:txBody>
          <a:bodyPr/>
          <a:lstStyle/>
          <a:p>
            <a:r>
              <a:rPr lang="en-US" b="1" dirty="0" smtClean="0">
                <a:latin typeface="Comic Sans MS" panose="030F0702030302020204" pitchFamily="66" charset="0"/>
              </a:rPr>
              <a:t>Responsibilities </a:t>
            </a:r>
            <a:endParaRPr lang="en-US" b="1" dirty="0">
              <a:latin typeface="Comic Sans MS" panose="030F0702030302020204" pitchFamily="66" charset="0"/>
            </a:endParaRPr>
          </a:p>
        </p:txBody>
      </p:sp>
      <p:sp>
        <p:nvSpPr>
          <p:cNvPr id="3" name="Content Placeholder 2"/>
          <p:cNvSpPr>
            <a:spLocks noGrp="1"/>
          </p:cNvSpPr>
          <p:nvPr>
            <p:ph idx="1"/>
          </p:nvPr>
        </p:nvSpPr>
        <p:spPr>
          <a:xfrm>
            <a:off x="136816" y="887681"/>
            <a:ext cx="10515600" cy="5332814"/>
          </a:xfrm>
        </p:spPr>
        <p:txBody>
          <a:bodyPr>
            <a:normAutofit lnSpcReduction="10000"/>
          </a:bodyPr>
          <a:lstStyle/>
          <a:p>
            <a:pPr algn="just">
              <a:lnSpc>
                <a:spcPct val="150000"/>
              </a:lnSpc>
            </a:pPr>
            <a:r>
              <a:rPr lang="en-US" dirty="0" smtClean="0">
                <a:latin typeface="Comic Sans MS" panose="030F0702030302020204" pitchFamily="66" charset="0"/>
              </a:rPr>
              <a:t>Porters should ensure that all </a:t>
            </a:r>
            <a:r>
              <a:rPr lang="en-US" dirty="0">
                <a:latin typeface="Comic Sans MS" panose="030F0702030302020204" pitchFamily="66" charset="0"/>
              </a:rPr>
              <a:t>rooms </a:t>
            </a:r>
            <a:r>
              <a:rPr lang="en-US" dirty="0" smtClean="0">
                <a:latin typeface="Comic Sans MS" panose="030F0702030302020204" pitchFamily="66" charset="0"/>
              </a:rPr>
              <a:t>contained: Bed,  </a:t>
            </a:r>
            <a:r>
              <a:rPr lang="en-US" dirty="0">
                <a:latin typeface="Comic Sans MS" panose="030F0702030302020204" pitchFamily="66" charset="0"/>
              </a:rPr>
              <a:t>Table </a:t>
            </a:r>
            <a:r>
              <a:rPr lang="en-US" dirty="0" smtClean="0">
                <a:latin typeface="Comic Sans MS" panose="030F0702030302020204" pitchFamily="66" charset="0"/>
              </a:rPr>
              <a:t>/ Desk, chair, </a:t>
            </a:r>
            <a:r>
              <a:rPr lang="en-US" dirty="0">
                <a:latin typeface="Comic Sans MS" panose="030F0702030302020204" pitchFamily="66" charset="0"/>
              </a:rPr>
              <a:t>Waste </a:t>
            </a:r>
            <a:r>
              <a:rPr lang="en-US" dirty="0" smtClean="0">
                <a:latin typeface="Comic Sans MS" panose="030F0702030302020204" pitchFamily="66" charset="0"/>
              </a:rPr>
              <a:t>Bin</a:t>
            </a:r>
            <a:r>
              <a:rPr lang="en-US" dirty="0">
                <a:latin typeface="Comic Sans MS" panose="030F0702030302020204" pitchFamily="66" charset="0"/>
              </a:rPr>
              <a:t> </a:t>
            </a:r>
            <a:r>
              <a:rPr lang="en-US" dirty="0" smtClean="0">
                <a:latin typeface="Comic Sans MS" panose="030F0702030302020204" pitchFamily="66" charset="0"/>
              </a:rPr>
              <a:t>and Wardrobe.</a:t>
            </a:r>
          </a:p>
          <a:p>
            <a:pPr algn="just">
              <a:lnSpc>
                <a:spcPct val="150000"/>
              </a:lnSpc>
            </a:pPr>
            <a:r>
              <a:rPr lang="en-US" dirty="0">
                <a:latin typeface="Comic Sans MS" panose="030F0702030302020204" pitchFamily="66" charset="0"/>
              </a:rPr>
              <a:t>Inventories are attached to the room </a:t>
            </a:r>
            <a:r>
              <a:rPr lang="en-US" dirty="0" smtClean="0">
                <a:latin typeface="Comic Sans MS" panose="030F0702030302020204" pitchFamily="66" charset="0"/>
              </a:rPr>
              <a:t>which must </a:t>
            </a:r>
            <a:r>
              <a:rPr lang="en-US" dirty="0">
                <a:latin typeface="Comic Sans MS" panose="030F0702030302020204" pitchFamily="66" charset="0"/>
              </a:rPr>
              <a:t>be checked, signed and returned to the Hospitality officer . </a:t>
            </a:r>
            <a:endParaRPr lang="en-US" dirty="0" smtClean="0">
              <a:latin typeface="Comic Sans MS" panose="030F0702030302020204" pitchFamily="66" charset="0"/>
            </a:endParaRPr>
          </a:p>
          <a:p>
            <a:pPr algn="just">
              <a:lnSpc>
                <a:spcPct val="150000"/>
              </a:lnSpc>
            </a:pPr>
            <a:r>
              <a:rPr lang="en-US" dirty="0">
                <a:latin typeface="Comic Sans MS" panose="030F0702030302020204" pitchFamily="66" charset="0"/>
              </a:rPr>
              <a:t>Furniture  must not be moved from one room to another, or put in corridors, or moved outside the building.</a:t>
            </a:r>
          </a:p>
          <a:p>
            <a:pPr algn="just">
              <a:lnSpc>
                <a:spcPct val="150000"/>
              </a:lnSpc>
            </a:pPr>
            <a:r>
              <a:rPr lang="en-US" dirty="0" smtClean="0">
                <a:latin typeface="Comic Sans MS" panose="030F0702030302020204" pitchFamily="66" charset="0"/>
              </a:rPr>
              <a:t>All </a:t>
            </a:r>
            <a:r>
              <a:rPr lang="en-US" dirty="0">
                <a:latin typeface="Comic Sans MS" panose="030F0702030302020204" pitchFamily="66" charset="0"/>
              </a:rPr>
              <a:t>students must </a:t>
            </a:r>
            <a:r>
              <a:rPr lang="en-US" dirty="0" smtClean="0">
                <a:latin typeface="Comic Sans MS" panose="030F0702030302020204" pitchFamily="66" charset="0"/>
              </a:rPr>
              <a:t>be reminded </a:t>
            </a:r>
            <a:r>
              <a:rPr lang="en-US" dirty="0">
                <a:latin typeface="Comic Sans MS" panose="030F0702030302020204" pitchFamily="66" charset="0"/>
              </a:rPr>
              <a:t>that many other people will have to live in the room after their occupancy </a:t>
            </a:r>
            <a:r>
              <a:rPr lang="en-US" dirty="0" smtClean="0">
                <a:latin typeface="Comic Sans MS" panose="030F0702030302020204" pitchFamily="66" charset="0"/>
              </a:rPr>
              <a:t>.</a:t>
            </a:r>
            <a:endParaRPr lang="en-US" dirty="0">
              <a:latin typeface="Comic Sans MS" panose="030F0702030302020204" pitchFamily="66" charset="0"/>
            </a:endParaRPr>
          </a:p>
          <a:p>
            <a:pPr algn="just">
              <a:lnSpc>
                <a:spcPct val="150000"/>
              </a:lnSpc>
            </a:pPr>
            <a:endParaRPr lang="en-US" dirty="0">
              <a:latin typeface="Comic Sans MS" panose="030F0702030302020204" pitchFamily="66" charset="0"/>
            </a:endParaRPr>
          </a:p>
          <a:p>
            <a:endParaRPr lang="en-US" dirty="0"/>
          </a:p>
          <a:p>
            <a:endParaRPr lang="en-US" dirty="0"/>
          </a:p>
        </p:txBody>
      </p:sp>
      <p:sp>
        <p:nvSpPr>
          <p:cNvPr id="4" name="Date Placeholder 3"/>
          <p:cNvSpPr>
            <a:spLocks noGrp="1"/>
          </p:cNvSpPr>
          <p:nvPr>
            <p:ph type="dt" sz="half" idx="10"/>
          </p:nvPr>
        </p:nvSpPr>
        <p:spPr/>
        <p:txBody>
          <a:bodyPr/>
          <a:lstStyle/>
          <a:p>
            <a:fld id="{15176A43-9982-46CC-9EDB-A79B1D506817}" type="datetime1">
              <a:rPr lang="en-US" smtClean="0"/>
              <a:t>25-Nov-22</a:t>
            </a:fld>
            <a:endParaRPr lang="en-US"/>
          </a:p>
        </p:txBody>
      </p:sp>
      <p:sp>
        <p:nvSpPr>
          <p:cNvPr id="5" name="Footer Placeholder 4"/>
          <p:cNvSpPr>
            <a:spLocks noGrp="1"/>
          </p:cNvSpPr>
          <p:nvPr>
            <p:ph type="ftr" sz="quarter" idx="11"/>
          </p:nvPr>
        </p:nvSpPr>
        <p:spPr/>
        <p:txBody>
          <a:bodyPr/>
          <a:lstStyle/>
          <a:p>
            <a:r>
              <a:rPr lang="en-US" smtClean="0"/>
              <a:t>Dr. A.M. Oloyede, Deputy Dean I, University of Lagos, Nigeria</a:t>
            </a:r>
            <a:endParaRPr lang="en-US"/>
          </a:p>
        </p:txBody>
      </p:sp>
      <p:sp>
        <p:nvSpPr>
          <p:cNvPr id="6" name="Slide Number Placeholder 5"/>
          <p:cNvSpPr>
            <a:spLocks noGrp="1"/>
          </p:cNvSpPr>
          <p:nvPr>
            <p:ph type="sldNum" sz="quarter" idx="12"/>
          </p:nvPr>
        </p:nvSpPr>
        <p:spPr/>
        <p:txBody>
          <a:bodyPr/>
          <a:lstStyle/>
          <a:p>
            <a:fld id="{4E998487-D44F-42CC-AC9D-22B35C04589A}" type="slidenum">
              <a:rPr lang="en-US" smtClean="0"/>
              <a:t>8</a:t>
            </a:fld>
            <a:endParaRPr lang="en-US"/>
          </a:p>
        </p:txBody>
      </p:sp>
      <p:pic>
        <p:nvPicPr>
          <p:cNvPr id="7" name="Picture 6" descr="File:University of Lagos logo.sv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34109" y="5264150"/>
            <a:ext cx="1751013" cy="159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017284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618186"/>
          </a:xfrm>
        </p:spPr>
        <p:txBody>
          <a:bodyPr>
            <a:normAutofit fontScale="90000"/>
          </a:bodyPr>
          <a:lstStyle/>
          <a:p>
            <a:r>
              <a:rPr lang="en-US" b="1" dirty="0" smtClean="0">
                <a:latin typeface="Comic Sans MS" panose="030F0702030302020204" pitchFamily="66" charset="0"/>
              </a:rPr>
              <a:t>Responsibilities </a:t>
            </a:r>
            <a:r>
              <a:rPr lang="en-US" b="1" dirty="0" err="1" smtClean="0">
                <a:latin typeface="Comic Sans MS" panose="030F0702030302020204" pitchFamily="66" charset="0"/>
              </a:rPr>
              <a:t>contd</a:t>
            </a:r>
            <a:r>
              <a:rPr lang="en-US" b="1" dirty="0" smtClean="0">
                <a:latin typeface="Comic Sans MS" panose="030F0702030302020204" pitchFamily="66" charset="0"/>
              </a:rPr>
              <a:t>…</a:t>
            </a:r>
            <a:endParaRPr lang="en-US" b="1" dirty="0">
              <a:latin typeface="Comic Sans MS" panose="030F0702030302020204" pitchFamily="66" charset="0"/>
            </a:endParaRPr>
          </a:p>
        </p:txBody>
      </p:sp>
      <p:sp>
        <p:nvSpPr>
          <p:cNvPr id="3" name="Content Placeholder 2"/>
          <p:cNvSpPr>
            <a:spLocks noGrp="1"/>
          </p:cNvSpPr>
          <p:nvPr>
            <p:ph idx="1"/>
          </p:nvPr>
        </p:nvSpPr>
        <p:spPr>
          <a:xfrm>
            <a:off x="476518" y="618187"/>
            <a:ext cx="11500834" cy="6143221"/>
          </a:xfrm>
        </p:spPr>
        <p:txBody>
          <a:bodyPr>
            <a:normAutofit/>
          </a:bodyPr>
          <a:lstStyle/>
          <a:p>
            <a:pPr algn="just"/>
            <a:r>
              <a:rPr lang="en-US" dirty="0" smtClean="0">
                <a:latin typeface="Comic Sans MS" panose="030F0702030302020204" pitchFamily="66" charset="0"/>
              </a:rPr>
              <a:t>Porters must possess Conflict resolutions capability </a:t>
            </a:r>
          </a:p>
          <a:p>
            <a:pPr marL="0" indent="0" algn="just">
              <a:buNone/>
            </a:pPr>
            <a:endParaRPr lang="en-US" dirty="0">
              <a:latin typeface="Comic Sans MS" panose="030F0702030302020204" pitchFamily="66" charset="0"/>
            </a:endParaRPr>
          </a:p>
          <a:p>
            <a:pPr algn="just"/>
            <a:r>
              <a:rPr lang="en-US" dirty="0" smtClean="0">
                <a:latin typeface="Comic Sans MS" panose="030F0702030302020204" pitchFamily="66" charset="0"/>
              </a:rPr>
              <a:t>For </a:t>
            </a:r>
            <a:r>
              <a:rPr lang="en-US" dirty="0">
                <a:latin typeface="Comic Sans MS" panose="030F0702030302020204" pitchFamily="66" charset="0"/>
              </a:rPr>
              <a:t>fire safety reasons, </a:t>
            </a:r>
            <a:r>
              <a:rPr lang="en-US" dirty="0" smtClean="0">
                <a:latin typeface="Comic Sans MS" panose="030F0702030302020204" pitchFamily="66" charset="0"/>
              </a:rPr>
              <a:t>Porters must prevent students from cooking </a:t>
            </a:r>
            <a:r>
              <a:rPr lang="en-US" dirty="0">
                <a:latin typeface="Comic Sans MS" panose="030F0702030302020204" pitchFamily="66" charset="0"/>
              </a:rPr>
              <a:t>in </a:t>
            </a:r>
            <a:r>
              <a:rPr lang="en-US" dirty="0" smtClean="0">
                <a:latin typeface="Comic Sans MS" panose="030F0702030302020204" pitchFamily="66" charset="0"/>
              </a:rPr>
              <a:t>the room </a:t>
            </a:r>
            <a:r>
              <a:rPr lang="en-US" dirty="0">
                <a:latin typeface="Comic Sans MS" panose="030F0702030302020204" pitchFamily="66" charset="0"/>
              </a:rPr>
              <a:t>(including the use of mini ovens,  sandwich makers, toasters or similar) is strictly prohibited. </a:t>
            </a:r>
            <a:endParaRPr lang="en-US" dirty="0" smtClean="0">
              <a:latin typeface="Comic Sans MS" panose="030F0702030302020204" pitchFamily="66" charset="0"/>
            </a:endParaRPr>
          </a:p>
          <a:p>
            <a:pPr algn="just"/>
            <a:r>
              <a:rPr lang="en-US" dirty="0" smtClean="0">
                <a:latin typeface="Comic Sans MS" panose="030F0702030302020204" pitchFamily="66" charset="0"/>
              </a:rPr>
              <a:t>Large </a:t>
            </a:r>
            <a:r>
              <a:rPr lang="en-US" dirty="0">
                <a:latin typeface="Comic Sans MS" panose="030F0702030302020204" pitchFamily="66" charset="0"/>
              </a:rPr>
              <a:t>items (e.g. armchairs, beds, sofas, pianos and gym equipment, whether electrical or mechanical) are not </a:t>
            </a:r>
            <a:r>
              <a:rPr lang="en-US" dirty="0" smtClean="0">
                <a:latin typeface="Comic Sans MS" panose="030F0702030302020204" pitchFamily="66" charset="0"/>
              </a:rPr>
              <a:t>permitted.</a:t>
            </a:r>
          </a:p>
          <a:p>
            <a:pPr algn="just"/>
            <a:r>
              <a:rPr lang="en-US" dirty="0" smtClean="0">
                <a:latin typeface="Comic Sans MS" panose="030F0702030302020204" pitchFamily="66" charset="0"/>
              </a:rPr>
              <a:t>Students </a:t>
            </a:r>
            <a:r>
              <a:rPr lang="en-US" dirty="0">
                <a:latin typeface="Comic Sans MS" panose="030F0702030302020204" pitchFamily="66" charset="0"/>
              </a:rPr>
              <a:t>should speak to the Hospitality Officer in advance about any additional items prior to getting formal permission to bring it. Permission will need to be granted by Dean of student affairs. </a:t>
            </a:r>
            <a:r>
              <a:rPr lang="en-US" dirty="0" err="1">
                <a:latin typeface="Comic Sans MS" panose="030F0702030302020204" pitchFamily="66" charset="0"/>
              </a:rPr>
              <a:t>Unauthorised</a:t>
            </a:r>
            <a:r>
              <a:rPr lang="en-US" dirty="0">
                <a:latin typeface="Comic Sans MS" panose="030F0702030302020204" pitchFamily="66" charset="0"/>
              </a:rPr>
              <a:t> items will need to be removed and if porters have to undertake the removal students will be charged the cost of </a:t>
            </a:r>
            <a:r>
              <a:rPr lang="en-US" dirty="0" err="1">
                <a:latin typeface="Comic Sans MS" panose="030F0702030302020204" pitchFamily="66" charset="0"/>
              </a:rPr>
              <a:t>labour</a:t>
            </a:r>
            <a:r>
              <a:rPr lang="en-US" dirty="0">
                <a:latin typeface="Comic Sans MS" panose="030F0702030302020204" pitchFamily="66" charset="0"/>
              </a:rPr>
              <a:t>.</a:t>
            </a:r>
          </a:p>
          <a:p>
            <a:pPr marL="0" indent="0" algn="just">
              <a:buNone/>
            </a:pPr>
            <a:endParaRPr lang="en-US" dirty="0">
              <a:latin typeface="Comic Sans MS" panose="030F0702030302020204" pitchFamily="66" charset="0"/>
            </a:endParaRPr>
          </a:p>
          <a:p>
            <a:endParaRPr lang="en-US" dirty="0"/>
          </a:p>
        </p:txBody>
      </p:sp>
      <p:sp>
        <p:nvSpPr>
          <p:cNvPr id="4" name="Date Placeholder 3"/>
          <p:cNvSpPr>
            <a:spLocks noGrp="1"/>
          </p:cNvSpPr>
          <p:nvPr>
            <p:ph type="dt" sz="half" idx="10"/>
          </p:nvPr>
        </p:nvSpPr>
        <p:spPr/>
        <p:txBody>
          <a:bodyPr/>
          <a:lstStyle/>
          <a:p>
            <a:fld id="{338763EF-341E-4AB0-B484-80AA35ACD7D6}" type="datetime1">
              <a:rPr lang="en-US" smtClean="0"/>
              <a:t>25-Nov-22</a:t>
            </a:fld>
            <a:endParaRPr lang="en-US"/>
          </a:p>
        </p:txBody>
      </p:sp>
      <p:sp>
        <p:nvSpPr>
          <p:cNvPr id="5" name="Footer Placeholder 4"/>
          <p:cNvSpPr>
            <a:spLocks noGrp="1"/>
          </p:cNvSpPr>
          <p:nvPr>
            <p:ph type="ftr" sz="quarter" idx="11"/>
          </p:nvPr>
        </p:nvSpPr>
        <p:spPr/>
        <p:txBody>
          <a:bodyPr/>
          <a:lstStyle/>
          <a:p>
            <a:r>
              <a:rPr lang="en-US" smtClean="0"/>
              <a:t>Dr. A.M. Oloyede, Deputy Dean I, University of Lagos, Nigeria</a:t>
            </a:r>
            <a:endParaRPr lang="en-US"/>
          </a:p>
        </p:txBody>
      </p:sp>
      <p:sp>
        <p:nvSpPr>
          <p:cNvPr id="6" name="Slide Number Placeholder 5"/>
          <p:cNvSpPr>
            <a:spLocks noGrp="1"/>
          </p:cNvSpPr>
          <p:nvPr>
            <p:ph type="sldNum" sz="quarter" idx="12"/>
          </p:nvPr>
        </p:nvSpPr>
        <p:spPr/>
        <p:txBody>
          <a:bodyPr/>
          <a:lstStyle/>
          <a:p>
            <a:fld id="{4E998487-D44F-42CC-AC9D-22B35C04589A}" type="slidenum">
              <a:rPr lang="en-US" smtClean="0"/>
              <a:t>9</a:t>
            </a:fld>
            <a:endParaRPr lang="en-US"/>
          </a:p>
        </p:txBody>
      </p:sp>
    </p:spTree>
    <p:extLst>
      <p:ext uri="{BB962C8B-B14F-4D97-AF65-F5344CB8AC3E}">
        <p14:creationId xmlns:p14="http://schemas.microsoft.com/office/powerpoint/2010/main" val="130116976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1461</TotalTime>
  <Words>2563</Words>
  <Application>Microsoft Office PowerPoint</Application>
  <PresentationFormat>Custom</PresentationFormat>
  <Paragraphs>243</Paragraphs>
  <Slides>35</Slides>
  <Notes>1</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Office Theme</vt:lpstr>
      <vt:lpstr>Workshop for Hospitality Officers and Porters in Halls of Residence </vt:lpstr>
      <vt:lpstr>Who is a Hospitality Officer or a Porter</vt:lpstr>
      <vt:lpstr>As Hospitality officer or a porter, you deal directly with the future leaders of this country who are presently studying in this university. So good human relations matter a lot. </vt:lpstr>
      <vt:lpstr>Most pertinent </vt:lpstr>
      <vt:lpstr>EXISTING SYSTEM </vt:lpstr>
      <vt:lpstr>PowerPoint Presentation</vt:lpstr>
      <vt:lpstr>PowerPoint Presentation</vt:lpstr>
      <vt:lpstr>Responsibilities </vt:lpstr>
      <vt:lpstr>Responsibilities contd…</vt:lpstr>
      <vt:lpstr>Student’s Personal Effects</vt:lpstr>
      <vt:lpstr>PowerPoint Presentation</vt:lpstr>
      <vt:lpstr>PowerPoint Presentation</vt:lpstr>
      <vt:lpstr>PowerPoint Presentation</vt:lpstr>
      <vt:lpstr>PowerPoint Presentation</vt:lpstr>
      <vt:lpstr>PowerPoint Presentation</vt:lpstr>
      <vt:lpstr>Students with disabilities </vt:lpstr>
      <vt:lpstr>Guests</vt:lpstr>
      <vt:lpstr>Porters/Staff Access to Rooms  </vt:lpstr>
      <vt:lpstr>Kitchenette   </vt:lpstr>
      <vt:lpstr>Cleaning </vt:lpstr>
      <vt:lpstr>FIRE SAFETY  </vt:lpstr>
      <vt:lpstr>Fire Drills </vt:lpstr>
      <vt:lpstr>GOOD NEIGHBOUR POLICY  </vt:lpstr>
      <vt:lpstr>Access to Hostels </vt:lpstr>
      <vt:lpstr>Building and Room Security  </vt:lpstr>
      <vt:lpstr>CCTV  </vt:lpstr>
      <vt:lpstr>SECURITY </vt:lpstr>
      <vt:lpstr>Security tips to the students</vt:lpstr>
      <vt:lpstr>FEEDBACK AND COMPLAINTS  </vt:lpstr>
      <vt:lpstr>General information </vt:lpstr>
      <vt:lpstr>Smoking Policy </vt:lpstr>
      <vt:lpstr>Important phalanges </vt:lpstr>
      <vt:lpstr>Note that the tongue is Human creative and destructive  power’  </vt:lpstr>
      <vt:lpstr>Do not treat people as bad as they are, treat them as good as you are. </vt:lpstr>
      <vt:lpstr>Thanks for Your Rapt Attention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Workshop for Hospitality Officers and Porters in Halls of Residence</dc:title>
  <dc:creator>DR OLOYEDE</dc:creator>
  <cp:lastModifiedBy>User</cp:lastModifiedBy>
  <cp:revision>39</cp:revision>
  <dcterms:created xsi:type="dcterms:W3CDTF">2022-10-24T16:14:47Z</dcterms:created>
  <dcterms:modified xsi:type="dcterms:W3CDTF">2022-11-25T10:10:20Z</dcterms:modified>
</cp:coreProperties>
</file>