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74" r:id="rId2"/>
    <p:sldMasterId id="2147483688" r:id="rId3"/>
    <p:sldMasterId id="2147483701" r:id="rId4"/>
  </p:sldMasterIdLst>
  <p:notesMasterIdLst>
    <p:notesMasterId r:id="rId36"/>
  </p:notesMasterIdLst>
  <p:handoutMasterIdLst>
    <p:handoutMasterId r:id="rId37"/>
  </p:handoutMasterIdLst>
  <p:sldIdLst>
    <p:sldId id="343" r:id="rId5"/>
    <p:sldId id="347" r:id="rId6"/>
    <p:sldId id="345" r:id="rId7"/>
    <p:sldId id="269" r:id="rId8"/>
    <p:sldId id="333" r:id="rId9"/>
    <p:sldId id="275" r:id="rId10"/>
    <p:sldId id="334" r:id="rId11"/>
    <p:sldId id="284" r:id="rId12"/>
    <p:sldId id="350" r:id="rId13"/>
    <p:sldId id="351" r:id="rId14"/>
    <p:sldId id="352" r:id="rId15"/>
    <p:sldId id="290" r:id="rId16"/>
    <p:sldId id="365" r:id="rId17"/>
    <p:sldId id="367" r:id="rId18"/>
    <p:sldId id="353" r:id="rId19"/>
    <p:sldId id="354" r:id="rId20"/>
    <p:sldId id="355" r:id="rId21"/>
    <p:sldId id="356" r:id="rId22"/>
    <p:sldId id="357" r:id="rId23"/>
    <p:sldId id="358" r:id="rId24"/>
    <p:sldId id="359" r:id="rId25"/>
    <p:sldId id="360" r:id="rId26"/>
    <p:sldId id="361" r:id="rId27"/>
    <p:sldId id="300" r:id="rId28"/>
    <p:sldId id="301" r:id="rId29"/>
    <p:sldId id="364" r:id="rId30"/>
    <p:sldId id="339" r:id="rId31"/>
    <p:sldId id="341" r:id="rId32"/>
    <p:sldId id="363" r:id="rId33"/>
    <p:sldId id="366" r:id="rId34"/>
    <p:sldId id="331" r:id="rId35"/>
  </p:sldIdLst>
  <p:sldSz cx="9144000" cy="6858000" type="screen4x3"/>
  <p:notesSz cx="9309100" cy="70532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222">
          <p15:clr>
            <a:srgbClr val="A4A3A4"/>
          </p15:clr>
        </p15:guide>
        <p15:guide id="2" pos="29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20" y="-222"/>
      </p:cViewPr>
      <p:guideLst>
        <p:guide orient="horz" pos="2160"/>
        <p:guide pos="2880"/>
      </p:guideLst>
    </p:cSldViewPr>
  </p:slideViewPr>
  <p:notesTextViewPr>
    <p:cViewPr>
      <p:scale>
        <a:sx n="1" d="1"/>
        <a:sy n="1" d="1"/>
      </p:scale>
      <p:origin x="0" y="0"/>
    </p:cViewPr>
  </p:notesTextViewPr>
  <p:sorterViewPr>
    <p:cViewPr>
      <p:scale>
        <a:sx n="140" d="100"/>
        <a:sy n="140" d="100"/>
      </p:scale>
      <p:origin x="0" y="0"/>
    </p:cViewPr>
  </p:sorterViewPr>
  <p:notesViewPr>
    <p:cSldViewPr>
      <p:cViewPr varScale="1">
        <p:scale>
          <a:sx n="56" d="100"/>
          <a:sy n="56" d="100"/>
        </p:scale>
        <p:origin x="-2886" y="-84"/>
      </p:cViewPr>
      <p:guideLst>
        <p:guide orient="horz" pos="2222"/>
        <p:guide pos="29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2663"/>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5273003" y="0"/>
            <a:ext cx="4033943" cy="352663"/>
          </a:xfrm>
          <a:prstGeom prst="rect">
            <a:avLst/>
          </a:prstGeom>
        </p:spPr>
        <p:txBody>
          <a:bodyPr vert="horz" lIns="93497" tIns="46749" rIns="93497" bIns="46749" rtlCol="0"/>
          <a:lstStyle>
            <a:lvl1pPr algn="r">
              <a:defRPr sz="1200"/>
            </a:lvl1pPr>
          </a:lstStyle>
          <a:p>
            <a:fld id="{3C95356E-4BC8-40FE-A70A-0CA499B2D8B0}" type="datetimeFigureOut">
              <a:rPr lang="en-US" smtClean="0"/>
              <a:t>25-Nov-22</a:t>
            </a:fld>
            <a:endParaRPr lang="en-US"/>
          </a:p>
        </p:txBody>
      </p:sp>
      <p:sp>
        <p:nvSpPr>
          <p:cNvPr id="4" name="Footer Placeholder 3"/>
          <p:cNvSpPr>
            <a:spLocks noGrp="1"/>
          </p:cNvSpPr>
          <p:nvPr>
            <p:ph type="ftr" sz="quarter" idx="2"/>
          </p:nvPr>
        </p:nvSpPr>
        <p:spPr>
          <a:xfrm>
            <a:off x="0" y="6699376"/>
            <a:ext cx="4033943" cy="352663"/>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5273003" y="6699376"/>
            <a:ext cx="4033943" cy="352663"/>
          </a:xfrm>
          <a:prstGeom prst="rect">
            <a:avLst/>
          </a:prstGeom>
        </p:spPr>
        <p:txBody>
          <a:bodyPr vert="horz" lIns="93497" tIns="46749" rIns="93497" bIns="46749" rtlCol="0" anchor="b"/>
          <a:lstStyle>
            <a:lvl1pPr algn="r">
              <a:defRPr sz="1200"/>
            </a:lvl1pPr>
          </a:lstStyle>
          <a:p>
            <a:fld id="{92B2B7AA-410D-46B4-A8DC-723D0717B33B}" type="slidenum">
              <a:rPr lang="en-US" smtClean="0"/>
              <a:t>‹#›</a:t>
            </a:fld>
            <a:endParaRPr lang="en-US"/>
          </a:p>
        </p:txBody>
      </p:sp>
    </p:spTree>
    <p:extLst>
      <p:ext uri="{BB962C8B-B14F-4D97-AF65-F5344CB8AC3E}">
        <p14:creationId xmlns:p14="http://schemas.microsoft.com/office/powerpoint/2010/main" val="3504099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2663"/>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5273003" y="0"/>
            <a:ext cx="4033943" cy="352663"/>
          </a:xfrm>
          <a:prstGeom prst="rect">
            <a:avLst/>
          </a:prstGeom>
        </p:spPr>
        <p:txBody>
          <a:bodyPr vert="horz" lIns="93497" tIns="46749" rIns="93497" bIns="46749" rtlCol="0"/>
          <a:lstStyle>
            <a:lvl1pPr algn="r">
              <a:defRPr sz="1200"/>
            </a:lvl1pPr>
          </a:lstStyle>
          <a:p>
            <a:fld id="{088C876C-44C1-46A2-A483-B3E1E29EBCE1}" type="datetimeFigureOut">
              <a:rPr lang="en-US" smtClean="0"/>
              <a:t>25-Nov-22</a:t>
            </a:fld>
            <a:endParaRPr lang="en-US"/>
          </a:p>
        </p:txBody>
      </p:sp>
      <p:sp>
        <p:nvSpPr>
          <p:cNvPr id="4" name="Slide Image Placeholder 3"/>
          <p:cNvSpPr>
            <a:spLocks noGrp="1" noRot="1" noChangeAspect="1"/>
          </p:cNvSpPr>
          <p:nvPr>
            <p:ph type="sldImg" idx="2"/>
          </p:nvPr>
        </p:nvSpPr>
        <p:spPr>
          <a:xfrm>
            <a:off x="2892425" y="528638"/>
            <a:ext cx="3525838" cy="2644775"/>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930910" y="3350300"/>
            <a:ext cx="7447280" cy="317396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99376"/>
            <a:ext cx="4033943" cy="352663"/>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5273003" y="6699376"/>
            <a:ext cx="4033943" cy="352663"/>
          </a:xfrm>
          <a:prstGeom prst="rect">
            <a:avLst/>
          </a:prstGeom>
        </p:spPr>
        <p:txBody>
          <a:bodyPr vert="horz" lIns="93497" tIns="46749" rIns="93497" bIns="46749" rtlCol="0" anchor="b"/>
          <a:lstStyle>
            <a:lvl1pPr algn="r">
              <a:defRPr sz="1200"/>
            </a:lvl1pPr>
          </a:lstStyle>
          <a:p>
            <a:fld id="{D43083B6-40FA-4B46-8338-CFE42E7D7124}" type="slidenum">
              <a:rPr lang="en-US" smtClean="0"/>
              <a:t>‹#›</a:t>
            </a:fld>
            <a:endParaRPr lang="en-US"/>
          </a:p>
        </p:txBody>
      </p:sp>
    </p:spTree>
    <p:extLst>
      <p:ext uri="{BB962C8B-B14F-4D97-AF65-F5344CB8AC3E}">
        <p14:creationId xmlns:p14="http://schemas.microsoft.com/office/powerpoint/2010/main" val="493743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083B6-40FA-4B46-8338-CFE42E7D7124}" type="slidenum">
              <a:rPr lang="en-US" smtClean="0"/>
              <a:t>1</a:t>
            </a:fld>
            <a:endParaRPr lang="en-US"/>
          </a:p>
        </p:txBody>
      </p:sp>
    </p:spTree>
    <p:extLst>
      <p:ext uri="{BB962C8B-B14F-4D97-AF65-F5344CB8AC3E}">
        <p14:creationId xmlns:p14="http://schemas.microsoft.com/office/powerpoint/2010/main" val="1575081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D85F7D-21C6-44CA-A14E-006321324CF8}" type="datetime1">
              <a:rPr lang="en-US" smtClean="0">
                <a:solidFill>
                  <a:srgbClr val="073E87"/>
                </a:solidFill>
              </a:rPr>
              <a:t>25-Nov-22</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135E945C-6AA3-4D2A-A0BC-A436BAEAF4F3}"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621258372"/>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446141-13E5-4D37-A965-386E9626831F}" type="datetime1">
              <a:rPr lang="en-US" smtClean="0">
                <a:solidFill>
                  <a:srgbClr val="073E87"/>
                </a:solidFill>
              </a:rPr>
              <a:t>25-Nov-22</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135E945C-6AA3-4D2A-A0BC-A436BAEAF4F3}"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563958865"/>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1B5568-3E95-48C8-9C40-F507EBBE019B}" type="datetime1">
              <a:rPr lang="en-US" smtClean="0">
                <a:solidFill>
                  <a:srgbClr val="073E87"/>
                </a:solidFill>
              </a:rPr>
              <a:t>25-Nov-22</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135E945C-6AA3-4D2A-A0BC-A436BAEAF4F3}"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16608037"/>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334285D9-B1E9-40D0-A971-E5860AB7465C}" type="datetime1">
              <a:rPr lang="en-US" smtClean="0">
                <a:solidFill>
                  <a:srgbClr val="073E87"/>
                </a:solidFill>
              </a:rPr>
              <a:t>25-Nov-22</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135E945C-6AA3-4D2A-A0BC-A436BAEAF4F3}"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690408"/>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893A9C-BB5F-409C-BC9D-A7AE5DACA8B3}" type="datetime1">
              <a:rPr lang="en-US" smtClean="0"/>
              <a:t>25-Nov-22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667B0-1C99-4682-88D6-1C3BCE5CFA4B}" type="slidenum">
              <a:rPr lang="en-US" smtClean="0"/>
              <a:t>‹#›</a:t>
            </a:fld>
            <a:endParaRPr lang="en-US"/>
          </a:p>
        </p:txBody>
      </p:sp>
    </p:spTree>
    <p:extLst>
      <p:ext uri="{BB962C8B-B14F-4D97-AF65-F5344CB8AC3E}">
        <p14:creationId xmlns:p14="http://schemas.microsoft.com/office/powerpoint/2010/main" val="871562032"/>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1DD394-C7AB-4ACC-8E3E-6766BE7C9391}" type="datetime1">
              <a:rPr lang="en-US" smtClean="0"/>
              <a:t>25-Nov-22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667B0-1C99-4682-88D6-1C3BCE5CFA4B}" type="slidenum">
              <a:rPr lang="en-US" smtClean="0"/>
              <a:t>‹#›</a:t>
            </a:fld>
            <a:endParaRPr lang="en-US"/>
          </a:p>
        </p:txBody>
      </p:sp>
    </p:spTree>
    <p:extLst>
      <p:ext uri="{BB962C8B-B14F-4D97-AF65-F5344CB8AC3E}">
        <p14:creationId xmlns:p14="http://schemas.microsoft.com/office/powerpoint/2010/main" val="272831732"/>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BC4F4-AADA-43F0-B3BC-2C0E97E47418}" type="datetime1">
              <a:rPr lang="en-US" smtClean="0"/>
              <a:t>25-Nov-22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667B0-1C99-4682-88D6-1C3BCE5CFA4B}" type="slidenum">
              <a:rPr lang="en-US" smtClean="0"/>
              <a:t>‹#›</a:t>
            </a:fld>
            <a:endParaRPr lang="en-US"/>
          </a:p>
        </p:txBody>
      </p:sp>
    </p:spTree>
    <p:extLst>
      <p:ext uri="{BB962C8B-B14F-4D97-AF65-F5344CB8AC3E}">
        <p14:creationId xmlns:p14="http://schemas.microsoft.com/office/powerpoint/2010/main" val="2024658757"/>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7B0854-DFDC-44E4-B537-D2513D19695B}" type="datetime1">
              <a:rPr lang="en-US" smtClean="0"/>
              <a:t>25-Nov-22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667B0-1C99-4682-88D6-1C3BCE5CFA4B}" type="slidenum">
              <a:rPr lang="en-US" smtClean="0"/>
              <a:t>‹#›</a:t>
            </a:fld>
            <a:endParaRPr lang="en-US"/>
          </a:p>
        </p:txBody>
      </p:sp>
    </p:spTree>
    <p:extLst>
      <p:ext uri="{BB962C8B-B14F-4D97-AF65-F5344CB8AC3E}">
        <p14:creationId xmlns:p14="http://schemas.microsoft.com/office/powerpoint/2010/main" val="1850452404"/>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39F350-0B77-4AF9-B94A-F3DAF018A8A1}" type="datetime1">
              <a:rPr lang="en-US" smtClean="0"/>
              <a:t>25-Nov-22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D667B0-1C99-4682-88D6-1C3BCE5CFA4B}" type="slidenum">
              <a:rPr lang="en-US" smtClean="0"/>
              <a:t>‹#›</a:t>
            </a:fld>
            <a:endParaRPr lang="en-US"/>
          </a:p>
        </p:txBody>
      </p:sp>
    </p:spTree>
    <p:extLst>
      <p:ext uri="{BB962C8B-B14F-4D97-AF65-F5344CB8AC3E}">
        <p14:creationId xmlns:p14="http://schemas.microsoft.com/office/powerpoint/2010/main" val="3729439997"/>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A150FE-8646-4127-A100-0D6BCA25E5EE}" type="datetime1">
              <a:rPr lang="en-US" smtClean="0"/>
              <a:t>25-Nov-22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D667B0-1C99-4682-88D6-1C3BCE5CFA4B}" type="slidenum">
              <a:rPr lang="en-US" smtClean="0"/>
              <a:t>‹#›</a:t>
            </a:fld>
            <a:endParaRPr lang="en-US"/>
          </a:p>
        </p:txBody>
      </p:sp>
    </p:spTree>
    <p:extLst>
      <p:ext uri="{BB962C8B-B14F-4D97-AF65-F5344CB8AC3E}">
        <p14:creationId xmlns:p14="http://schemas.microsoft.com/office/powerpoint/2010/main" val="3048184522"/>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ADD77A-860D-4319-97C1-F83C7A66B508}" type="datetime1">
              <a:rPr lang="en-US" smtClean="0"/>
              <a:t>25-Nov-22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D667B0-1C99-4682-88D6-1C3BCE5CFA4B}" type="slidenum">
              <a:rPr lang="en-US" smtClean="0"/>
              <a:t>‹#›</a:t>
            </a:fld>
            <a:endParaRPr lang="en-US"/>
          </a:p>
        </p:txBody>
      </p:sp>
    </p:spTree>
    <p:extLst>
      <p:ext uri="{BB962C8B-B14F-4D97-AF65-F5344CB8AC3E}">
        <p14:creationId xmlns:p14="http://schemas.microsoft.com/office/powerpoint/2010/main" val="2146170403"/>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9C66A50-1F78-4E9F-A03D-F82DBF49B2B1}" type="datetime1">
              <a:rPr lang="en-US" smtClean="0">
                <a:solidFill>
                  <a:srgbClr val="073E87"/>
                </a:solidFill>
              </a:rPr>
              <a:t>25-Nov-22</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r>
              <a:rPr lang="en-US" dirty="0">
                <a:solidFill>
                  <a:srgbClr val="073E87"/>
                </a:solidFill>
              </a:rPr>
              <a:t>1</a:t>
            </a:r>
          </a:p>
        </p:txBody>
      </p:sp>
      <p:sp>
        <p:nvSpPr>
          <p:cNvPr id="7" name="Title 6"/>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829487858"/>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FF1A88-C65B-4094-B684-C7C4970A9F6B}" type="datetime1">
              <a:rPr lang="en-US" smtClean="0"/>
              <a:t>25-Nov-22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667B0-1C99-4682-88D6-1C3BCE5CFA4B}" type="slidenum">
              <a:rPr lang="en-US" smtClean="0"/>
              <a:t>‹#›</a:t>
            </a:fld>
            <a:endParaRPr lang="en-US"/>
          </a:p>
        </p:txBody>
      </p:sp>
    </p:spTree>
    <p:extLst>
      <p:ext uri="{BB962C8B-B14F-4D97-AF65-F5344CB8AC3E}">
        <p14:creationId xmlns:p14="http://schemas.microsoft.com/office/powerpoint/2010/main" val="2407757617"/>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96C1D7-FF2D-444F-A52F-D8223503E564}" type="datetime1">
              <a:rPr lang="en-US" smtClean="0"/>
              <a:t>25-Nov-22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667B0-1C99-4682-88D6-1C3BCE5CFA4B}" type="slidenum">
              <a:rPr lang="en-US" smtClean="0"/>
              <a:t>‹#›</a:t>
            </a:fld>
            <a:endParaRPr lang="en-US"/>
          </a:p>
        </p:txBody>
      </p:sp>
    </p:spTree>
    <p:extLst>
      <p:ext uri="{BB962C8B-B14F-4D97-AF65-F5344CB8AC3E}">
        <p14:creationId xmlns:p14="http://schemas.microsoft.com/office/powerpoint/2010/main" val="2251327459"/>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7CB9F3-FA53-4EDC-A98F-B2D9BA2516AC}" type="datetime1">
              <a:rPr lang="en-US" smtClean="0"/>
              <a:t>25-Nov-22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667B0-1C99-4682-88D6-1C3BCE5CFA4B}" type="slidenum">
              <a:rPr lang="en-US" smtClean="0"/>
              <a:t>‹#›</a:t>
            </a:fld>
            <a:endParaRPr lang="en-US"/>
          </a:p>
        </p:txBody>
      </p:sp>
    </p:spTree>
    <p:extLst>
      <p:ext uri="{BB962C8B-B14F-4D97-AF65-F5344CB8AC3E}">
        <p14:creationId xmlns:p14="http://schemas.microsoft.com/office/powerpoint/2010/main" val="3156373639"/>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427B5E-F367-4B08-A5B1-4B19FA96A5E1}" type="datetime1">
              <a:rPr lang="en-US" smtClean="0"/>
              <a:t>25-Nov-22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667B0-1C99-4682-88D6-1C3BCE5CFA4B}" type="slidenum">
              <a:rPr lang="en-US" smtClean="0"/>
              <a:t>‹#›</a:t>
            </a:fld>
            <a:endParaRPr lang="en-US"/>
          </a:p>
        </p:txBody>
      </p:sp>
    </p:spTree>
    <p:extLst>
      <p:ext uri="{BB962C8B-B14F-4D97-AF65-F5344CB8AC3E}">
        <p14:creationId xmlns:p14="http://schemas.microsoft.com/office/powerpoint/2010/main" val="2936579274"/>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5C8012-59E3-43B3-AEF0-1A3F8705128A}" type="datetime1">
              <a:rPr lang="en-US" smtClean="0"/>
              <a:t>25-Nov-22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D667B0-1C99-4682-88D6-1C3BCE5CFA4B}" type="slidenum">
              <a:rPr lang="en-US" smtClean="0"/>
              <a:t>‹#›</a:t>
            </a:fld>
            <a:endParaRPr lang="en-US"/>
          </a:p>
        </p:txBody>
      </p:sp>
    </p:spTree>
    <p:extLst>
      <p:ext uri="{BB962C8B-B14F-4D97-AF65-F5344CB8AC3E}">
        <p14:creationId xmlns:p14="http://schemas.microsoft.com/office/powerpoint/2010/main" val="2117039226"/>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CF6939-BC7D-4695-B846-F9C957327617}" type="datetime1">
              <a:rPr lang="en-US" smtClean="0"/>
              <a:t>25-Nov-22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D667B0-1C99-4682-88D6-1C3BCE5CFA4B}" type="slidenum">
              <a:rPr lang="en-US" smtClean="0"/>
              <a:t>‹#›</a:t>
            </a:fld>
            <a:endParaRPr lang="en-US"/>
          </a:p>
        </p:txBody>
      </p:sp>
    </p:spTree>
    <p:extLst>
      <p:ext uri="{BB962C8B-B14F-4D97-AF65-F5344CB8AC3E}">
        <p14:creationId xmlns:p14="http://schemas.microsoft.com/office/powerpoint/2010/main" val="3224196497"/>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579434-3D98-467A-8D60-9EB51DB7F760}" type="datetime1">
              <a:rPr lang="en-US" smtClean="0"/>
              <a:t>25-Nov-22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9644-71D3-4806-8C38-4E0C1028AB59}" type="slidenum">
              <a:rPr lang="en-US" smtClean="0"/>
              <a:t>‹#›</a:t>
            </a:fld>
            <a:endParaRPr lang="en-US"/>
          </a:p>
        </p:txBody>
      </p:sp>
    </p:spTree>
    <p:extLst>
      <p:ext uri="{BB962C8B-B14F-4D97-AF65-F5344CB8AC3E}">
        <p14:creationId xmlns:p14="http://schemas.microsoft.com/office/powerpoint/2010/main" val="231740772"/>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75F65C-58B3-4633-87E6-DC153A40B98F}" type="datetime1">
              <a:rPr lang="en-US" smtClean="0"/>
              <a:t>25-Nov-22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9644-71D3-4806-8C38-4E0C1028AB59}" type="slidenum">
              <a:rPr lang="en-US" smtClean="0"/>
              <a:t>‹#›</a:t>
            </a:fld>
            <a:endParaRPr lang="en-US"/>
          </a:p>
        </p:txBody>
      </p:sp>
    </p:spTree>
    <p:extLst>
      <p:ext uri="{BB962C8B-B14F-4D97-AF65-F5344CB8AC3E}">
        <p14:creationId xmlns:p14="http://schemas.microsoft.com/office/powerpoint/2010/main" val="1766853175"/>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C619A4-10FF-452C-8CEC-5590464F4F4E}" type="datetime1">
              <a:rPr lang="en-US" smtClean="0"/>
              <a:t>25-Nov-22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9644-71D3-4806-8C38-4E0C1028AB59}" type="slidenum">
              <a:rPr lang="en-US" smtClean="0"/>
              <a:t>‹#›</a:t>
            </a:fld>
            <a:endParaRPr lang="en-US"/>
          </a:p>
        </p:txBody>
      </p:sp>
    </p:spTree>
    <p:extLst>
      <p:ext uri="{BB962C8B-B14F-4D97-AF65-F5344CB8AC3E}">
        <p14:creationId xmlns:p14="http://schemas.microsoft.com/office/powerpoint/2010/main" val="2032024227"/>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48083B-6267-45CB-944A-12D14245F9BC}" type="datetime1">
              <a:rPr lang="en-US" smtClean="0"/>
              <a:t>25-Nov-22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9644-71D3-4806-8C38-4E0C1028AB59}" type="slidenum">
              <a:rPr lang="en-US" smtClean="0"/>
              <a:t>‹#›</a:t>
            </a:fld>
            <a:endParaRPr lang="en-US"/>
          </a:p>
        </p:txBody>
      </p:sp>
    </p:spTree>
    <p:extLst>
      <p:ext uri="{BB962C8B-B14F-4D97-AF65-F5344CB8AC3E}">
        <p14:creationId xmlns:p14="http://schemas.microsoft.com/office/powerpoint/2010/main" val="786963478"/>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ADF366-02C3-4D04-91C3-A07E98F890D1}" type="datetime1">
              <a:rPr lang="en-US" smtClean="0">
                <a:solidFill>
                  <a:srgbClr val="073E87"/>
                </a:solidFill>
              </a:rPr>
              <a:t>25-Nov-22</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135E945C-6AA3-4D2A-A0BC-A436BAEAF4F3}"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386354226"/>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17E394-08F9-44EC-8F56-E6C0DF2772F8}" type="datetime1">
              <a:rPr lang="en-US" smtClean="0"/>
              <a:t>25-Nov-22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9644-71D3-4806-8C38-4E0C1028AB59}" type="slidenum">
              <a:rPr lang="en-US" smtClean="0"/>
              <a:t>‹#›</a:t>
            </a:fld>
            <a:endParaRPr lang="en-US"/>
          </a:p>
        </p:txBody>
      </p:sp>
    </p:spTree>
    <p:extLst>
      <p:ext uri="{BB962C8B-B14F-4D97-AF65-F5344CB8AC3E}">
        <p14:creationId xmlns:p14="http://schemas.microsoft.com/office/powerpoint/2010/main" val="1546857312"/>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BEB15F-E888-4225-B55E-FD7F4CCDA344}" type="datetime1">
              <a:rPr lang="en-US" smtClean="0"/>
              <a:t>25-Nov-22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9644-71D3-4806-8C38-4E0C1028AB59}" type="slidenum">
              <a:rPr lang="en-US" smtClean="0"/>
              <a:t>‹#›</a:t>
            </a:fld>
            <a:endParaRPr lang="en-US"/>
          </a:p>
        </p:txBody>
      </p:sp>
    </p:spTree>
    <p:extLst>
      <p:ext uri="{BB962C8B-B14F-4D97-AF65-F5344CB8AC3E}">
        <p14:creationId xmlns:p14="http://schemas.microsoft.com/office/powerpoint/2010/main" val="352940315"/>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B36362-0909-4E93-A27E-06BD9BC13DB2}" type="datetime1">
              <a:rPr lang="en-US" smtClean="0"/>
              <a:t>25-Nov-22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9644-71D3-4806-8C38-4E0C1028AB59}" type="slidenum">
              <a:rPr lang="en-US" smtClean="0"/>
              <a:t>‹#›</a:t>
            </a:fld>
            <a:endParaRPr lang="en-US"/>
          </a:p>
        </p:txBody>
      </p:sp>
    </p:spTree>
    <p:extLst>
      <p:ext uri="{BB962C8B-B14F-4D97-AF65-F5344CB8AC3E}">
        <p14:creationId xmlns:p14="http://schemas.microsoft.com/office/powerpoint/2010/main" val="3719637364"/>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479D8B-8E39-4017-A978-D00D035508A6}" type="datetime1">
              <a:rPr lang="en-US" smtClean="0"/>
              <a:t>25-Nov-22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9644-71D3-4806-8C38-4E0C1028AB59}" type="slidenum">
              <a:rPr lang="en-US" smtClean="0"/>
              <a:t>‹#›</a:t>
            </a:fld>
            <a:endParaRPr lang="en-US"/>
          </a:p>
        </p:txBody>
      </p:sp>
    </p:spTree>
    <p:extLst>
      <p:ext uri="{BB962C8B-B14F-4D97-AF65-F5344CB8AC3E}">
        <p14:creationId xmlns:p14="http://schemas.microsoft.com/office/powerpoint/2010/main" val="24774829"/>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6F1C81-1E78-4A87-BF73-78FC87B235BC}" type="datetime1">
              <a:rPr lang="en-US" smtClean="0"/>
              <a:t>25-Nov-22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9644-71D3-4806-8C38-4E0C1028AB59}" type="slidenum">
              <a:rPr lang="en-US" smtClean="0"/>
              <a:t>‹#›</a:t>
            </a:fld>
            <a:endParaRPr lang="en-US"/>
          </a:p>
        </p:txBody>
      </p:sp>
    </p:spTree>
    <p:extLst>
      <p:ext uri="{BB962C8B-B14F-4D97-AF65-F5344CB8AC3E}">
        <p14:creationId xmlns:p14="http://schemas.microsoft.com/office/powerpoint/2010/main" val="703220839"/>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1269F1-9A8B-4346-972B-C872BF31465F}" type="datetime1">
              <a:rPr lang="en-US" smtClean="0"/>
              <a:t>25-Nov-22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9644-71D3-4806-8C38-4E0C1028AB59}" type="slidenum">
              <a:rPr lang="en-US" smtClean="0"/>
              <a:t>‹#›</a:t>
            </a:fld>
            <a:endParaRPr lang="en-US"/>
          </a:p>
        </p:txBody>
      </p:sp>
    </p:spTree>
    <p:extLst>
      <p:ext uri="{BB962C8B-B14F-4D97-AF65-F5344CB8AC3E}">
        <p14:creationId xmlns:p14="http://schemas.microsoft.com/office/powerpoint/2010/main" val="102767258"/>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EC9BE6-31E2-44FD-B6CD-E3044B4B5692}" type="datetime1">
              <a:rPr lang="en-US" smtClean="0"/>
              <a:t>25-Nov-22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9644-71D3-4806-8C38-4E0C1028AB59}" type="slidenum">
              <a:rPr lang="en-US" smtClean="0"/>
              <a:t>‹#›</a:t>
            </a:fld>
            <a:endParaRPr lang="en-US"/>
          </a:p>
        </p:txBody>
      </p:sp>
    </p:spTree>
    <p:extLst>
      <p:ext uri="{BB962C8B-B14F-4D97-AF65-F5344CB8AC3E}">
        <p14:creationId xmlns:p14="http://schemas.microsoft.com/office/powerpoint/2010/main" val="2942568031"/>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E50A5F-4C74-41D2-904A-DBEA0ECC0C2E}" type="datetime1">
              <a:rPr lang="en-US" smtClean="0"/>
              <a:t>25-Nov-22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9644-71D3-4806-8C38-4E0C1028AB59}" type="slidenum">
              <a:rPr lang="en-US" smtClean="0"/>
              <a:t>‹#›</a:t>
            </a:fld>
            <a:endParaRPr lang="en-US"/>
          </a:p>
        </p:txBody>
      </p:sp>
    </p:spTree>
    <p:extLst>
      <p:ext uri="{BB962C8B-B14F-4D97-AF65-F5344CB8AC3E}">
        <p14:creationId xmlns:p14="http://schemas.microsoft.com/office/powerpoint/2010/main" val="3318431635"/>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4454B0-7EA1-4DA2-AB0C-03D155343C66}" type="datetime1">
              <a:rPr lang="en-US" smtClean="0">
                <a:solidFill>
                  <a:srgbClr val="073E87"/>
                </a:solidFill>
              </a:rPr>
              <a:t>25-Nov-22</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135E945C-6AA3-4D2A-A0BC-A436BAEAF4F3}"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041217142"/>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1290B6-04C5-4A5E-B91D-F7275602BAE7}" type="datetime1">
              <a:rPr lang="en-US" smtClean="0">
                <a:solidFill>
                  <a:srgbClr val="073E87"/>
                </a:solidFill>
              </a:rPr>
              <a:t>25-Nov-22</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lvl1pPr>
              <a:defRPr sz="1600" b="1">
                <a:solidFill>
                  <a:srgbClr val="FF0000"/>
                </a:solidFill>
              </a:defRPr>
            </a:lvl1pPr>
          </a:lstStyle>
          <a:p>
            <a:fld id="{135E945C-6AA3-4D2A-A0BC-A436BAEAF4F3}"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13039279"/>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0841F0-560C-4E4B-8FEA-C2ADBFDAD343}" type="datetime1">
              <a:rPr lang="en-US" smtClean="0">
                <a:solidFill>
                  <a:srgbClr val="073E87"/>
                </a:solidFill>
              </a:rPr>
              <a:t>25-Nov-22</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135E945C-6AA3-4D2A-A0BC-A436BAEAF4F3}"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456128069"/>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585C24-4E1D-4968-B640-893846BDF45F}" type="datetime1">
              <a:rPr lang="en-US" smtClean="0">
                <a:solidFill>
                  <a:srgbClr val="073E87"/>
                </a:solidFill>
              </a:rPr>
              <a:t>25-Nov-22</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135E945C-6AA3-4D2A-A0BC-A436BAEAF4F3}"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75876600"/>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798BAFA6-8CE3-4CB3-AFB9-0D2814B32DE9}" type="datetime1">
              <a:rPr lang="en-US" smtClean="0">
                <a:solidFill>
                  <a:srgbClr val="073E87"/>
                </a:solidFill>
              </a:rPr>
              <a:t>25-Nov-22</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135E945C-6AA3-4D2A-A0BC-A436BAEAF4F3}"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0725677"/>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00F0EB-D708-4E08-A59B-F1AF88192514}" type="datetime1">
              <a:rPr lang="en-US" smtClean="0">
                <a:solidFill>
                  <a:srgbClr val="073E87"/>
                </a:solidFill>
              </a:rPr>
              <a:t>25-Nov-22</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135E945C-6AA3-4D2A-A0BC-A436BAEAF4F3}"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374229138"/>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62B9B7-8E1C-43A2-81B7-689DB3D2A42A}" type="datetime1">
              <a:rPr lang="en-US" smtClean="0">
                <a:solidFill>
                  <a:srgbClr val="073E87"/>
                </a:solidFill>
              </a:rPr>
              <a:t>25-Nov-22</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135E945C-6AA3-4D2A-A0BC-A436BAEAF4F3}"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321899699"/>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1999A19A-B26B-446E-9795-ED86A1551A05}" type="datetime1">
              <a:rPr lang="en-US" smtClean="0">
                <a:solidFill>
                  <a:srgbClr val="073E87"/>
                </a:solidFill>
              </a:rPr>
              <a:t>25-Nov-22</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135E945C-6AA3-4D2A-A0BC-A436BAEAF4F3}"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882653828"/>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BE69EFD5-5CB3-4481-BF90-AFE0BFB71768}" type="datetime1">
              <a:rPr lang="en-US" smtClean="0">
                <a:solidFill>
                  <a:srgbClr val="073E87"/>
                </a:solidFill>
              </a:rPr>
              <a:t>25-Nov-22</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135E945C-6AA3-4D2A-A0BC-A436BAEAF4F3}"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5790997"/>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73DF9C-5D09-418A-BEA5-BB209AF55A54}" type="datetime1">
              <a:rPr lang="en-US" smtClean="0">
                <a:solidFill>
                  <a:srgbClr val="073E87"/>
                </a:solidFill>
              </a:rPr>
              <a:t>25-Nov-22</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135E945C-6AA3-4D2A-A0BC-A436BAEAF4F3}"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262273691"/>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B00270-1462-48BD-B1AC-EA2792E2279A}" type="datetime1">
              <a:rPr lang="en-US" smtClean="0">
                <a:solidFill>
                  <a:srgbClr val="073E87"/>
                </a:solidFill>
              </a:rPr>
              <a:t>25-Nov-22</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135E945C-6AA3-4D2A-A0BC-A436BAEAF4F3}"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908178612"/>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8CE28551-FBC4-4594-A189-37A785780ABD}" type="datetime1">
              <a:rPr lang="en-US" smtClean="0">
                <a:solidFill>
                  <a:srgbClr val="073E87"/>
                </a:solidFill>
              </a:rPr>
              <a:t>25-Nov-22</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135E945C-6AA3-4D2A-A0BC-A436BAEAF4F3}"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63595932"/>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D6C84AA6-07AD-4E64-8A82-B6B34154D693}" type="datetime1">
              <a:rPr lang="en-US" smtClean="0">
                <a:solidFill>
                  <a:srgbClr val="073E87"/>
                </a:solidFill>
              </a:rPr>
              <a:t>25-Nov-22</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135E945C-6AA3-4D2A-A0BC-A436BAEAF4F3}"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0577241"/>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12B7EC-8896-44C5-B2F8-705549F620CD}" type="datetime1">
              <a:rPr lang="en-US" smtClean="0">
                <a:solidFill>
                  <a:srgbClr val="073E87"/>
                </a:solidFill>
              </a:rPr>
              <a:t>25-Nov-22</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135E945C-6AA3-4D2A-A0BC-A436BAEAF4F3}"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47564662"/>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B1A143-AD37-433E-8B46-94D83F1DAA00}" type="datetime1">
              <a:rPr lang="en-US" smtClean="0">
                <a:solidFill>
                  <a:srgbClr val="073E87"/>
                </a:solidFill>
              </a:rPr>
              <a:t>25-Nov-22</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135E945C-6AA3-4D2A-A0BC-A436BAEAF4F3}"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282883858"/>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34D06EFC-FC62-44F6-A1D4-F61BC0C0BCB1}" type="datetime1">
              <a:rPr lang="en-US" smtClean="0">
                <a:solidFill>
                  <a:srgbClr val="073E87"/>
                </a:solidFill>
              </a:rPr>
              <a:t>25-Nov-22</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135E945C-6AA3-4D2A-A0BC-A436BAEAF4F3}"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143762248"/>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BA86D43C-5221-4F99-9EFC-6656F99AB4DD}" type="datetime1">
              <a:rPr lang="en-US" smtClean="0">
                <a:solidFill>
                  <a:srgbClr val="073E87"/>
                </a:solidFill>
              </a:rPr>
              <a:t>25-Nov-22</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135E945C-6AA3-4D2A-A0BC-A436BAEAF4F3}"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156868"/>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5895152-991D-4F79-A97E-002813A14320}" type="datetime1">
              <a:rPr lang="en-US" smtClean="0">
                <a:solidFill>
                  <a:srgbClr val="073E87"/>
                </a:solidFill>
              </a:rPr>
              <a:t>25-Nov-22</a:t>
            </a:fld>
            <a:endParaRPr lang="en-US">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35E945C-6AA3-4D2A-A0BC-A436BAEAF4F3}"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08332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7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16C611-B73C-4393-A406-86A7F6B22416}" type="datetime1">
              <a:rPr lang="en-US" smtClean="0"/>
              <a:t>25-Nov-22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D667B0-1C99-4682-88D6-1C3BCE5CFA4B}" type="slidenum">
              <a:rPr lang="en-US" smtClean="0"/>
              <a:t>‹#›</a:t>
            </a:fld>
            <a:endParaRPr lang="en-US"/>
          </a:p>
        </p:txBody>
      </p:sp>
    </p:spTree>
    <p:extLst>
      <p:ext uri="{BB962C8B-B14F-4D97-AF65-F5344CB8AC3E}">
        <p14:creationId xmlns:p14="http://schemas.microsoft.com/office/powerpoint/2010/main" val="362766682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06A246-1C0A-4645-9917-700FEFA12087}" type="datetime1">
              <a:rPr lang="en-US" smtClean="0"/>
              <a:t>25-Nov-22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9644-71D3-4806-8C38-4E0C1028AB59}" type="slidenum">
              <a:rPr lang="en-US" smtClean="0"/>
              <a:t>‹#›</a:t>
            </a:fld>
            <a:endParaRPr lang="en-US"/>
          </a:p>
        </p:txBody>
      </p:sp>
    </p:spTree>
    <p:extLst>
      <p:ext uri="{BB962C8B-B14F-4D97-AF65-F5344CB8AC3E}">
        <p14:creationId xmlns:p14="http://schemas.microsoft.com/office/powerpoint/2010/main" val="284585369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4D556F9-AA0E-402A-939C-4C49614570F9}" type="datetime1">
              <a:rPr lang="en-US" smtClean="0">
                <a:solidFill>
                  <a:srgbClr val="073E87"/>
                </a:solidFill>
              </a:rPr>
              <a:t>25-Nov-22</a:t>
            </a:fld>
            <a:endParaRPr lang="en-US">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35E945C-6AA3-4D2A-A0BC-A436BAEAF4F3}"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7772897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9.xml"/><Relationship Id="rId5" Type="http://schemas.openxmlformats.org/officeDocument/2006/relationships/image" Target="../media/image3.png"/><Relationship Id="rId4" Type="http://schemas.openxmlformats.org/officeDocument/2006/relationships/hyperlink" Target="https://www.google.com/url?sa=i&amp;rct=j&amp;q=&amp;esrc=s&amp;source=images&amp;cd=&amp;ved=2ahUKEwijnK2XjtfiAhVRaFAKHa-EBRIQjRx6BAgBEAU&amp;url=https://nitda.gov.ng/nit/project/servicom/&amp;psig=AOvVaw33gTf49FZLZL6tyUdFB3pG&amp;ust=1559987798034974"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hyperlink" Target="https://www.google.com/url?sa=i&amp;rct=j&amp;q=&amp;esrc=s&amp;source=images&amp;cd=&amp;ved=2ahUKEwijnK2XjtfiAhVRaFAKHa-EBRIQjRx6BAgBEAU&amp;url=https://nitda.gov.ng/nit/project/servicom/&amp;psig=AOvVaw33gTf49FZLZL6tyUdFB3pG&amp;ust=1559987798034974"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ijnK2XjtfiAhVRaFAKHa-EBRIQjRx6BAgBEAU&amp;url=https://nitda.gov.ng/nit/project/servicom/&amp;psig=AOvVaw33gTf49FZLZL6tyUdFB3pG&amp;ust=1559987798034974"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ijnK2XjtfiAhVRaFAKHa-EBRIQjRx6BAgBEAU&amp;url=https://nitda.gov.ng/nit/project/servicom/&amp;psig=AOvVaw33gTf49FZLZL6tyUdFB3pG&amp;ust=1559987798034974" TargetMode="External"/><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ijnK2XjtfiAhVRaFAKHa-EBRIQjRx6BAgBEAU&amp;url=https://nitda.gov.ng/nit/project/servicom/&amp;psig=AOvVaw33gTf49FZLZL6tyUdFB3pG&amp;ust=1559987798034974"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ijnK2XjtfiAhVRaFAKHa-EBRIQjRx6BAgBEAU&amp;url=https://nitda.gov.ng/nit/project/servicom/&amp;psig=AOvVaw33gTf49FZLZL6tyUdFB3pG&amp;ust=1559987798034974"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ijnK2XjtfiAhVRaFAKHa-EBRIQjRx6BAgBEAU&amp;url=https://nitda.gov.ng/nit/project/servicom/&amp;psig=AOvVaw33gTf49FZLZL6tyUdFB3pG&amp;ust=1559987798034974" TargetMode="External"/><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ijnK2XjtfiAhVRaFAKHa-EBRIQjRx6BAgBEAU&amp;url=https://nitda.gov.ng/nit/project/servicom/&amp;psig=AOvVaw33gTf49FZLZL6tyUdFB3pG&amp;ust=1559987798034974" TargetMode="External"/><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ijnK2XjtfiAhVRaFAKHa-EBRIQjRx6BAgBEAU&amp;url=https://nitda.gov.ng/nit/project/servicom/&amp;psig=AOvVaw33gTf49FZLZL6tyUdFB3pG&amp;ust=1559987798034974" TargetMode="External"/><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ijnK2XjtfiAhVRaFAKHa-EBRIQjRx6BAgBEAU&amp;url=https://nitda.gov.ng/nit/project/servicom/&amp;psig=AOvVaw33gTf49FZLZL6tyUdFB3pG&amp;ust=1559987798034974" TargetMode="External"/><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ijnK2XjtfiAhVRaFAKHa-EBRIQjRx6BAgBEAU&amp;url=https://nitda.gov.ng/nit/project/servicom/&amp;psig=AOvVaw33gTf49FZLZL6tyUdFB3pG&amp;ust=1559987798034974" TargetMode="External"/><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com/url?sa=i&amp;rct=j&amp;q=&amp;esrc=s&amp;source=images&amp;cd=&amp;ved=2ahUKEwijnK2XjtfiAhVRaFAKHa-EBRIQjRx6BAgBEAU&amp;url=https://nitda.gov.ng/nit/project/servicom/&amp;psig=AOvVaw33gTf49FZLZL6tyUdFB3pG&amp;ust=1559987798034974" TargetMode="External"/><Relationship Id="rId1" Type="http://schemas.openxmlformats.org/officeDocument/2006/relationships/slideLayout" Target="../slideLayouts/slideLayout39.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ijnK2XjtfiAhVRaFAKHa-EBRIQjRx6BAgBEAU&amp;url=https://nitda.gov.ng/nit/project/servicom/&amp;psig=AOvVaw33gTf49FZLZL6tyUdFB3pG&amp;ust=1559987798034974" TargetMode="External"/><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ijnK2XjtfiAhVRaFAKHa-EBRIQjRx6BAgBEAU&amp;url=https://nitda.gov.ng/nit/project/servicom/&amp;psig=AOvVaw33gTf49FZLZL6tyUdFB3pG&amp;ust=1559987798034974" TargetMode="External"/><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ijnK2XjtfiAhVRaFAKHa-EBRIQjRx6BAgBEAU&amp;url=https://nitda.gov.ng/nit/project/servicom/&amp;psig=AOvVaw33gTf49FZLZL6tyUdFB3pG&amp;ust=1559987798034974" TargetMode="External"/><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ijnK2XjtfiAhVRaFAKHa-EBRIQjRx6BAgBEAU&amp;url=https://nitda.gov.ng/nit/project/servicom/&amp;psig=AOvVaw33gTf49FZLZL6tyUdFB3pG&amp;ust=1559987798034974" TargetMode="External"/><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ijnK2XjtfiAhVRaFAKHa-EBRIQjRx6BAgBEAU&amp;url=https://nitda.gov.ng/nit/project/servicom/&amp;psig=AOvVaw33gTf49FZLZL6tyUdFB3pG&amp;ust=1559987798034974" TargetMode="External"/><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hyperlink" Target="https://www.google.com/url?sa=i&amp;rct=j&amp;q=&amp;esrc=s&amp;source=images&amp;cd=&amp;ved=2ahUKEwijnK2XjtfiAhVRaFAKHa-EBRIQjRx6BAgBEAU&amp;url=https://nitda.gov.ng/nit/project/servicom/&amp;psig=AOvVaw33gTf49FZLZL6tyUdFB3pG&amp;ust=1559987798034974"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ijnK2XjtfiAhVRaFAKHa-EBRIQjRx6BAgBEAU&amp;url=https://nitda.gov.ng/nit/project/servicom/&amp;psig=AOvVaw33gTf49FZLZL6tyUdFB3pG&amp;ust=1559987798034974" TargetMode="External"/><Relationship Id="rId2" Type="http://schemas.openxmlformats.org/officeDocument/2006/relationships/image" Target="../media/image2.png"/><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ijnK2XjtfiAhVRaFAKHa-EBRIQjRx6BAgBEAU&amp;url=https://nitda.gov.ng/nit/project/servicom/&amp;psig=AOvVaw33gTf49FZLZL6tyUdFB3pG&amp;ust=1559987798034974" TargetMode="External"/><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ijnK2XjtfiAhVRaFAKHa-EBRIQjRx6BAgBEAU&amp;url=https://nitda.gov.ng/nit/project/servicom/&amp;psig=AOvVaw33gTf49FZLZL6tyUdFB3pG&amp;ust=1559987798034974" TargetMode="External"/><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hyperlink" Target="https://www.google.com/url?sa=i&amp;rct=j&amp;q=&amp;esrc=s&amp;source=images&amp;cd=&amp;ved=2ahUKEwijnK2XjtfiAhVRaFAKHa-EBRIQjRx6BAgBEAU&amp;url=https://nitda.gov.ng/nit/project/servicom/&amp;psig=AOvVaw33gTf49FZLZL6tyUdFB3pG&amp;ust=1559987798034974"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jpeg"/><Relationship Id="rId7" Type="http://schemas.openxmlformats.org/officeDocument/2006/relationships/hyperlink" Target="https://www.google.com/url?sa=i&amp;rct=j&amp;q=&amp;esrc=s&amp;source=images&amp;cd=&amp;ved=2ahUKEwijnK2XjtfiAhVRaFAKHa-EBRIQjRx6BAgBEAU&amp;url=https://nitda.gov.ng/nit/project/servicom/&amp;psig=AOvVaw33gTf49FZLZL6tyUdFB3pG&amp;ust=1559987798034974" TargetMode="External"/><Relationship Id="rId2" Type="http://schemas.openxmlformats.org/officeDocument/2006/relationships/image" Target="../media/image5.jpeg"/><Relationship Id="rId1" Type="http://schemas.openxmlformats.org/officeDocument/2006/relationships/slideLayout" Target="../slideLayouts/slideLayout39.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hyperlink" Target="https://www.google.com/url?sa=i&amp;rct=j&amp;q=&amp;esrc=s&amp;source=images&amp;cd=&amp;ved=2ahUKEwjl1YDjjdfiAhWMYVAKHWr8AxkQjRx6BAgBEAU&amp;url=https://theeagleonline.com.ng/no-business-as-usual-in-service-delivery-servicom/&amp;psig=AOvVaw33gTf49FZLZL6tyUdFB3pG&amp;ust=1559987798034974"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ijnK2XjtfiAhVRaFAKHa-EBRIQjRx6BAgBEAU&amp;url=https://nitda.gov.ng/nit/project/servicom/&amp;psig=AOvVaw33gTf49FZLZL6tyUdFB3pG&amp;ust=1559987798034974" TargetMode="External"/><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ijnK2XjtfiAhVRaFAKHa-EBRIQjRx6BAgBEAU&amp;url=https://nitda.gov.ng/nit/project/servicom/&amp;psig=AOvVaw33gTf49FZLZL6tyUdFB3pG&amp;ust=1559987798034974" TargetMode="External"/><Relationship Id="rId2" Type="http://schemas.openxmlformats.org/officeDocument/2006/relationships/image" Target="../media/image2.png"/><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ogle.com/url?sa=i&amp;rct=j&amp;q=&amp;esrc=s&amp;source=images&amp;cd=&amp;ved=2ahUKEwijnK2XjtfiAhVRaFAKHa-EBRIQjRx6BAgBEAU&amp;url=https://nitda.gov.ng/nit/project/servicom/&amp;psig=AOvVaw33gTf49FZLZL6tyUdFB3pG&amp;ust=1559987798034974"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ogle.com/url?sa=i&amp;rct=j&amp;q=&amp;esrc=s&amp;source=images&amp;cd=&amp;ved=2ahUKEwijnK2XjtfiAhVRaFAKHa-EBRIQjRx6BAgBEAU&amp;url=https://nitda.gov.ng/nit/project/servicom/&amp;psig=AOvVaw33gTf49FZLZL6tyUdFB3pG&amp;ust=1559987798034974"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ijnK2XjtfiAhVRaFAKHa-EBRIQjRx6BAgBEAU&amp;url=https://nitda.gov.ng/nit/project/servicom/&amp;psig=AOvVaw33gTf49FZLZL6tyUdFB3pG&amp;ust=1559987798034974"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google.com/url?sa=i&amp;rct=j&amp;q=&amp;esrc=s&amp;source=images&amp;cd=&amp;ved=2ahUKEwijnK2XjtfiAhVRaFAKHa-EBRIQjRx6BAgBEAU&amp;url=https://nitda.gov.ng/nit/project/servicom/&amp;psig=AOvVaw33gTf49FZLZL6tyUdFB3pG&amp;ust=1559987798034974"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google.com/url?sa=i&amp;rct=j&amp;q=&amp;esrc=s&amp;source=images&amp;cd=&amp;ved=2ahUKEwijnK2XjtfiAhVRaFAKHa-EBRIQjRx6BAgBEAU&amp;url=https://nitda.gov.ng/nit/project/servicom/&amp;psig=AOvVaw33gTf49FZLZL6tyUdFB3pG&amp;ust=1559987798034974"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ijnK2XjtfiAhVRaFAKHa-EBRIQjRx6BAgBEAU&amp;url=https://nitda.gov.ng/nit/project/servicom/&amp;psig=AOvVaw33gTf49FZLZL6tyUdFB3pG&amp;ust=1559987798034974"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72" name="Picture 24" descr="University of Lagos (Unilag) | WIPO Re:Search">
            <a:extLst>
              <a:ext uri="{FF2B5EF4-FFF2-40B4-BE49-F238E27FC236}">
                <a16:creationId xmlns="" xmlns:a16="http://schemas.microsoft.com/office/drawing/2014/main" id="{9CB43B7F-1B6E-4984-A059-367B04B057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980" y="5516909"/>
            <a:ext cx="1161826" cy="126489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
          </p:nvPr>
        </p:nvSpPr>
        <p:spPr>
          <a:xfrm>
            <a:off x="130276" y="2416704"/>
            <a:ext cx="8991599" cy="3450696"/>
          </a:xfrm>
        </p:spPr>
        <p:txBody>
          <a:bodyPr>
            <a:normAutofit/>
          </a:bodyPr>
          <a:lstStyle/>
          <a:p>
            <a:pPr marL="0" lvl="0" indent="0" algn="ctr">
              <a:lnSpc>
                <a:spcPct val="90000"/>
              </a:lnSpc>
              <a:spcBef>
                <a:spcPts val="1000"/>
              </a:spcBef>
              <a:buNone/>
            </a:pPr>
            <a:r>
              <a:rPr lang="en-GB" sz="3200" b="1" dirty="0">
                <a:solidFill>
                  <a:srgbClr val="FF0000"/>
                </a:solidFill>
                <a:latin typeface="Comic Sans MS" panose="030F0702030302020204" pitchFamily="66" charset="0"/>
              </a:rPr>
              <a:t>Presented by </a:t>
            </a:r>
          </a:p>
          <a:p>
            <a:pPr lvl="0" algn="ctr">
              <a:lnSpc>
                <a:spcPct val="90000"/>
              </a:lnSpc>
              <a:spcBef>
                <a:spcPts val="1000"/>
              </a:spcBef>
            </a:pPr>
            <a:endParaRPr lang="en-GB" sz="3200" b="1" dirty="0">
              <a:solidFill>
                <a:srgbClr val="FF0000"/>
              </a:solidFill>
              <a:latin typeface="Comic Sans MS" panose="030F0702030302020204" pitchFamily="66" charset="0"/>
            </a:endParaRPr>
          </a:p>
          <a:p>
            <a:pPr marL="0" lvl="0" indent="0" algn="ctr">
              <a:lnSpc>
                <a:spcPct val="90000"/>
              </a:lnSpc>
              <a:spcBef>
                <a:spcPts val="1000"/>
              </a:spcBef>
              <a:buNone/>
            </a:pPr>
            <a:r>
              <a:rPr lang="en-GB" sz="3200" b="1" dirty="0">
                <a:solidFill>
                  <a:srgbClr val="FF0000"/>
                </a:solidFill>
                <a:latin typeface="Comic Sans MS" panose="030F0702030302020204" pitchFamily="66" charset="0"/>
              </a:rPr>
              <a:t>	Dr A.E. Omotayo   	  </a:t>
            </a:r>
          </a:p>
          <a:p>
            <a:pPr marL="0" lvl="0" indent="0" algn="ctr">
              <a:lnSpc>
                <a:spcPct val="90000"/>
              </a:lnSpc>
              <a:spcBef>
                <a:spcPts val="1000"/>
              </a:spcBef>
              <a:buNone/>
            </a:pPr>
            <a:r>
              <a:rPr lang="en-GB" sz="3200" b="1" dirty="0">
                <a:solidFill>
                  <a:srgbClr val="FF0000"/>
                </a:solidFill>
                <a:latin typeface="Comic Sans MS" panose="030F0702030302020204" pitchFamily="66" charset="0"/>
              </a:rPr>
              <a:t>	</a:t>
            </a:r>
          </a:p>
          <a:p>
            <a:pPr marL="0" lvl="0" indent="0" algn="ctr">
              <a:lnSpc>
                <a:spcPct val="90000"/>
              </a:lnSpc>
              <a:spcBef>
                <a:spcPts val="1000"/>
              </a:spcBef>
              <a:buNone/>
            </a:pPr>
            <a:r>
              <a:rPr lang="en-GB" sz="3200" b="1" dirty="0">
                <a:solidFill>
                  <a:srgbClr val="FF0000"/>
                </a:solidFill>
                <a:latin typeface="Comic Sans MS" panose="030F0702030302020204" pitchFamily="66" charset="0"/>
              </a:rPr>
              <a:t>Deputy Director, Quality Assurance and</a:t>
            </a:r>
          </a:p>
          <a:p>
            <a:pPr marL="0" lvl="0" indent="0" algn="ctr">
              <a:lnSpc>
                <a:spcPct val="90000"/>
              </a:lnSpc>
              <a:spcBef>
                <a:spcPts val="1000"/>
              </a:spcBef>
              <a:buNone/>
            </a:pPr>
            <a:r>
              <a:rPr lang="en-GB" sz="3200" b="1" dirty="0">
                <a:solidFill>
                  <a:srgbClr val="FF0000"/>
                </a:solidFill>
                <a:latin typeface="Comic Sans MS" panose="030F0702030302020204" pitchFamily="66" charset="0"/>
              </a:rPr>
              <a:t>SERVICOM Unit</a:t>
            </a:r>
          </a:p>
          <a:p>
            <a:endParaRPr lang="en-US" sz="3200" dirty="0">
              <a:solidFill>
                <a:srgbClr val="FF0000"/>
              </a:solidFill>
            </a:endParaRPr>
          </a:p>
        </p:txBody>
      </p:sp>
      <p:sp>
        <p:nvSpPr>
          <p:cNvPr id="6" name="Title 5"/>
          <p:cNvSpPr>
            <a:spLocks noGrp="1"/>
          </p:cNvSpPr>
          <p:nvPr>
            <p:ph type="title"/>
          </p:nvPr>
        </p:nvSpPr>
        <p:spPr>
          <a:xfrm>
            <a:off x="457200" y="338328"/>
            <a:ext cx="8229600" cy="1616188"/>
          </a:xfrm>
        </p:spPr>
        <p:txBody>
          <a:bodyPr>
            <a:normAutofit fontScale="90000"/>
          </a:bodyPr>
          <a:lstStyle/>
          <a:p>
            <a:r>
              <a:rPr lang="en-US" b="1" dirty="0">
                <a:solidFill>
                  <a:schemeClr val="tx1"/>
                </a:solidFill>
                <a:latin typeface="Arial Black" panose="020B0A04020102020204" pitchFamily="34" charset="0"/>
                <a:ea typeface="Calibri" panose="020F0502020204030204"/>
                <a:cs typeface="Times New Roman" panose="02020603050405020304"/>
              </a:rPr>
              <a:t/>
            </a:r>
            <a:br>
              <a:rPr lang="en-US" b="1" dirty="0">
                <a:solidFill>
                  <a:schemeClr val="tx1"/>
                </a:solidFill>
                <a:latin typeface="Arial Black" panose="020B0A04020102020204" pitchFamily="34" charset="0"/>
                <a:ea typeface="Calibri" panose="020F0502020204030204"/>
                <a:cs typeface="Times New Roman" panose="02020603050405020304"/>
              </a:rPr>
            </a:br>
            <a:r>
              <a:rPr lang="en-US" b="1" dirty="0">
                <a:solidFill>
                  <a:schemeClr val="tx1"/>
                </a:solidFill>
                <a:latin typeface="Arial Black" panose="020B0A04020102020204" pitchFamily="34" charset="0"/>
                <a:ea typeface="Calibri" panose="020F0502020204030204"/>
                <a:cs typeface="Times New Roman" panose="02020603050405020304"/>
              </a:rPr>
              <a:t>T</a:t>
            </a:r>
            <a:r>
              <a:rPr lang="en-US" sz="3600" b="1" dirty="0">
                <a:solidFill>
                  <a:schemeClr val="tx1"/>
                </a:solidFill>
                <a:latin typeface="Arial Black" panose="020B0A04020102020204" pitchFamily="34" charset="0"/>
                <a:ea typeface="Calibri" panose="020F0502020204030204"/>
                <a:cs typeface="Times New Roman" panose="02020603050405020304"/>
              </a:rPr>
              <a:t>HE CUSTOMER IS KING: INTERNATIONALLY ACCEPTED CUSTOMER RELATION PRACTICES</a:t>
            </a:r>
            <a:r>
              <a:rPr lang="en-US" sz="3600" dirty="0">
                <a:solidFill>
                  <a:schemeClr val="tx1"/>
                </a:solidFill>
                <a:latin typeface="Arial Black" panose="020B0A04020102020204" pitchFamily="34" charset="0"/>
                <a:ea typeface="Calibri" panose="020F0502020204030204"/>
                <a:cs typeface="Times New Roman" panose="02020603050405020304"/>
              </a:rPr>
              <a:t/>
            </a:r>
            <a:br>
              <a:rPr lang="en-US" sz="3600" dirty="0">
                <a:solidFill>
                  <a:schemeClr val="tx1"/>
                </a:solidFill>
                <a:latin typeface="Arial Black" panose="020B0A04020102020204" pitchFamily="34" charset="0"/>
                <a:ea typeface="Calibri" panose="020F0502020204030204"/>
                <a:cs typeface="Times New Roman" panose="02020603050405020304"/>
              </a:rPr>
            </a:br>
            <a:endParaRPr lang="en-US" sz="3600" dirty="0">
              <a:solidFill>
                <a:schemeClr val="tx1"/>
              </a:solidFill>
            </a:endParaRPr>
          </a:p>
        </p:txBody>
      </p:sp>
      <p:pic>
        <p:nvPicPr>
          <p:cNvPr id="5" name="Picture 3" descr="Image result for servicom">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39892" y="5516909"/>
            <a:ext cx="1551709" cy="117200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35E945C-6AA3-4D2A-A0BC-A436BAEAF4F3}" type="slidenum">
              <a:rPr lang="en-US" smtClean="0"/>
              <a:pPr/>
              <a:t>1</a:t>
            </a:fld>
            <a:endParaRPr lang="en-US" dirty="0"/>
          </a:p>
        </p:txBody>
      </p:sp>
    </p:spTree>
    <p:extLst>
      <p:ext uri="{BB962C8B-B14F-4D97-AF65-F5344CB8AC3E}">
        <p14:creationId xmlns:p14="http://schemas.microsoft.com/office/powerpoint/2010/main" val="32518290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9317EAAA-6358-47E3-81A5-D03BFE94FA66}"/>
              </a:ext>
            </a:extLst>
          </p:cNvPr>
          <p:cNvSpPr>
            <a:spLocks noGrp="1"/>
          </p:cNvSpPr>
          <p:nvPr>
            <p:ph type="sldNum" sz="quarter" idx="12"/>
          </p:nvPr>
        </p:nvSpPr>
        <p:spPr/>
        <p:txBody>
          <a:bodyPr/>
          <a:lstStyle/>
          <a:p>
            <a:fld id="{135E945C-6AA3-4D2A-A0BC-A436BAEAF4F3}" type="slidenum">
              <a:rPr lang="en-US" smtClean="0">
                <a:solidFill>
                  <a:srgbClr val="073E87"/>
                </a:solidFill>
              </a:rPr>
              <a:pPr/>
              <a:t>10</a:t>
            </a:fld>
            <a:endParaRPr lang="en-US">
              <a:solidFill>
                <a:srgbClr val="073E87"/>
              </a:solidFill>
            </a:endParaRPr>
          </a:p>
        </p:txBody>
      </p:sp>
      <p:sp>
        <p:nvSpPr>
          <p:cNvPr id="9" name="Content Placeholder 8">
            <a:extLst>
              <a:ext uri="{FF2B5EF4-FFF2-40B4-BE49-F238E27FC236}">
                <a16:creationId xmlns="" xmlns:a16="http://schemas.microsoft.com/office/drawing/2014/main" id="{0D20AAD7-525D-42AE-B056-2C18CB99154C}"/>
              </a:ext>
            </a:extLst>
          </p:cNvPr>
          <p:cNvSpPr>
            <a:spLocks noGrp="1"/>
          </p:cNvSpPr>
          <p:nvPr>
            <p:ph sz="quarter" idx="4294967295"/>
          </p:nvPr>
        </p:nvSpPr>
        <p:spPr>
          <a:xfrm>
            <a:off x="3581400" y="1663220"/>
            <a:ext cx="5334000" cy="4363890"/>
          </a:xfrm>
        </p:spPr>
        <p:txBody>
          <a:bodyPr>
            <a:noAutofit/>
          </a:bodyPr>
          <a:lstStyle/>
          <a:p>
            <a:pPr marL="0" indent="0" algn="just">
              <a:buNone/>
            </a:pPr>
            <a:r>
              <a:rPr lang="en-US" dirty="0"/>
              <a:t>‘</a:t>
            </a:r>
            <a:r>
              <a:rPr lang="en-US" b="1" dirty="0"/>
              <a:t>’A customer </a:t>
            </a:r>
            <a:r>
              <a:rPr lang="en-US" dirty="0"/>
              <a:t>is the most important </a:t>
            </a:r>
            <a:r>
              <a:rPr lang="en-US" b="1" dirty="0"/>
              <a:t>visitor on our premises</a:t>
            </a:r>
            <a:r>
              <a:rPr lang="en-US" dirty="0"/>
              <a:t>, he is not dependent on us. We are dependent on him. He is not an interruption in our work. He is he purpose of it. He is not an outsider in our business. </a:t>
            </a:r>
            <a:r>
              <a:rPr lang="en-US" b="1" dirty="0"/>
              <a:t>He is part of it</a:t>
            </a:r>
            <a:r>
              <a:rPr lang="en-US" dirty="0"/>
              <a:t>. We are not doing him a favor by serving him. </a:t>
            </a:r>
            <a:r>
              <a:rPr lang="en-US" b="1" dirty="0"/>
              <a:t>He is doing us a favor by giving us an opportunity to do so</a:t>
            </a:r>
            <a:r>
              <a:rPr lang="en-US" dirty="0"/>
              <a:t>’’</a:t>
            </a:r>
          </a:p>
          <a:p>
            <a:pPr marL="0" indent="0" algn="just">
              <a:buNone/>
            </a:pPr>
            <a:r>
              <a:rPr lang="en-US" dirty="0"/>
              <a:t>- </a:t>
            </a:r>
            <a:r>
              <a:rPr lang="en-US" i="1" dirty="0"/>
              <a:t>Mahatma </a:t>
            </a:r>
            <a:r>
              <a:rPr lang="en-US" i="1" dirty="0" err="1"/>
              <a:t>Gandi</a:t>
            </a:r>
            <a:endParaRPr lang="en-US" i="1" dirty="0"/>
          </a:p>
        </p:txBody>
      </p:sp>
      <p:pic>
        <p:nvPicPr>
          <p:cNvPr id="4" name="Picture 3" descr="In today's Social Media driven Life – is Customer still a King? – Indian CEO">
            <a:extLst>
              <a:ext uri="{FF2B5EF4-FFF2-40B4-BE49-F238E27FC236}">
                <a16:creationId xmlns="" xmlns:a16="http://schemas.microsoft.com/office/drawing/2014/main" id="{4AA30C8B-0635-49D9-BDEF-4904F121DB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96" r="53642" b="8561"/>
          <a:stretch/>
        </p:blipFill>
        <p:spPr bwMode="auto">
          <a:xfrm>
            <a:off x="228600" y="228600"/>
            <a:ext cx="3276599" cy="52883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4" descr="University of Lagos (Unilag) | WIPO Re:Search">
            <a:extLst>
              <a:ext uri="{FF2B5EF4-FFF2-40B4-BE49-F238E27FC236}">
                <a16:creationId xmlns="" xmlns:a16="http://schemas.microsoft.com/office/drawing/2014/main" id="{DB52E40A-892B-40EC-927F-86FE924F7E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980" y="5516909"/>
            <a:ext cx="1161826" cy="12648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Image result for servicom">
            <a:hlinkClick r:id="rId4"/>
            <a:extLst>
              <a:ext uri="{FF2B5EF4-FFF2-40B4-BE49-F238E27FC236}">
                <a16:creationId xmlns="" xmlns:a16="http://schemas.microsoft.com/office/drawing/2014/main" id="{818255E6-3696-47F1-8A37-63369B2A8F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39892" y="5516909"/>
            <a:ext cx="1551709" cy="1172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04646"/>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EC4B5B-788F-41AB-9E10-F090CA403974}"/>
              </a:ext>
            </a:extLst>
          </p:cNvPr>
          <p:cNvSpPr>
            <a:spLocks noGrp="1"/>
          </p:cNvSpPr>
          <p:nvPr>
            <p:ph type="title"/>
          </p:nvPr>
        </p:nvSpPr>
        <p:spPr>
          <a:xfrm>
            <a:off x="457200" y="3200400"/>
            <a:ext cx="8229600" cy="1252728"/>
          </a:xfrm>
        </p:spPr>
        <p:txBody>
          <a:bodyPr>
            <a:normAutofit fontScale="90000"/>
          </a:bodyPr>
          <a:lstStyle/>
          <a:p>
            <a:r>
              <a:rPr lang="en-US" b="1" dirty="0">
                <a:solidFill>
                  <a:schemeClr val="tx1"/>
                </a:solidFill>
              </a:rPr>
              <a:t>Who are our customer in the University of Lagos?</a:t>
            </a:r>
          </a:p>
        </p:txBody>
      </p:sp>
      <p:sp>
        <p:nvSpPr>
          <p:cNvPr id="3" name="Slide Number Placeholder 2">
            <a:extLst>
              <a:ext uri="{FF2B5EF4-FFF2-40B4-BE49-F238E27FC236}">
                <a16:creationId xmlns="" xmlns:a16="http://schemas.microsoft.com/office/drawing/2014/main" id="{CE93C4A0-8489-4166-9C28-4A78DA6D3CF5}"/>
              </a:ext>
            </a:extLst>
          </p:cNvPr>
          <p:cNvSpPr>
            <a:spLocks noGrp="1"/>
          </p:cNvSpPr>
          <p:nvPr>
            <p:ph type="sldNum" sz="quarter" idx="12"/>
          </p:nvPr>
        </p:nvSpPr>
        <p:spPr/>
        <p:txBody>
          <a:bodyPr/>
          <a:lstStyle/>
          <a:p>
            <a:fld id="{135E945C-6AA3-4D2A-A0BC-A436BAEAF4F3}" type="slidenum">
              <a:rPr lang="en-US" smtClean="0">
                <a:solidFill>
                  <a:srgbClr val="073E87"/>
                </a:solidFill>
              </a:rPr>
              <a:pPr/>
              <a:t>11</a:t>
            </a:fld>
            <a:endParaRPr lang="en-US">
              <a:solidFill>
                <a:srgbClr val="073E87"/>
              </a:solidFill>
            </a:endParaRPr>
          </a:p>
        </p:txBody>
      </p:sp>
      <p:pic>
        <p:nvPicPr>
          <p:cNvPr id="4" name="Picture 24" descr="University of Lagos (Unilag) | WIPO Re:Search">
            <a:extLst>
              <a:ext uri="{FF2B5EF4-FFF2-40B4-BE49-F238E27FC236}">
                <a16:creationId xmlns="" xmlns:a16="http://schemas.microsoft.com/office/drawing/2014/main" id="{8EA7F019-4F18-428D-9820-E1612D0EBD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980" y="5516909"/>
            <a:ext cx="1161826" cy="12648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Image result for servicom">
            <a:hlinkClick r:id="rId3"/>
            <a:extLst>
              <a:ext uri="{FF2B5EF4-FFF2-40B4-BE49-F238E27FC236}">
                <a16:creationId xmlns="" xmlns:a16="http://schemas.microsoft.com/office/drawing/2014/main" id="{A7BC9CC6-5C8F-4DEF-A5B6-A9EC6EFF7E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9892" y="5516909"/>
            <a:ext cx="1551709" cy="1172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113386"/>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56D3EEF-DE4E-429D-8EC4-DDC531AFF587}" type="slidenum">
              <a:rPr lang="en-US" sz="1000" smtClean="0">
                <a:solidFill>
                  <a:prstClr val="black"/>
                </a:solidFill>
              </a:rPr>
              <a:t>12</a:t>
            </a:fld>
            <a:endParaRPr lang="en-US">
              <a:solidFill>
                <a:prstClr val="black"/>
              </a:solidFill>
            </a:endParaRPr>
          </a:p>
        </p:txBody>
      </p:sp>
      <p:sp>
        <p:nvSpPr>
          <p:cNvPr id="9" name="TextBox 8"/>
          <p:cNvSpPr txBox="1"/>
          <p:nvPr/>
        </p:nvSpPr>
        <p:spPr>
          <a:xfrm>
            <a:off x="685800" y="3733800"/>
            <a:ext cx="7848600" cy="707886"/>
          </a:xfrm>
          <a:prstGeom prst="rect">
            <a:avLst/>
          </a:prstGeom>
          <a:noFill/>
        </p:spPr>
        <p:txBody>
          <a:bodyPr wrap="square" rtlCol="0">
            <a:spAutoFit/>
          </a:bodyPr>
          <a:lstStyle/>
          <a:p>
            <a:pPr lvl="1"/>
            <a:endParaRPr lang="en-US" sz="2000" b="1" dirty="0">
              <a:solidFill>
                <a:prstClr val="black"/>
              </a:solidFill>
            </a:endParaRPr>
          </a:p>
          <a:p>
            <a:pPr lvl="1"/>
            <a:endParaRPr lang="en-US" sz="2000" b="1" dirty="0">
              <a:solidFill>
                <a:prstClr val="black"/>
              </a:solidFill>
            </a:endParaRPr>
          </a:p>
        </p:txBody>
      </p:sp>
      <p:sp>
        <p:nvSpPr>
          <p:cNvPr id="12" name="Subtitle 2">
            <a:extLst>
              <a:ext uri="{FF2B5EF4-FFF2-40B4-BE49-F238E27FC236}">
                <a16:creationId xmlns="" xmlns:a16="http://schemas.microsoft.com/office/drawing/2014/main" id="{F1ECAEAF-3333-4635-A397-41032632B26D}"/>
              </a:ext>
            </a:extLst>
          </p:cNvPr>
          <p:cNvSpPr txBox="1">
            <a:spLocks/>
          </p:cNvSpPr>
          <p:nvPr/>
        </p:nvSpPr>
        <p:spPr>
          <a:xfrm>
            <a:off x="1143000" y="1219200"/>
            <a:ext cx="7391400" cy="50292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Font typeface="Symbol" pitchFamily="18" charset="2"/>
              <a:buNone/>
            </a:pPr>
            <a:r>
              <a:rPr lang="en-US" sz="3200" b="1" dirty="0">
                <a:solidFill>
                  <a:schemeClr val="tx1"/>
                </a:solidFill>
                <a:latin typeface="Calisto MT" panose="02040603050505030304" pitchFamily="18" charset="0"/>
              </a:rPr>
              <a:t>University clients/customers comprise the following among others:</a:t>
            </a:r>
          </a:p>
          <a:p>
            <a:pPr marL="457200" indent="-457200" algn="just">
              <a:buFont typeface="Wingdings" panose="05000000000000000000" pitchFamily="2" charset="2"/>
              <a:buChar char="Ø"/>
            </a:pPr>
            <a:r>
              <a:rPr lang="en-US" sz="3200" dirty="0">
                <a:solidFill>
                  <a:schemeClr val="tx1"/>
                </a:solidFill>
                <a:latin typeface="Calisto MT" panose="02040603050505030304" pitchFamily="18" charset="0"/>
              </a:rPr>
              <a:t>Students</a:t>
            </a:r>
          </a:p>
          <a:p>
            <a:pPr marL="457200" indent="-457200" algn="just">
              <a:buFont typeface="Wingdings" panose="05000000000000000000" pitchFamily="2" charset="2"/>
              <a:buChar char="Ø"/>
            </a:pPr>
            <a:r>
              <a:rPr lang="en-US" sz="3200" dirty="0">
                <a:solidFill>
                  <a:schemeClr val="tx1"/>
                </a:solidFill>
                <a:latin typeface="Calisto MT" panose="02040603050505030304" pitchFamily="18" charset="0"/>
              </a:rPr>
              <a:t>Parents/Guardians/Care givers</a:t>
            </a:r>
          </a:p>
          <a:p>
            <a:pPr marL="457200" indent="-457200" algn="just">
              <a:buFont typeface="Wingdings" panose="05000000000000000000" pitchFamily="2" charset="2"/>
              <a:buChar char="Ø"/>
            </a:pPr>
            <a:r>
              <a:rPr lang="en-US" sz="3200" dirty="0">
                <a:solidFill>
                  <a:schemeClr val="tx1"/>
                </a:solidFill>
                <a:latin typeface="Calisto MT" panose="02040603050505030304" pitchFamily="18" charset="0"/>
              </a:rPr>
              <a:t>Suppliers/Contractors</a:t>
            </a:r>
          </a:p>
          <a:p>
            <a:pPr marL="457200" indent="-457200" algn="just">
              <a:buFont typeface="Wingdings" panose="05000000000000000000" pitchFamily="2" charset="2"/>
              <a:buChar char="Ø"/>
            </a:pPr>
            <a:r>
              <a:rPr lang="en-US" sz="3200" dirty="0">
                <a:solidFill>
                  <a:schemeClr val="tx1"/>
                </a:solidFill>
                <a:latin typeface="Calisto MT" panose="02040603050505030304" pitchFamily="18" charset="0"/>
              </a:rPr>
              <a:t>Alumni</a:t>
            </a:r>
          </a:p>
          <a:p>
            <a:pPr marL="457200" indent="-457200" algn="just">
              <a:buFont typeface="Wingdings" panose="05000000000000000000" pitchFamily="2" charset="2"/>
              <a:buChar char="Ø"/>
            </a:pPr>
            <a:r>
              <a:rPr lang="en-US" sz="3200" dirty="0">
                <a:solidFill>
                  <a:schemeClr val="tx1"/>
                </a:solidFill>
                <a:latin typeface="Calisto MT" panose="02040603050505030304" pitchFamily="18" charset="0"/>
              </a:rPr>
              <a:t>The University Community</a:t>
            </a:r>
          </a:p>
          <a:p>
            <a:pPr marL="457200" indent="-457200" algn="just">
              <a:buFont typeface="Wingdings" panose="05000000000000000000" pitchFamily="2" charset="2"/>
              <a:buChar char="Ø"/>
            </a:pPr>
            <a:r>
              <a:rPr lang="en-US" sz="3200" dirty="0">
                <a:solidFill>
                  <a:schemeClr val="tx1"/>
                </a:solidFill>
                <a:latin typeface="Calisto MT" panose="02040603050505030304" pitchFamily="18" charset="0"/>
              </a:rPr>
              <a:t>The General Public</a:t>
            </a:r>
            <a:endParaRPr lang="en-US" dirty="0"/>
          </a:p>
        </p:txBody>
      </p:sp>
      <p:pic>
        <p:nvPicPr>
          <p:cNvPr id="13" name="Picture 24" descr="University of Lagos (Unilag) | WIPO Re:Search">
            <a:extLst>
              <a:ext uri="{FF2B5EF4-FFF2-40B4-BE49-F238E27FC236}">
                <a16:creationId xmlns="" xmlns:a16="http://schemas.microsoft.com/office/drawing/2014/main" id="{8F49E46C-1D5A-4CF2-82C5-F6DDE9316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980" y="5516909"/>
            <a:ext cx="1161826" cy="126489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Image result for servicom">
            <a:hlinkClick r:id="rId3"/>
            <a:extLst>
              <a:ext uri="{FF2B5EF4-FFF2-40B4-BE49-F238E27FC236}">
                <a16:creationId xmlns="" xmlns:a16="http://schemas.microsoft.com/office/drawing/2014/main" id="{E504E7BB-EDED-4F06-849A-C3C5E2189D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9892" y="5516909"/>
            <a:ext cx="1551709" cy="11720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AB561F-CC65-48FB-B3A8-8D828300986F}"/>
              </a:ext>
            </a:extLst>
          </p:cNvPr>
          <p:cNvSpPr>
            <a:spLocks noGrp="1"/>
          </p:cNvSpPr>
          <p:nvPr>
            <p:ph type="title"/>
          </p:nvPr>
        </p:nvSpPr>
        <p:spPr>
          <a:xfrm>
            <a:off x="609600" y="2667000"/>
            <a:ext cx="8229600" cy="1252728"/>
          </a:xfrm>
        </p:spPr>
        <p:txBody>
          <a:bodyPr>
            <a:normAutofit fontScale="90000"/>
          </a:bodyPr>
          <a:lstStyle/>
          <a:p>
            <a:r>
              <a:rPr lang="en-US" b="1" dirty="0">
                <a:solidFill>
                  <a:schemeClr val="tx1"/>
                </a:solidFill>
              </a:rPr>
              <a:t>Acceptable Customer Relation Practices</a:t>
            </a:r>
          </a:p>
        </p:txBody>
      </p:sp>
      <p:sp>
        <p:nvSpPr>
          <p:cNvPr id="2" name="Slide Number Placeholder 1">
            <a:extLst>
              <a:ext uri="{FF2B5EF4-FFF2-40B4-BE49-F238E27FC236}">
                <a16:creationId xmlns="" xmlns:a16="http://schemas.microsoft.com/office/drawing/2014/main" id="{132316FA-F9D6-4E99-B84B-85AC5DBBFEB5}"/>
              </a:ext>
            </a:extLst>
          </p:cNvPr>
          <p:cNvSpPr>
            <a:spLocks noGrp="1"/>
          </p:cNvSpPr>
          <p:nvPr>
            <p:ph type="sldNum" sz="quarter" idx="12"/>
          </p:nvPr>
        </p:nvSpPr>
        <p:spPr/>
        <p:txBody>
          <a:bodyPr/>
          <a:lstStyle/>
          <a:p>
            <a:fld id="{135E945C-6AA3-4D2A-A0BC-A436BAEAF4F3}" type="slidenum">
              <a:rPr lang="en-US" smtClean="0">
                <a:solidFill>
                  <a:srgbClr val="073E87"/>
                </a:solidFill>
              </a:rPr>
              <a:pPr/>
              <a:t>13</a:t>
            </a:fld>
            <a:endParaRPr lang="en-US">
              <a:solidFill>
                <a:srgbClr val="073E87"/>
              </a:solidFill>
            </a:endParaRPr>
          </a:p>
        </p:txBody>
      </p:sp>
      <p:pic>
        <p:nvPicPr>
          <p:cNvPr id="4" name="Picture 24" descr="University of Lagos (Unilag) | WIPO Re:Search">
            <a:extLst>
              <a:ext uri="{FF2B5EF4-FFF2-40B4-BE49-F238E27FC236}">
                <a16:creationId xmlns="" xmlns:a16="http://schemas.microsoft.com/office/drawing/2014/main" id="{CE597685-5229-4195-AD2C-087B353456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284" y="5350397"/>
            <a:ext cx="1161826" cy="12648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Image result for servicom">
            <a:hlinkClick r:id="rId3"/>
            <a:extLst>
              <a:ext uri="{FF2B5EF4-FFF2-40B4-BE49-F238E27FC236}">
                <a16:creationId xmlns="" xmlns:a16="http://schemas.microsoft.com/office/drawing/2014/main" id="{3EC35A26-EEC2-4CDF-B496-EAA5A750CA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5410200"/>
            <a:ext cx="1551709" cy="1172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826111"/>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3F69819A-6C84-4AE6-97C3-ED9CFA35AAD7}"/>
              </a:ext>
            </a:extLst>
          </p:cNvPr>
          <p:cNvSpPr>
            <a:spLocks noGrp="1"/>
          </p:cNvSpPr>
          <p:nvPr>
            <p:ph type="sldNum" sz="quarter" idx="12"/>
          </p:nvPr>
        </p:nvSpPr>
        <p:spPr/>
        <p:txBody>
          <a:bodyPr/>
          <a:lstStyle/>
          <a:p>
            <a:fld id="{135E945C-6AA3-4D2A-A0BC-A436BAEAF4F3}" type="slidenum">
              <a:rPr lang="en-US" smtClean="0">
                <a:solidFill>
                  <a:srgbClr val="073E87"/>
                </a:solidFill>
              </a:rPr>
              <a:pPr/>
              <a:t>14</a:t>
            </a:fld>
            <a:endParaRPr lang="en-US">
              <a:solidFill>
                <a:srgbClr val="073E87"/>
              </a:solidFill>
            </a:endParaRPr>
          </a:p>
        </p:txBody>
      </p:sp>
      <p:sp>
        <p:nvSpPr>
          <p:cNvPr id="4" name="Title 1">
            <a:extLst>
              <a:ext uri="{FF2B5EF4-FFF2-40B4-BE49-F238E27FC236}">
                <a16:creationId xmlns="" xmlns:a16="http://schemas.microsoft.com/office/drawing/2014/main" id="{4B3C2213-182C-4856-B0A8-D27D9E090858}"/>
              </a:ext>
            </a:extLst>
          </p:cNvPr>
          <p:cNvSpPr txBox="1">
            <a:spLocks/>
          </p:cNvSpPr>
          <p:nvPr/>
        </p:nvSpPr>
        <p:spPr>
          <a:xfrm>
            <a:off x="685800" y="228600"/>
            <a:ext cx="7772400" cy="1371600"/>
          </a:xfrm>
          <a:prstGeom prst="rect">
            <a:avLst/>
          </a:prstGeom>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dirty="0">
                <a:solidFill>
                  <a:srgbClr val="FF8D3E"/>
                </a:solidFill>
                <a:effectLst>
                  <a:outerShdw blurRad="38100" dist="38100" dir="2700000" algn="tl">
                    <a:srgbClr val="000000"/>
                  </a:outerShdw>
                </a:effectLst>
              </a:rPr>
              <a:t>CLIENTS/CUSTOMERS’ EXPECTATION</a:t>
            </a:r>
          </a:p>
        </p:txBody>
      </p:sp>
      <p:sp>
        <p:nvSpPr>
          <p:cNvPr id="5" name="Subtitle 2">
            <a:extLst>
              <a:ext uri="{FF2B5EF4-FFF2-40B4-BE49-F238E27FC236}">
                <a16:creationId xmlns="" xmlns:a16="http://schemas.microsoft.com/office/drawing/2014/main" id="{BB9C9293-87A6-461C-8AEA-2D19F48B0DCB}"/>
              </a:ext>
            </a:extLst>
          </p:cNvPr>
          <p:cNvSpPr txBox="1">
            <a:spLocks/>
          </p:cNvSpPr>
          <p:nvPr/>
        </p:nvSpPr>
        <p:spPr>
          <a:xfrm>
            <a:off x="685800" y="1303656"/>
            <a:ext cx="7772400" cy="5257800"/>
          </a:xfrm>
          <a:prstGeom prst="rect">
            <a:avLst/>
          </a:prstGeom>
        </p:spPr>
        <p:txBody>
          <a:bodyPr>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569913" indent="-533400">
              <a:lnSpc>
                <a:spcPct val="80000"/>
              </a:lnSpc>
              <a:spcBef>
                <a:spcPts val="250"/>
              </a:spcBef>
              <a:buFont typeface="Wingdings 2" panose="05020102010507070707" pitchFamily="18" charset="2"/>
              <a:buChar char=""/>
              <a:defRPr/>
            </a:pPr>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 transparent admission process</a:t>
            </a:r>
          </a:p>
          <a:p>
            <a:pPr marL="569913" indent="-533400">
              <a:lnSpc>
                <a:spcPct val="80000"/>
              </a:lnSpc>
              <a:spcBef>
                <a:spcPts val="250"/>
              </a:spcBef>
              <a:buFont typeface="Wingdings 2" panose="05020102010507070707" pitchFamily="18" charset="2"/>
              <a:buChar char=""/>
              <a:defRPr/>
            </a:pPr>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Exhaustive coverage of the approved syllabi</a:t>
            </a:r>
          </a:p>
          <a:p>
            <a:pPr marL="569913" indent="-533400">
              <a:lnSpc>
                <a:spcPct val="80000"/>
              </a:lnSpc>
              <a:spcBef>
                <a:spcPts val="250"/>
              </a:spcBef>
              <a:buFont typeface="Wingdings 2" panose="05020102010507070707" pitchFamily="18" charset="2"/>
              <a:buChar char=""/>
              <a:defRPr/>
            </a:pPr>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Prompt and fair processing of examination results, moderated through External Examination System</a:t>
            </a:r>
          </a:p>
          <a:p>
            <a:pPr marL="569913" indent="-533400">
              <a:lnSpc>
                <a:spcPct val="80000"/>
              </a:lnSpc>
              <a:spcBef>
                <a:spcPts val="250"/>
              </a:spcBef>
              <a:buFont typeface="Wingdings 2" panose="05020102010507070707" pitchFamily="18" charset="2"/>
              <a:buChar char=""/>
              <a:defRPr/>
            </a:pPr>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Well maintained lecture theatres, laboratories, offices, hostels and other facilities</a:t>
            </a:r>
          </a:p>
          <a:p>
            <a:pPr marL="569913" indent="-533400">
              <a:lnSpc>
                <a:spcPct val="80000"/>
              </a:lnSpc>
              <a:spcBef>
                <a:spcPts val="250"/>
              </a:spcBef>
              <a:buFont typeface="Wingdings 2" panose="05020102010507070707" pitchFamily="18" charset="2"/>
              <a:buChar char=""/>
              <a:defRPr/>
            </a:pPr>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An effective and transparent annual performance evaluation system</a:t>
            </a:r>
          </a:p>
          <a:p>
            <a:pPr marL="569913" indent="-533400">
              <a:lnSpc>
                <a:spcPct val="80000"/>
              </a:lnSpc>
              <a:spcBef>
                <a:spcPts val="250"/>
              </a:spcBef>
              <a:buFont typeface="Wingdings 2" panose="05020102010507070707" pitchFamily="18" charset="2"/>
              <a:buChar char=""/>
              <a:defRPr/>
            </a:pPr>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Prompt processing of transcripts and certificates</a:t>
            </a:r>
          </a:p>
          <a:p>
            <a:pPr marL="569913" indent="-533400">
              <a:lnSpc>
                <a:spcPct val="80000"/>
              </a:lnSpc>
              <a:spcBef>
                <a:spcPts val="250"/>
              </a:spcBef>
              <a:buFont typeface="Wingdings 2" panose="05020102010507070707" pitchFamily="18" charset="2"/>
              <a:buChar char=""/>
              <a:defRPr/>
            </a:pPr>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Fair and just disciplinary procedures</a:t>
            </a:r>
          </a:p>
          <a:p>
            <a:pPr marL="569913" indent="-533400">
              <a:lnSpc>
                <a:spcPct val="80000"/>
              </a:lnSpc>
              <a:spcBef>
                <a:spcPts val="250"/>
              </a:spcBef>
              <a:buFont typeface="Wingdings 2" panose="05020102010507070707" pitchFamily="18" charset="2"/>
              <a:buChar char=""/>
              <a:defRPr/>
            </a:pPr>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Recognition and acknowledgement of Donors and Sponsors</a:t>
            </a:r>
          </a:p>
          <a:p>
            <a:pPr marL="569913" indent="-533400">
              <a:lnSpc>
                <a:spcPct val="80000"/>
              </a:lnSpc>
              <a:spcBef>
                <a:spcPts val="250"/>
              </a:spcBef>
              <a:buFont typeface="Wingdings 2" panose="05020102010507070707" pitchFamily="18" charset="2"/>
              <a:buChar char=""/>
              <a:defRPr/>
            </a:pPr>
            <a:r>
              <a:rPr lang="en-US" sz="20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Honouring</a:t>
            </a:r>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Memoranda of Understanding (MOUs) involving research institutions, industry and other partners</a:t>
            </a:r>
          </a:p>
          <a:p>
            <a:pPr marL="569913" indent="-533400">
              <a:lnSpc>
                <a:spcPct val="80000"/>
              </a:lnSpc>
              <a:spcBef>
                <a:spcPts val="250"/>
              </a:spcBef>
              <a:buFont typeface="Wingdings 2" panose="05020102010507070707" pitchFamily="18" charset="2"/>
              <a:buChar char=""/>
              <a:defRPr/>
            </a:pPr>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Existence and application of modern information and Communication Technology (ICT)</a:t>
            </a:r>
          </a:p>
          <a:p>
            <a:pPr marL="569913" indent="-533400">
              <a:lnSpc>
                <a:spcPct val="80000"/>
              </a:lnSpc>
              <a:spcBef>
                <a:spcPts val="250"/>
              </a:spcBef>
              <a:buFont typeface="Wingdings 2" panose="05020102010507070707" pitchFamily="18" charset="2"/>
              <a:buChar char=""/>
              <a:defRPr/>
            </a:pPr>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Safe and healthy environment</a:t>
            </a:r>
          </a:p>
          <a:p>
            <a:pPr marL="569913" indent="-533400">
              <a:lnSpc>
                <a:spcPct val="80000"/>
              </a:lnSpc>
              <a:spcBef>
                <a:spcPts val="250"/>
              </a:spcBef>
              <a:buFont typeface="Wingdings 2" panose="05020102010507070707" pitchFamily="18" charset="2"/>
              <a:buChar char=""/>
              <a:defRPr/>
            </a:pPr>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Courteous and timely response to requests and enquiries</a:t>
            </a:r>
          </a:p>
          <a:p>
            <a:pPr marL="569913" indent="-533400">
              <a:lnSpc>
                <a:spcPct val="80000"/>
              </a:lnSpc>
              <a:spcBef>
                <a:spcPts val="250"/>
              </a:spcBef>
              <a:buFont typeface="Wingdings 2" panose="05020102010507070707" pitchFamily="18" charset="2"/>
              <a:buChar char=""/>
              <a:defRPr/>
            </a:pPr>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Prompt  clearance of Students and Staff</a:t>
            </a:r>
          </a:p>
          <a:p>
            <a:pPr marL="569913" indent="-533400">
              <a:lnSpc>
                <a:spcPct val="80000"/>
              </a:lnSpc>
              <a:spcBef>
                <a:spcPts val="250"/>
              </a:spcBef>
              <a:buFont typeface="Wingdings 2" panose="05020102010507070707" pitchFamily="18" charset="2"/>
              <a:buChar char=""/>
              <a:defRPr/>
            </a:pPr>
            <a:r>
              <a:rPr lang="en-US"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Zero tolerance for fraud, examination malpractice, bribery and corruption</a:t>
            </a:r>
          </a:p>
        </p:txBody>
      </p:sp>
      <p:pic>
        <p:nvPicPr>
          <p:cNvPr id="6" name="Picture 24" descr="University of Lagos (Unilag) | WIPO Re:Search">
            <a:extLst>
              <a:ext uri="{FF2B5EF4-FFF2-40B4-BE49-F238E27FC236}">
                <a16:creationId xmlns="" xmlns:a16="http://schemas.microsoft.com/office/drawing/2014/main" id="{10D1AF6A-1A69-49B7-B72D-0403B53BF9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1161826" cy="12648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Image result for servicom">
            <a:hlinkClick r:id="rId3"/>
            <a:extLst>
              <a:ext uri="{FF2B5EF4-FFF2-40B4-BE49-F238E27FC236}">
                <a16:creationId xmlns="" xmlns:a16="http://schemas.microsoft.com/office/drawing/2014/main" id="{9B72A74B-EA1A-4C9E-B34A-BD9691633C1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6091" y="228600"/>
            <a:ext cx="1551709" cy="1172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169943"/>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8283D19B-C0A4-4496-A1FA-F02821C5B71D}"/>
              </a:ext>
            </a:extLst>
          </p:cNvPr>
          <p:cNvSpPr>
            <a:spLocks noGrp="1"/>
          </p:cNvSpPr>
          <p:nvPr>
            <p:ph type="sldNum" sz="quarter" idx="12"/>
          </p:nvPr>
        </p:nvSpPr>
        <p:spPr/>
        <p:txBody>
          <a:bodyPr/>
          <a:lstStyle/>
          <a:p>
            <a:fld id="{135E945C-6AA3-4D2A-A0BC-A436BAEAF4F3}" type="slidenum">
              <a:rPr lang="en-US" smtClean="0">
                <a:solidFill>
                  <a:srgbClr val="073E87"/>
                </a:solidFill>
              </a:rPr>
              <a:pPr/>
              <a:t>15</a:t>
            </a:fld>
            <a:endParaRPr lang="en-US">
              <a:solidFill>
                <a:srgbClr val="073E87"/>
              </a:solidFill>
            </a:endParaRPr>
          </a:p>
        </p:txBody>
      </p:sp>
      <p:sp>
        <p:nvSpPr>
          <p:cNvPr id="3" name="Subtitle 2">
            <a:extLst>
              <a:ext uri="{FF2B5EF4-FFF2-40B4-BE49-F238E27FC236}">
                <a16:creationId xmlns="" xmlns:a16="http://schemas.microsoft.com/office/drawing/2014/main" id="{60DBEDAB-5C57-48FA-8499-D9542BBF0DC6}"/>
              </a:ext>
            </a:extLst>
          </p:cNvPr>
          <p:cNvSpPr txBox="1">
            <a:spLocks/>
          </p:cNvSpPr>
          <p:nvPr/>
        </p:nvSpPr>
        <p:spPr>
          <a:xfrm>
            <a:off x="152399" y="1499639"/>
            <a:ext cx="8763000" cy="45720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lgn="just">
              <a:lnSpc>
                <a:spcPct val="120000"/>
              </a:lnSpc>
            </a:pPr>
            <a:r>
              <a:rPr lang="en-US" dirty="0">
                <a:solidFill>
                  <a:schemeClr val="tx1"/>
                </a:solidFill>
                <a:latin typeface="Times New Roman" panose="02020603050405020304" pitchFamily="18" charset="0"/>
                <a:cs typeface="Times New Roman" panose="02020603050405020304" pitchFamily="18" charset="0"/>
              </a:rPr>
              <a:t>This is the ability to deliver the services advertised, the pre-requisite skill and knowledge and the know how to perform. </a:t>
            </a:r>
          </a:p>
          <a:p>
            <a:pPr algn="just">
              <a:lnSpc>
                <a:spcPct val="120000"/>
              </a:lnSpc>
            </a:pPr>
            <a:r>
              <a:rPr lang="en-US" dirty="0">
                <a:solidFill>
                  <a:schemeClr val="tx1"/>
                </a:solidFill>
                <a:latin typeface="Times New Roman" panose="02020603050405020304" pitchFamily="18" charset="0"/>
                <a:cs typeface="Times New Roman" panose="02020603050405020304" pitchFamily="18" charset="0"/>
              </a:rPr>
              <a:t>This is more important with the skill of the contact person; examples of such are the skill of the lecturers, secretaries, registry staff, bursary staff, the security men, cafeteria, Hall Administrators, grounds men, the maintenance team, development offices, corporate affairs, student affairs, the presidency, the academic administration, the quality control, Dean, HODs, faculty officers and others.</a:t>
            </a:r>
          </a:p>
          <a:p>
            <a:endParaRPr lang="en-US" sz="14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 xmlns:a16="http://schemas.microsoft.com/office/drawing/2014/main" id="{FB4A6115-6D83-44B1-A609-0022778C0585}"/>
              </a:ext>
            </a:extLst>
          </p:cNvPr>
          <p:cNvSpPr/>
          <p:nvPr/>
        </p:nvSpPr>
        <p:spPr>
          <a:xfrm>
            <a:off x="-609600" y="826163"/>
            <a:ext cx="8382000" cy="615553"/>
          </a:xfrm>
          <a:prstGeom prst="rect">
            <a:avLst/>
          </a:prstGeom>
        </p:spPr>
        <p:txBody>
          <a:bodyPr wrap="square">
            <a:spAutoFit/>
          </a:bodyPr>
          <a:lstStyle/>
          <a:p>
            <a:pPr lvl="0" algn="ctr">
              <a:spcBef>
                <a:spcPct val="20000"/>
              </a:spcBef>
              <a:buClr>
                <a:srgbClr val="31B6FD"/>
              </a:buClr>
              <a:buSzPct val="100000"/>
            </a:pPr>
            <a:r>
              <a:rPr lang="en-US" sz="3400" b="1" dirty="0">
                <a:solidFill>
                  <a:srgbClr val="FF0000"/>
                </a:solidFill>
                <a:latin typeface="Times New Roman" panose="02020603050405020304" pitchFamily="18" charset="0"/>
                <a:cs typeface="Times New Roman" panose="02020603050405020304" pitchFamily="18" charset="0"/>
              </a:rPr>
              <a:t>COMPETENCE</a:t>
            </a:r>
          </a:p>
        </p:txBody>
      </p:sp>
      <p:pic>
        <p:nvPicPr>
          <p:cNvPr id="5" name="Picture 24" descr="University of Lagos (Unilag) | WIPO Re:Search">
            <a:extLst>
              <a:ext uri="{FF2B5EF4-FFF2-40B4-BE49-F238E27FC236}">
                <a16:creationId xmlns="" xmlns:a16="http://schemas.microsoft.com/office/drawing/2014/main" id="{3C7C1F94-AF06-4C70-BA0F-B2BC249AD3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980" y="5516909"/>
            <a:ext cx="1161826" cy="12648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Image result for servicom">
            <a:hlinkClick r:id="rId3"/>
            <a:extLst>
              <a:ext uri="{FF2B5EF4-FFF2-40B4-BE49-F238E27FC236}">
                <a16:creationId xmlns="" xmlns:a16="http://schemas.microsoft.com/office/drawing/2014/main" id="{B4F0456A-6DF6-428D-AA33-A99E57DE31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9892" y="5516909"/>
            <a:ext cx="1551709" cy="1172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067132"/>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4" descr="University of Lagos (Unilag) | WIPO Re:Search">
            <a:extLst>
              <a:ext uri="{FF2B5EF4-FFF2-40B4-BE49-F238E27FC236}">
                <a16:creationId xmlns="" xmlns:a16="http://schemas.microsoft.com/office/drawing/2014/main" id="{5895FB62-EF01-43DD-8B7A-ACE52F544C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980" y="5516909"/>
            <a:ext cx="1161826" cy="12648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Image result for servicom">
            <a:hlinkClick r:id="rId3"/>
            <a:extLst>
              <a:ext uri="{FF2B5EF4-FFF2-40B4-BE49-F238E27FC236}">
                <a16:creationId xmlns="" xmlns:a16="http://schemas.microsoft.com/office/drawing/2014/main" id="{7C8FA590-75DF-49B1-B1B4-5DA4BC34C3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9892" y="5516909"/>
            <a:ext cx="1551709" cy="117200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 xmlns:a16="http://schemas.microsoft.com/office/drawing/2014/main" id="{F8B77BF3-EDB6-41D5-8E72-0A0DE8CC4933}"/>
              </a:ext>
            </a:extLst>
          </p:cNvPr>
          <p:cNvSpPr>
            <a:spLocks noGrp="1"/>
          </p:cNvSpPr>
          <p:nvPr>
            <p:ph type="sldNum" sz="quarter" idx="12"/>
          </p:nvPr>
        </p:nvSpPr>
        <p:spPr/>
        <p:txBody>
          <a:bodyPr/>
          <a:lstStyle/>
          <a:p>
            <a:fld id="{135E945C-6AA3-4D2A-A0BC-A436BAEAF4F3}" type="slidenum">
              <a:rPr lang="en-US" smtClean="0">
                <a:solidFill>
                  <a:srgbClr val="073E87"/>
                </a:solidFill>
              </a:rPr>
              <a:pPr/>
              <a:t>16</a:t>
            </a:fld>
            <a:endParaRPr lang="en-US">
              <a:solidFill>
                <a:srgbClr val="073E87"/>
              </a:solidFill>
            </a:endParaRPr>
          </a:p>
        </p:txBody>
      </p:sp>
      <p:sp>
        <p:nvSpPr>
          <p:cNvPr id="3" name="Subtitle 2">
            <a:extLst>
              <a:ext uri="{FF2B5EF4-FFF2-40B4-BE49-F238E27FC236}">
                <a16:creationId xmlns="" xmlns:a16="http://schemas.microsoft.com/office/drawing/2014/main" id="{CDCD32FC-930A-468A-9D3F-E4A471287730}"/>
              </a:ext>
            </a:extLst>
          </p:cNvPr>
          <p:cNvSpPr txBox="1">
            <a:spLocks/>
          </p:cNvSpPr>
          <p:nvPr/>
        </p:nvSpPr>
        <p:spPr>
          <a:xfrm>
            <a:off x="304800" y="1600200"/>
            <a:ext cx="8458200" cy="42672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just">
              <a:buFont typeface="Symbol" pitchFamily="18" charset="2"/>
              <a:buNone/>
            </a:pPr>
            <a:r>
              <a:rPr lang="en-US" dirty="0">
                <a:solidFill>
                  <a:schemeClr val="tx1"/>
                </a:solidFill>
                <a:latin typeface="Times New Roman" panose="02020603050405020304" pitchFamily="18" charset="0"/>
                <a:cs typeface="Times New Roman" panose="02020603050405020304" pitchFamily="18" charset="0"/>
              </a:rPr>
              <a:t>This has to do with contact, how easy is it to make contact and to approach the establishment. Are there information that adequately answers common questions on the website; ability to get information on telephone, convenient hours of operation, geographical location and distance, are there on line real-time services on the internet, e.g. admission requirements, admission period, admission forms, submission of forms, examination dates, checking of results, assignments and electronic interactions with the lecturers, accessibility to electronic notes, dissemination of information by authority on the net, school’s opening and break periods, summer </a:t>
            </a:r>
            <a:r>
              <a:rPr lang="en-US" dirty="0" err="1">
                <a:solidFill>
                  <a:schemeClr val="tx1"/>
                </a:solidFill>
                <a:latin typeface="Times New Roman" panose="02020603050405020304" pitchFamily="18" charset="0"/>
                <a:cs typeface="Times New Roman" panose="02020603050405020304" pitchFamily="18" charset="0"/>
              </a:rPr>
              <a:t>programmes</a:t>
            </a:r>
            <a:r>
              <a:rPr lang="en-US" dirty="0">
                <a:solidFill>
                  <a:schemeClr val="tx1"/>
                </a:solidFill>
                <a:latin typeface="Times New Roman" panose="02020603050405020304" pitchFamily="18" charset="0"/>
                <a:cs typeface="Times New Roman" panose="02020603050405020304" pitchFamily="18" charset="0"/>
              </a:rPr>
              <a:t>, electronic payment of fees, and etc.</a:t>
            </a:r>
          </a:p>
          <a:p>
            <a:pPr algn="just"/>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 xmlns:a16="http://schemas.microsoft.com/office/drawing/2014/main" id="{408B2254-A4BC-46A3-82A4-238B243E31AD}"/>
              </a:ext>
            </a:extLst>
          </p:cNvPr>
          <p:cNvSpPr/>
          <p:nvPr/>
        </p:nvSpPr>
        <p:spPr>
          <a:xfrm>
            <a:off x="-161812" y="909660"/>
            <a:ext cx="8305800" cy="615553"/>
          </a:xfrm>
          <a:prstGeom prst="rect">
            <a:avLst/>
          </a:prstGeom>
        </p:spPr>
        <p:txBody>
          <a:bodyPr wrap="square">
            <a:spAutoFit/>
          </a:bodyPr>
          <a:lstStyle/>
          <a:p>
            <a:pPr lvl="0" algn="ctr">
              <a:spcBef>
                <a:spcPct val="20000"/>
              </a:spcBef>
              <a:buClr>
                <a:srgbClr val="31B6FD"/>
              </a:buClr>
              <a:buSzPct val="100000"/>
            </a:pPr>
            <a:r>
              <a:rPr lang="en-US" sz="3400" b="1" dirty="0">
                <a:solidFill>
                  <a:srgbClr val="FF0000"/>
                </a:solidFill>
                <a:latin typeface="Times New Roman" panose="02020603050405020304" pitchFamily="18" charset="0"/>
                <a:cs typeface="Times New Roman" panose="02020603050405020304" pitchFamily="18" charset="0"/>
              </a:rPr>
              <a:t>ACCESSIBILITY</a:t>
            </a:r>
          </a:p>
        </p:txBody>
      </p:sp>
    </p:spTree>
    <p:extLst>
      <p:ext uri="{BB962C8B-B14F-4D97-AF65-F5344CB8AC3E}">
        <p14:creationId xmlns:p14="http://schemas.microsoft.com/office/powerpoint/2010/main" val="2722593415"/>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4" descr="University of Lagos (Unilag) | WIPO Re:Search">
            <a:extLst>
              <a:ext uri="{FF2B5EF4-FFF2-40B4-BE49-F238E27FC236}">
                <a16:creationId xmlns="" xmlns:a16="http://schemas.microsoft.com/office/drawing/2014/main" id="{02E839B7-C604-435E-86E3-9EC7A5AC7B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980" y="5516909"/>
            <a:ext cx="1161826" cy="12648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Image result for servicom">
            <a:hlinkClick r:id="rId3"/>
            <a:extLst>
              <a:ext uri="{FF2B5EF4-FFF2-40B4-BE49-F238E27FC236}">
                <a16:creationId xmlns="" xmlns:a16="http://schemas.microsoft.com/office/drawing/2014/main" id="{69B9FEFF-07C5-4E8F-A3E6-DBE6F32BB9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9892" y="5516909"/>
            <a:ext cx="1551709" cy="117200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 xmlns:a16="http://schemas.microsoft.com/office/drawing/2014/main" id="{5F412FFF-0173-465D-8119-809AD9FA9B66}"/>
              </a:ext>
            </a:extLst>
          </p:cNvPr>
          <p:cNvSpPr>
            <a:spLocks noGrp="1"/>
          </p:cNvSpPr>
          <p:nvPr>
            <p:ph type="sldNum" sz="quarter" idx="12"/>
          </p:nvPr>
        </p:nvSpPr>
        <p:spPr/>
        <p:txBody>
          <a:bodyPr/>
          <a:lstStyle/>
          <a:p>
            <a:fld id="{135E945C-6AA3-4D2A-A0BC-A436BAEAF4F3}" type="slidenum">
              <a:rPr lang="en-US" smtClean="0">
                <a:solidFill>
                  <a:srgbClr val="073E87"/>
                </a:solidFill>
              </a:rPr>
              <a:pPr/>
              <a:t>17</a:t>
            </a:fld>
            <a:endParaRPr lang="en-US">
              <a:solidFill>
                <a:srgbClr val="073E87"/>
              </a:solidFill>
            </a:endParaRPr>
          </a:p>
        </p:txBody>
      </p:sp>
      <p:sp>
        <p:nvSpPr>
          <p:cNvPr id="3" name="Subtitle 2">
            <a:extLst>
              <a:ext uri="{FF2B5EF4-FFF2-40B4-BE49-F238E27FC236}">
                <a16:creationId xmlns="" xmlns:a16="http://schemas.microsoft.com/office/drawing/2014/main" id="{4FD939FF-567F-416D-8AD9-196C5CF23036}"/>
              </a:ext>
            </a:extLst>
          </p:cNvPr>
          <p:cNvSpPr txBox="1">
            <a:spLocks/>
          </p:cNvSpPr>
          <p:nvPr/>
        </p:nvSpPr>
        <p:spPr>
          <a:xfrm>
            <a:off x="533400" y="1402901"/>
            <a:ext cx="8305800" cy="48768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just">
              <a:buFont typeface="Symbol" pitchFamily="18" charset="2"/>
              <a:buNone/>
            </a:pPr>
            <a:r>
              <a:rPr lang="en-US" sz="2800" dirty="0">
                <a:solidFill>
                  <a:schemeClr val="tx1"/>
                </a:solidFill>
                <a:latin typeface="Times New Roman" panose="02020603050405020304" pitchFamily="18" charset="0"/>
                <a:cs typeface="Times New Roman" panose="02020603050405020304" pitchFamily="18" charset="0"/>
              </a:rPr>
              <a:t>In the service industry, contact with the personnel creates a long lasting impression which actually has direct relationship with the quality of service as perceived by the customer; the following are elements of courtesy, politeness, respect, consideration, and friendliness of the contact personnel e.g. the security men at the gate, the receptionist, the secretary, the corporate affairs, and the communication officers. The appearance, cleanness of offices, language and countenance of the personnel are very important.</a:t>
            </a:r>
            <a:endParaRPr lang="en-US" sz="28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 xmlns:a16="http://schemas.microsoft.com/office/drawing/2014/main" id="{5571D1E6-D3FC-482E-BF0A-419E93CD3E3D}"/>
              </a:ext>
            </a:extLst>
          </p:cNvPr>
          <p:cNvSpPr/>
          <p:nvPr/>
        </p:nvSpPr>
        <p:spPr>
          <a:xfrm>
            <a:off x="0" y="771959"/>
            <a:ext cx="6400800" cy="630942"/>
          </a:xfrm>
          <a:prstGeom prst="rect">
            <a:avLst/>
          </a:prstGeom>
        </p:spPr>
        <p:txBody>
          <a:bodyPr wrap="square">
            <a:spAutoFit/>
          </a:bodyPr>
          <a:lstStyle/>
          <a:p>
            <a:pPr lvl="0" algn="ctr">
              <a:spcBef>
                <a:spcPct val="20000"/>
              </a:spcBef>
              <a:buClr>
                <a:srgbClr val="31B6FD"/>
              </a:buClr>
              <a:buSzPct val="100000"/>
            </a:pPr>
            <a:r>
              <a:rPr lang="en-US" sz="3500" b="1" dirty="0">
                <a:solidFill>
                  <a:srgbClr val="FF0000"/>
                </a:solidFill>
                <a:latin typeface="Times New Roman" panose="02020603050405020304" pitchFamily="18" charset="0"/>
                <a:cs typeface="Times New Roman" panose="02020603050405020304" pitchFamily="18" charset="0"/>
              </a:rPr>
              <a:t>COURTESY</a:t>
            </a:r>
            <a:endParaRPr lang="en-US" sz="35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8677671"/>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92C2344D-B3E1-49B9-8AC7-632E730515C9}"/>
              </a:ext>
            </a:extLst>
          </p:cNvPr>
          <p:cNvSpPr>
            <a:spLocks noGrp="1"/>
          </p:cNvSpPr>
          <p:nvPr>
            <p:ph type="sldNum" sz="quarter" idx="12"/>
          </p:nvPr>
        </p:nvSpPr>
        <p:spPr/>
        <p:txBody>
          <a:bodyPr/>
          <a:lstStyle/>
          <a:p>
            <a:fld id="{135E945C-6AA3-4D2A-A0BC-A436BAEAF4F3}" type="slidenum">
              <a:rPr lang="en-US" smtClean="0">
                <a:solidFill>
                  <a:srgbClr val="073E87"/>
                </a:solidFill>
              </a:rPr>
              <a:pPr/>
              <a:t>18</a:t>
            </a:fld>
            <a:endParaRPr lang="en-US">
              <a:solidFill>
                <a:srgbClr val="073E87"/>
              </a:solidFill>
            </a:endParaRPr>
          </a:p>
        </p:txBody>
      </p:sp>
      <p:sp>
        <p:nvSpPr>
          <p:cNvPr id="3" name="Subtitle 2">
            <a:extLst>
              <a:ext uri="{FF2B5EF4-FFF2-40B4-BE49-F238E27FC236}">
                <a16:creationId xmlns="" xmlns:a16="http://schemas.microsoft.com/office/drawing/2014/main" id="{937E8074-2B44-4AD2-8FE9-985533236921}"/>
              </a:ext>
            </a:extLst>
          </p:cNvPr>
          <p:cNvSpPr txBox="1">
            <a:spLocks/>
          </p:cNvSpPr>
          <p:nvPr/>
        </p:nvSpPr>
        <p:spPr>
          <a:xfrm>
            <a:off x="508819" y="1311303"/>
            <a:ext cx="8482781" cy="4463875"/>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lgn="just"/>
            <a:r>
              <a:rPr lang="en-US" sz="2600" dirty="0">
                <a:solidFill>
                  <a:schemeClr val="tx1"/>
                </a:solidFill>
                <a:latin typeface="Times New Roman" panose="02020603050405020304" pitchFamily="18" charset="0"/>
                <a:cs typeface="Times New Roman" panose="02020603050405020304" pitchFamily="18" charset="0"/>
              </a:rPr>
              <a:t>This means getting the right information to the customers at the right time. </a:t>
            </a:r>
          </a:p>
          <a:p>
            <a:pPr algn="just"/>
            <a:r>
              <a:rPr lang="en-US" sz="2600" dirty="0">
                <a:solidFill>
                  <a:schemeClr val="tx1"/>
                </a:solidFill>
                <a:latin typeface="Times New Roman" panose="02020603050405020304" pitchFamily="18" charset="0"/>
                <a:cs typeface="Times New Roman" panose="02020603050405020304" pitchFamily="18" charset="0"/>
              </a:rPr>
              <a:t>Communicating with the customer in a language with which they can understand the content of the message without extra efforts. </a:t>
            </a:r>
          </a:p>
          <a:p>
            <a:pPr algn="just"/>
            <a:r>
              <a:rPr lang="en-US" sz="2600" dirty="0">
                <a:solidFill>
                  <a:schemeClr val="tx1"/>
                </a:solidFill>
                <a:latin typeface="Times New Roman" panose="02020603050405020304" pitchFamily="18" charset="0"/>
                <a:cs typeface="Times New Roman" panose="02020603050405020304" pitchFamily="18" charset="0"/>
              </a:rPr>
              <a:t>Efforts should be made to listen to their request or problems and their information requirement. It may require the organization to adjust its language for different customers – increasing the level of sophistication with a well-educated customer and speaking simply and plainly with a novice. </a:t>
            </a:r>
            <a:endParaRPr lang="en-US" sz="26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 xmlns:a16="http://schemas.microsoft.com/office/drawing/2014/main" id="{13466564-4C20-4C7C-8153-7FB57B11432E}"/>
              </a:ext>
            </a:extLst>
          </p:cNvPr>
          <p:cNvSpPr/>
          <p:nvPr/>
        </p:nvSpPr>
        <p:spPr>
          <a:xfrm>
            <a:off x="24581" y="668711"/>
            <a:ext cx="8229600" cy="615553"/>
          </a:xfrm>
          <a:prstGeom prst="rect">
            <a:avLst/>
          </a:prstGeom>
        </p:spPr>
        <p:txBody>
          <a:bodyPr wrap="square">
            <a:spAutoFit/>
          </a:bodyPr>
          <a:lstStyle/>
          <a:p>
            <a:pPr lvl="0" algn="ctr">
              <a:spcBef>
                <a:spcPct val="20000"/>
              </a:spcBef>
              <a:buClr>
                <a:srgbClr val="31B6FD"/>
              </a:buClr>
              <a:buSzPct val="100000"/>
            </a:pPr>
            <a:r>
              <a:rPr lang="en-US" sz="3400" b="1" dirty="0">
                <a:solidFill>
                  <a:srgbClr val="FF0000"/>
                </a:solidFill>
                <a:latin typeface="Calisto MT" panose="02040603050505030304" pitchFamily="18" charset="0"/>
              </a:rPr>
              <a:t>Communication</a:t>
            </a:r>
            <a:endParaRPr lang="en-US" sz="3400" dirty="0">
              <a:solidFill>
                <a:srgbClr val="FF0000"/>
              </a:solidFill>
              <a:latin typeface="Calisto MT" panose="02040603050505030304" pitchFamily="18" charset="0"/>
            </a:endParaRPr>
          </a:p>
        </p:txBody>
      </p:sp>
      <p:pic>
        <p:nvPicPr>
          <p:cNvPr id="5" name="Picture 24" descr="University of Lagos (Unilag) | WIPO Re:Search">
            <a:extLst>
              <a:ext uri="{FF2B5EF4-FFF2-40B4-BE49-F238E27FC236}">
                <a16:creationId xmlns="" xmlns:a16="http://schemas.microsoft.com/office/drawing/2014/main" id="{27445AC2-32A2-4FC2-83E9-981A06DF83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980" y="5516909"/>
            <a:ext cx="1161826" cy="12648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Image result for servicom">
            <a:hlinkClick r:id="rId3"/>
            <a:extLst>
              <a:ext uri="{FF2B5EF4-FFF2-40B4-BE49-F238E27FC236}">
                <a16:creationId xmlns="" xmlns:a16="http://schemas.microsoft.com/office/drawing/2014/main" id="{C01F58D4-C920-4202-A52F-91863F020C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9892" y="5516909"/>
            <a:ext cx="1551709" cy="1172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037858"/>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708F9ABD-E82C-4A2E-9BE2-BCA953F6F57A}"/>
              </a:ext>
            </a:extLst>
          </p:cNvPr>
          <p:cNvSpPr>
            <a:spLocks noGrp="1"/>
          </p:cNvSpPr>
          <p:nvPr>
            <p:ph type="sldNum" sz="quarter" idx="12"/>
          </p:nvPr>
        </p:nvSpPr>
        <p:spPr/>
        <p:txBody>
          <a:bodyPr/>
          <a:lstStyle/>
          <a:p>
            <a:fld id="{135E945C-6AA3-4D2A-A0BC-A436BAEAF4F3}" type="slidenum">
              <a:rPr lang="en-US" smtClean="0">
                <a:solidFill>
                  <a:srgbClr val="073E87"/>
                </a:solidFill>
              </a:rPr>
              <a:pPr/>
              <a:t>19</a:t>
            </a:fld>
            <a:endParaRPr lang="en-US">
              <a:solidFill>
                <a:srgbClr val="073E87"/>
              </a:solidFill>
            </a:endParaRPr>
          </a:p>
        </p:txBody>
      </p:sp>
      <p:sp>
        <p:nvSpPr>
          <p:cNvPr id="3" name="Rectangle 2">
            <a:extLst>
              <a:ext uri="{FF2B5EF4-FFF2-40B4-BE49-F238E27FC236}">
                <a16:creationId xmlns="" xmlns:a16="http://schemas.microsoft.com/office/drawing/2014/main" id="{CDEC46EF-B4F1-45F3-B510-4FC5BD3A836D}"/>
              </a:ext>
            </a:extLst>
          </p:cNvPr>
          <p:cNvSpPr/>
          <p:nvPr/>
        </p:nvSpPr>
        <p:spPr>
          <a:xfrm>
            <a:off x="685800" y="1676400"/>
            <a:ext cx="8153400" cy="3539430"/>
          </a:xfrm>
          <a:prstGeom prst="rect">
            <a:avLst/>
          </a:prstGeom>
        </p:spPr>
        <p:txBody>
          <a:bodyPr wrap="square">
            <a:spAutoFit/>
          </a:bodyPr>
          <a:lstStyle/>
          <a:p>
            <a:pPr algn="just"/>
            <a:r>
              <a:rPr lang="en-US" sz="3200" dirty="0">
                <a:latin typeface="Times New Roman" panose="02020603050405020304" pitchFamily="18" charset="0"/>
                <a:cs typeface="Times New Roman" panose="02020603050405020304" pitchFamily="18" charset="0"/>
              </a:rPr>
              <a:t>Here integrity is the focus. This lies more on the organization’s reputation and trustworthiness. The personal characteristics and behaviour of the contact person is crucial. The contact persons may include the corporate affairs, staff, the registry, lecturers, students, security personnel. This virtually includes all workers.</a:t>
            </a:r>
          </a:p>
        </p:txBody>
      </p:sp>
      <p:sp>
        <p:nvSpPr>
          <p:cNvPr id="4" name="Rectangle 3">
            <a:extLst>
              <a:ext uri="{FF2B5EF4-FFF2-40B4-BE49-F238E27FC236}">
                <a16:creationId xmlns="" xmlns:a16="http://schemas.microsoft.com/office/drawing/2014/main" id="{C81DDF0D-BB32-4FB0-A5D7-C5A4E80FF607}"/>
              </a:ext>
            </a:extLst>
          </p:cNvPr>
          <p:cNvSpPr/>
          <p:nvPr/>
        </p:nvSpPr>
        <p:spPr>
          <a:xfrm>
            <a:off x="-352312" y="813759"/>
            <a:ext cx="8686800" cy="646331"/>
          </a:xfrm>
          <a:prstGeom prst="rect">
            <a:avLst/>
          </a:prstGeom>
        </p:spPr>
        <p:txBody>
          <a:bodyPr wrap="square">
            <a:spAutoFit/>
          </a:bodyPr>
          <a:lstStyle/>
          <a:p>
            <a:pPr lvl="0" algn="just"/>
            <a:r>
              <a:rPr lang="en-US" sz="3600" b="1" dirty="0">
                <a:solidFill>
                  <a:srgbClr val="FF0000"/>
                </a:solidFill>
                <a:latin typeface="Calisto MT" panose="02040603050505030304" pitchFamily="18" charset="0"/>
              </a:rPr>
              <a:t>                      CREDIBILITY</a:t>
            </a:r>
            <a:endParaRPr lang="en-US" sz="3600" dirty="0">
              <a:solidFill>
                <a:srgbClr val="FF0000"/>
              </a:solidFill>
              <a:latin typeface="Calisto MT" panose="02040603050505030304" pitchFamily="18" charset="0"/>
            </a:endParaRPr>
          </a:p>
        </p:txBody>
      </p:sp>
      <p:pic>
        <p:nvPicPr>
          <p:cNvPr id="5" name="Picture 24" descr="University of Lagos (Unilag) | WIPO Re:Search">
            <a:extLst>
              <a:ext uri="{FF2B5EF4-FFF2-40B4-BE49-F238E27FC236}">
                <a16:creationId xmlns="" xmlns:a16="http://schemas.microsoft.com/office/drawing/2014/main" id="{8DC334F8-C858-4371-8CEE-CBADDEBFD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980" y="5516909"/>
            <a:ext cx="1161826" cy="12648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Image result for servicom">
            <a:hlinkClick r:id="rId3"/>
            <a:extLst>
              <a:ext uri="{FF2B5EF4-FFF2-40B4-BE49-F238E27FC236}">
                <a16:creationId xmlns="" xmlns:a16="http://schemas.microsoft.com/office/drawing/2014/main" id="{40467894-BFF2-4DA5-B69C-7175FCE70E3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9892" y="5516909"/>
            <a:ext cx="1551709" cy="1172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707277"/>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F74AE3FF-4313-4CE0-8100-F2B88A4D3810}"/>
              </a:ext>
            </a:extLst>
          </p:cNvPr>
          <p:cNvSpPr>
            <a:spLocks noGrp="1"/>
          </p:cNvSpPr>
          <p:nvPr>
            <p:ph type="sldNum" sz="quarter" idx="12"/>
          </p:nvPr>
        </p:nvSpPr>
        <p:spPr/>
        <p:txBody>
          <a:bodyPr/>
          <a:lstStyle/>
          <a:p>
            <a:fld id="{135E945C-6AA3-4D2A-A0BC-A436BAEAF4F3}" type="slidenum">
              <a:rPr lang="en-US" smtClean="0"/>
              <a:pPr/>
              <a:t>2</a:t>
            </a:fld>
            <a:endParaRPr lang="en-US"/>
          </a:p>
        </p:txBody>
      </p:sp>
      <p:sp>
        <p:nvSpPr>
          <p:cNvPr id="5" name="Content Placeholder 2">
            <a:extLst>
              <a:ext uri="{FF2B5EF4-FFF2-40B4-BE49-F238E27FC236}">
                <a16:creationId xmlns="" xmlns:a16="http://schemas.microsoft.com/office/drawing/2014/main" id="{709D7F99-3D69-4706-B6FC-CCC281D6A939}"/>
              </a:ext>
            </a:extLst>
          </p:cNvPr>
          <p:cNvSpPr>
            <a:spLocks noGrp="1"/>
          </p:cNvSpPr>
          <p:nvPr>
            <p:ph idx="1"/>
          </p:nvPr>
        </p:nvSpPr>
        <p:spPr>
          <a:xfrm>
            <a:off x="1600200" y="2514600"/>
            <a:ext cx="6210300" cy="2209954"/>
          </a:xfrm>
        </p:spPr>
        <p:txBody>
          <a:bodyPr>
            <a:noAutofit/>
          </a:bodyPr>
          <a:lstStyle/>
          <a:p>
            <a:pPr marL="0" indent="0">
              <a:buNone/>
            </a:pPr>
            <a:r>
              <a:rPr lang="en-US" sz="3000" b="1" dirty="0"/>
              <a:t>                             	</a:t>
            </a:r>
            <a:endParaRPr lang="en-US" sz="3000" b="1" dirty="0">
              <a:latin typeface="Times New Roman" pitchFamily="18" charset="0"/>
              <a:cs typeface="Times New Roman" pitchFamily="18" charset="0"/>
            </a:endParaRPr>
          </a:p>
          <a:p>
            <a:pPr marL="0" indent="0" algn="ctr">
              <a:buNone/>
            </a:pPr>
            <a:r>
              <a:rPr lang="en-US" sz="3000" b="1" dirty="0">
                <a:solidFill>
                  <a:schemeClr val="tx1"/>
                </a:solidFill>
                <a:latin typeface="Times New Roman" pitchFamily="18" charset="0"/>
                <a:cs typeface="Times New Roman" pitchFamily="18" charset="0"/>
              </a:rPr>
              <a:t>Quality Assurance &amp; SERVICOM</a:t>
            </a:r>
          </a:p>
          <a:p>
            <a:pPr marL="0" indent="0" algn="ctr">
              <a:buNone/>
            </a:pPr>
            <a:r>
              <a:rPr lang="en-US" sz="3000" b="1" dirty="0">
                <a:solidFill>
                  <a:schemeClr val="tx1"/>
                </a:solidFill>
                <a:latin typeface="Times New Roman" pitchFamily="18" charset="0"/>
                <a:cs typeface="Times New Roman" pitchFamily="18" charset="0"/>
              </a:rPr>
              <a:t>Office of the Vice Chancellor</a:t>
            </a:r>
          </a:p>
          <a:p>
            <a:pPr marL="0" indent="0" algn="ctr">
              <a:buNone/>
            </a:pPr>
            <a:r>
              <a:rPr lang="en-US" sz="3000" b="1" dirty="0">
                <a:solidFill>
                  <a:schemeClr val="tx1"/>
                </a:solidFill>
                <a:latin typeface="Times New Roman" pitchFamily="18" charset="0"/>
                <a:cs typeface="Times New Roman" pitchFamily="18" charset="0"/>
              </a:rPr>
              <a:t>University of Lagos</a:t>
            </a:r>
          </a:p>
        </p:txBody>
      </p:sp>
      <p:pic>
        <p:nvPicPr>
          <p:cNvPr id="9" name="Picture 3" descr="Image result for servicom">
            <a:hlinkClick r:id="rId2"/>
            <a:extLst>
              <a:ext uri="{FF2B5EF4-FFF2-40B4-BE49-F238E27FC236}">
                <a16:creationId xmlns="" xmlns:a16="http://schemas.microsoft.com/office/drawing/2014/main" id="{C5E9C494-7326-454A-938A-CA183B877B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0351" y="452437"/>
            <a:ext cx="2017449" cy="14525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University of Lagos (Unilag) | WIPO Re:Search">
            <a:extLst>
              <a:ext uri="{FF2B5EF4-FFF2-40B4-BE49-F238E27FC236}">
                <a16:creationId xmlns="" xmlns:a16="http://schemas.microsoft.com/office/drawing/2014/main" id="{E0D861B0-9E83-40EC-BDB8-D9F92B69FB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2363"/>
            <a:ext cx="1702250" cy="18532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4" descr="University of Lagos (Unilag) | WIPO Re:Search">
            <a:extLst>
              <a:ext uri="{FF2B5EF4-FFF2-40B4-BE49-F238E27FC236}">
                <a16:creationId xmlns="" xmlns:a16="http://schemas.microsoft.com/office/drawing/2014/main" id="{2946CA05-5F9F-4D49-86B2-6A2183D727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980" y="5516909"/>
            <a:ext cx="1161826" cy="12648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Image result for servicom">
            <a:hlinkClick r:id="rId2"/>
            <a:extLst>
              <a:ext uri="{FF2B5EF4-FFF2-40B4-BE49-F238E27FC236}">
                <a16:creationId xmlns="" xmlns:a16="http://schemas.microsoft.com/office/drawing/2014/main" id="{4EE0D767-857F-49D6-BBD4-3A4639926C8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39892" y="5516909"/>
            <a:ext cx="1551709" cy="1172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455448"/>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9A37D746-2F8E-4B6D-B7C7-6C48F4B90685}"/>
              </a:ext>
            </a:extLst>
          </p:cNvPr>
          <p:cNvSpPr>
            <a:spLocks noGrp="1"/>
          </p:cNvSpPr>
          <p:nvPr>
            <p:ph type="sldNum" sz="quarter" idx="12"/>
          </p:nvPr>
        </p:nvSpPr>
        <p:spPr/>
        <p:txBody>
          <a:bodyPr/>
          <a:lstStyle/>
          <a:p>
            <a:fld id="{135E945C-6AA3-4D2A-A0BC-A436BAEAF4F3}" type="slidenum">
              <a:rPr lang="en-US" smtClean="0">
                <a:solidFill>
                  <a:srgbClr val="073E87"/>
                </a:solidFill>
              </a:rPr>
              <a:pPr/>
              <a:t>20</a:t>
            </a:fld>
            <a:endParaRPr lang="en-US">
              <a:solidFill>
                <a:srgbClr val="073E87"/>
              </a:solidFill>
            </a:endParaRPr>
          </a:p>
        </p:txBody>
      </p:sp>
      <p:sp>
        <p:nvSpPr>
          <p:cNvPr id="3" name="Subtitle 2">
            <a:extLst>
              <a:ext uri="{FF2B5EF4-FFF2-40B4-BE49-F238E27FC236}">
                <a16:creationId xmlns="" xmlns:a16="http://schemas.microsoft.com/office/drawing/2014/main" id="{46FC9802-EF62-47D6-9D6B-023111D9F7EA}"/>
              </a:ext>
            </a:extLst>
          </p:cNvPr>
          <p:cNvSpPr txBox="1">
            <a:spLocks/>
          </p:cNvSpPr>
          <p:nvPr/>
        </p:nvSpPr>
        <p:spPr>
          <a:xfrm>
            <a:off x="457200" y="1524000"/>
            <a:ext cx="8382000" cy="46482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Font typeface="Symbol" pitchFamily="18" charset="2"/>
              <a:buNone/>
            </a:pPr>
            <a:endParaRPr lang="en-US" sz="2800" b="1" dirty="0">
              <a:solidFill>
                <a:schemeClr val="tx1"/>
              </a:solidFill>
              <a:latin typeface="Calisto MT" panose="02040603050505030304" pitchFamily="18" charset="0"/>
            </a:endParaRPr>
          </a:p>
          <a:p>
            <a:pPr algn="just"/>
            <a:r>
              <a:rPr lang="en-US" sz="2800" dirty="0">
                <a:solidFill>
                  <a:schemeClr val="tx1"/>
                </a:solidFill>
                <a:latin typeface="Calisto MT" panose="02040603050505030304" pitchFamily="18" charset="0"/>
              </a:rPr>
              <a:t>There are diverse customers with different needs. However, the focus here is the principal business of the organization </a:t>
            </a:r>
            <a:r>
              <a:rPr lang="en-US" sz="2800" dirty="0" err="1">
                <a:solidFill>
                  <a:schemeClr val="tx1"/>
                </a:solidFill>
                <a:latin typeface="Calisto MT" panose="02040603050505030304" pitchFamily="18" charset="0"/>
              </a:rPr>
              <a:t>e.g</a:t>
            </a:r>
            <a:r>
              <a:rPr lang="en-US" sz="2800" dirty="0">
                <a:solidFill>
                  <a:schemeClr val="tx1"/>
                </a:solidFill>
                <a:latin typeface="Calisto MT" panose="02040603050505030304" pitchFamily="18" charset="0"/>
              </a:rPr>
              <a:t> quality education. Nevertheless the understanding of the customers’ specific requirements and needs should be taken seriously.</a:t>
            </a:r>
          </a:p>
          <a:p>
            <a:pPr algn="just"/>
            <a:r>
              <a:rPr lang="en-US" sz="2800" dirty="0">
                <a:solidFill>
                  <a:schemeClr val="tx1"/>
                </a:solidFill>
                <a:latin typeface="Calisto MT" panose="02040603050505030304" pitchFamily="18" charset="0"/>
              </a:rPr>
              <a:t>The HOD, counseling units, the bursary staff and hall administrators will need to classify the customers so as to meet peculiar needs.</a:t>
            </a:r>
          </a:p>
          <a:p>
            <a:pPr marL="0" indent="0" algn="just">
              <a:buFont typeface="Symbol" pitchFamily="18" charset="2"/>
              <a:buNone/>
            </a:pPr>
            <a:endParaRPr lang="en-US" sz="2800" dirty="0">
              <a:solidFill>
                <a:schemeClr val="tx1"/>
              </a:solidFill>
              <a:latin typeface="Calisto MT" panose="02040603050505030304" pitchFamily="18" charset="0"/>
            </a:endParaRPr>
          </a:p>
        </p:txBody>
      </p:sp>
      <p:sp>
        <p:nvSpPr>
          <p:cNvPr id="4" name="Rectangle 3">
            <a:extLst>
              <a:ext uri="{FF2B5EF4-FFF2-40B4-BE49-F238E27FC236}">
                <a16:creationId xmlns="" xmlns:a16="http://schemas.microsoft.com/office/drawing/2014/main" id="{3B228E46-A94A-4502-A4C0-188438946AB3}"/>
              </a:ext>
            </a:extLst>
          </p:cNvPr>
          <p:cNvSpPr/>
          <p:nvPr/>
        </p:nvSpPr>
        <p:spPr>
          <a:xfrm>
            <a:off x="-276112" y="942860"/>
            <a:ext cx="8534400" cy="615553"/>
          </a:xfrm>
          <a:prstGeom prst="rect">
            <a:avLst/>
          </a:prstGeom>
        </p:spPr>
        <p:txBody>
          <a:bodyPr wrap="square">
            <a:spAutoFit/>
          </a:bodyPr>
          <a:lstStyle/>
          <a:p>
            <a:pPr lvl="0" algn="ctr">
              <a:spcBef>
                <a:spcPct val="20000"/>
              </a:spcBef>
              <a:buClr>
                <a:srgbClr val="31B6FD"/>
              </a:buClr>
              <a:buSzPct val="100000"/>
            </a:pPr>
            <a:r>
              <a:rPr lang="en-US" sz="3400" b="1" dirty="0">
                <a:solidFill>
                  <a:srgbClr val="FF0000"/>
                </a:solidFill>
                <a:latin typeface="Calisto MT" panose="02040603050505030304" pitchFamily="18" charset="0"/>
              </a:rPr>
              <a:t>Understanding the Customers</a:t>
            </a:r>
            <a:endParaRPr lang="en-US" sz="3400" dirty="0">
              <a:solidFill>
                <a:srgbClr val="FF0000"/>
              </a:solidFill>
              <a:latin typeface="Calisto MT" panose="02040603050505030304" pitchFamily="18" charset="0"/>
            </a:endParaRPr>
          </a:p>
        </p:txBody>
      </p:sp>
      <p:pic>
        <p:nvPicPr>
          <p:cNvPr id="5" name="Picture 24" descr="University of Lagos (Unilag) | WIPO Re:Search">
            <a:extLst>
              <a:ext uri="{FF2B5EF4-FFF2-40B4-BE49-F238E27FC236}">
                <a16:creationId xmlns="" xmlns:a16="http://schemas.microsoft.com/office/drawing/2014/main" id="{13B951E3-EE59-4001-AA42-FB240D544F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980" y="5516909"/>
            <a:ext cx="1161826" cy="12648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Image result for servicom">
            <a:hlinkClick r:id="rId3"/>
            <a:extLst>
              <a:ext uri="{FF2B5EF4-FFF2-40B4-BE49-F238E27FC236}">
                <a16:creationId xmlns="" xmlns:a16="http://schemas.microsoft.com/office/drawing/2014/main" id="{F573FCB1-BBAB-41D4-ACE0-679EBA4426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9892" y="5516909"/>
            <a:ext cx="1551709" cy="1172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864122"/>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4" descr="University of Lagos (Unilag) | WIPO Re:Search">
            <a:extLst>
              <a:ext uri="{FF2B5EF4-FFF2-40B4-BE49-F238E27FC236}">
                <a16:creationId xmlns="" xmlns:a16="http://schemas.microsoft.com/office/drawing/2014/main" id="{C13FA17D-B1B0-4657-B173-7E138B26EA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980" y="5516909"/>
            <a:ext cx="1161826" cy="12648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Image result for servicom">
            <a:hlinkClick r:id="rId3"/>
            <a:extLst>
              <a:ext uri="{FF2B5EF4-FFF2-40B4-BE49-F238E27FC236}">
                <a16:creationId xmlns="" xmlns:a16="http://schemas.microsoft.com/office/drawing/2014/main" id="{6133E462-C108-4DD9-9643-474A316764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9892" y="5516909"/>
            <a:ext cx="1551709" cy="117200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 xmlns:a16="http://schemas.microsoft.com/office/drawing/2014/main" id="{A00D70A6-EE75-4708-983A-90B1B713AC0C}"/>
              </a:ext>
            </a:extLst>
          </p:cNvPr>
          <p:cNvSpPr>
            <a:spLocks noGrp="1"/>
          </p:cNvSpPr>
          <p:nvPr>
            <p:ph type="sldNum" sz="quarter" idx="12"/>
          </p:nvPr>
        </p:nvSpPr>
        <p:spPr/>
        <p:txBody>
          <a:bodyPr/>
          <a:lstStyle/>
          <a:p>
            <a:fld id="{135E945C-6AA3-4D2A-A0BC-A436BAEAF4F3}" type="slidenum">
              <a:rPr lang="en-US" smtClean="0">
                <a:solidFill>
                  <a:srgbClr val="073E87"/>
                </a:solidFill>
              </a:rPr>
              <a:pPr/>
              <a:t>21</a:t>
            </a:fld>
            <a:endParaRPr lang="en-US">
              <a:solidFill>
                <a:srgbClr val="073E87"/>
              </a:solidFill>
            </a:endParaRPr>
          </a:p>
        </p:txBody>
      </p:sp>
      <p:sp>
        <p:nvSpPr>
          <p:cNvPr id="3" name="Subtitle 2">
            <a:extLst>
              <a:ext uri="{FF2B5EF4-FFF2-40B4-BE49-F238E27FC236}">
                <a16:creationId xmlns="" xmlns:a16="http://schemas.microsoft.com/office/drawing/2014/main" id="{703083FF-77F5-4DA2-B4FC-68AE1D8BCFB4}"/>
              </a:ext>
            </a:extLst>
          </p:cNvPr>
          <p:cNvSpPr txBox="1">
            <a:spLocks/>
          </p:cNvSpPr>
          <p:nvPr/>
        </p:nvSpPr>
        <p:spPr>
          <a:xfrm>
            <a:off x="152400" y="1447799"/>
            <a:ext cx="8686800" cy="4802363"/>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lgn="just"/>
            <a:r>
              <a:rPr lang="en-US" sz="2600" b="1" dirty="0">
                <a:solidFill>
                  <a:schemeClr val="tx1"/>
                </a:solidFill>
                <a:latin typeface="Times New Roman" panose="02020603050405020304" pitchFamily="18" charset="0"/>
                <a:cs typeface="Times New Roman" panose="02020603050405020304" pitchFamily="18" charset="0"/>
              </a:rPr>
              <a:t> </a:t>
            </a:r>
            <a:r>
              <a:rPr lang="en-US" sz="2600" dirty="0">
                <a:solidFill>
                  <a:schemeClr val="tx1"/>
                </a:solidFill>
                <a:latin typeface="Times New Roman" panose="02020603050405020304" pitchFamily="18" charset="0"/>
                <a:cs typeface="Times New Roman" panose="02020603050405020304" pitchFamily="18" charset="0"/>
              </a:rPr>
              <a:t>This is the environment where the services are delivered such as physical facilities, appearance of personnel, tools and equipment used to provide the service, and physical representation of the service.</a:t>
            </a:r>
          </a:p>
          <a:p>
            <a:pPr algn="just"/>
            <a:r>
              <a:rPr lang="en-US" sz="2600" dirty="0">
                <a:solidFill>
                  <a:schemeClr val="tx1"/>
                </a:solidFill>
                <a:latin typeface="Times New Roman" panose="02020603050405020304" pitchFamily="18" charset="0"/>
                <a:cs typeface="Times New Roman" panose="02020603050405020304" pitchFamily="18" charset="0"/>
              </a:rPr>
              <a:t>Examples of these are the main gate, the flower, the lawn, the building, power supply, the computers, E-classroom, physical appearance of the personnel, </a:t>
            </a:r>
            <a:r>
              <a:rPr lang="en-US" sz="2600" dirty="0" err="1">
                <a:solidFill>
                  <a:schemeClr val="tx1"/>
                </a:solidFill>
                <a:latin typeface="Times New Roman" panose="02020603050405020304" pitchFamily="18" charset="0"/>
                <a:cs typeface="Times New Roman" panose="02020603050405020304" pitchFamily="18" charset="0"/>
              </a:rPr>
              <a:t>colour</a:t>
            </a:r>
            <a:r>
              <a:rPr lang="en-US" sz="2600" dirty="0">
                <a:solidFill>
                  <a:schemeClr val="tx1"/>
                </a:solidFill>
                <a:latin typeface="Times New Roman" panose="02020603050405020304" pitchFamily="18" charset="0"/>
                <a:cs typeface="Times New Roman" panose="02020603050405020304" pitchFamily="18" charset="0"/>
              </a:rPr>
              <a:t> combination, the logo, students appearance and countenance, the dormitory lay out, the students room arrangement, and the road network.</a:t>
            </a:r>
          </a:p>
        </p:txBody>
      </p:sp>
      <p:sp>
        <p:nvSpPr>
          <p:cNvPr id="4" name="Rectangle 3">
            <a:extLst>
              <a:ext uri="{FF2B5EF4-FFF2-40B4-BE49-F238E27FC236}">
                <a16:creationId xmlns="" xmlns:a16="http://schemas.microsoft.com/office/drawing/2014/main" id="{F4202865-8E3C-4006-911A-E5BEDC06A234}"/>
              </a:ext>
            </a:extLst>
          </p:cNvPr>
          <p:cNvSpPr/>
          <p:nvPr/>
        </p:nvSpPr>
        <p:spPr>
          <a:xfrm>
            <a:off x="0" y="832247"/>
            <a:ext cx="7848600" cy="615553"/>
          </a:xfrm>
          <a:prstGeom prst="rect">
            <a:avLst/>
          </a:prstGeom>
        </p:spPr>
        <p:txBody>
          <a:bodyPr wrap="square">
            <a:spAutoFit/>
          </a:bodyPr>
          <a:lstStyle/>
          <a:p>
            <a:pPr lvl="0" algn="ctr">
              <a:spcBef>
                <a:spcPct val="20000"/>
              </a:spcBef>
              <a:buClr>
                <a:srgbClr val="31B6FD"/>
              </a:buClr>
              <a:buSzPct val="100000"/>
            </a:pPr>
            <a:r>
              <a:rPr lang="en-US" sz="3400" b="1" dirty="0">
                <a:solidFill>
                  <a:srgbClr val="FF0000"/>
                </a:solidFill>
                <a:latin typeface="Calisto MT" panose="02040603050505030304" pitchFamily="18" charset="0"/>
              </a:rPr>
              <a:t>TANGIBLES</a:t>
            </a:r>
            <a:endParaRPr lang="en-US" sz="3400" dirty="0">
              <a:solidFill>
                <a:srgbClr val="FF0000"/>
              </a:solidFill>
              <a:latin typeface="Calisto MT" panose="02040603050505030304" pitchFamily="18" charset="0"/>
            </a:endParaRPr>
          </a:p>
        </p:txBody>
      </p:sp>
    </p:spTree>
    <p:extLst>
      <p:ext uri="{BB962C8B-B14F-4D97-AF65-F5344CB8AC3E}">
        <p14:creationId xmlns:p14="http://schemas.microsoft.com/office/powerpoint/2010/main" val="1481028516"/>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5C0835AB-3591-43D4-9915-A6FE84A79ACE}"/>
              </a:ext>
            </a:extLst>
          </p:cNvPr>
          <p:cNvSpPr>
            <a:spLocks noGrp="1"/>
          </p:cNvSpPr>
          <p:nvPr>
            <p:ph type="sldNum" sz="quarter" idx="12"/>
          </p:nvPr>
        </p:nvSpPr>
        <p:spPr/>
        <p:txBody>
          <a:bodyPr/>
          <a:lstStyle/>
          <a:p>
            <a:fld id="{135E945C-6AA3-4D2A-A0BC-A436BAEAF4F3}" type="slidenum">
              <a:rPr lang="en-US" smtClean="0">
                <a:solidFill>
                  <a:srgbClr val="073E87"/>
                </a:solidFill>
              </a:rPr>
              <a:pPr/>
              <a:t>22</a:t>
            </a:fld>
            <a:endParaRPr lang="en-US">
              <a:solidFill>
                <a:srgbClr val="073E87"/>
              </a:solidFill>
            </a:endParaRPr>
          </a:p>
        </p:txBody>
      </p:sp>
      <p:sp>
        <p:nvSpPr>
          <p:cNvPr id="3" name="Subtitle 2">
            <a:extLst>
              <a:ext uri="{FF2B5EF4-FFF2-40B4-BE49-F238E27FC236}">
                <a16:creationId xmlns="" xmlns:a16="http://schemas.microsoft.com/office/drawing/2014/main" id="{223B138E-468E-43A9-8CBE-B142A4D89AA0}"/>
              </a:ext>
            </a:extLst>
          </p:cNvPr>
          <p:cNvSpPr txBox="1">
            <a:spLocks/>
          </p:cNvSpPr>
          <p:nvPr/>
        </p:nvSpPr>
        <p:spPr>
          <a:xfrm>
            <a:off x="838200" y="1600200"/>
            <a:ext cx="8077200" cy="4419600"/>
          </a:xfrm>
          <a:prstGeom prst="rect">
            <a:avLst/>
          </a:prstGeom>
        </p:spPr>
        <p:txBody>
          <a:bodyPr vert="horz" lIns="91440" tIns="45720" rIns="91440" bIns="45720" rtlCol="0">
            <a:normAutofit fontScale="925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457200" indent="-457200" algn="just">
              <a:buFont typeface="Wingdings" panose="05000000000000000000" pitchFamily="2" charset="2"/>
              <a:buChar char="§"/>
            </a:pPr>
            <a:r>
              <a:rPr lang="en-US" sz="3200" dirty="0">
                <a:solidFill>
                  <a:schemeClr val="tx1"/>
                </a:solidFill>
                <a:latin typeface="Calisto MT" panose="02040603050505030304" pitchFamily="18" charset="0"/>
              </a:rPr>
              <a:t>Complaints are directed to the Heads of Department/Unit who are expected to promptly attend to it, within seven days.</a:t>
            </a:r>
          </a:p>
          <a:p>
            <a:pPr marL="457200" indent="-457200" algn="just">
              <a:buFont typeface="Wingdings" panose="05000000000000000000" pitchFamily="2" charset="2"/>
              <a:buChar char="§"/>
            </a:pPr>
            <a:r>
              <a:rPr lang="en-US" sz="3200" dirty="0">
                <a:solidFill>
                  <a:schemeClr val="tx1"/>
                </a:solidFill>
                <a:latin typeface="Calisto MT" panose="02040603050505030304" pitchFamily="18" charset="0"/>
              </a:rPr>
              <a:t>Complaints can also be made to the focal officers, Dean of Student Affairs as well as the Vice-Chancellor, through letters, e-mail, SMS. </a:t>
            </a:r>
          </a:p>
          <a:p>
            <a:pPr marL="457200" indent="-457200" algn="just">
              <a:buFont typeface="Wingdings" panose="05000000000000000000" pitchFamily="2" charset="2"/>
              <a:buChar char="§"/>
            </a:pPr>
            <a:r>
              <a:rPr lang="en-US" sz="3200" dirty="0">
                <a:solidFill>
                  <a:schemeClr val="tx1"/>
                </a:solidFill>
                <a:latin typeface="Calisto MT" panose="02040603050505030304" pitchFamily="18" charset="0"/>
              </a:rPr>
              <a:t>Complaints and suggestion boxes are mounted at strategic places on campus for all manner of grievances.</a:t>
            </a:r>
          </a:p>
          <a:p>
            <a:pPr marL="0" indent="0" algn="just">
              <a:buFont typeface="Symbol" pitchFamily="18" charset="2"/>
              <a:buNone/>
            </a:pPr>
            <a:endParaRPr lang="en-US" sz="3200" dirty="0"/>
          </a:p>
          <a:p>
            <a:pPr algn="just">
              <a:lnSpc>
                <a:spcPct val="115000"/>
              </a:lnSpc>
              <a:spcBef>
                <a:spcPts val="0"/>
              </a:spcBef>
            </a:pPr>
            <a:endParaRPr lang="en-US" sz="2800" dirty="0">
              <a:solidFill>
                <a:schemeClr val="tx1"/>
              </a:solidFill>
              <a:latin typeface="Arial Black" panose="020B0A04020102020204" pitchFamily="34" charset="0"/>
              <a:ea typeface="Calibri" panose="020F0502020204030204"/>
              <a:cs typeface="Times New Roman" panose="02020603050405020304"/>
            </a:endParaRPr>
          </a:p>
          <a:p>
            <a:endParaRPr lang="en-US" dirty="0"/>
          </a:p>
        </p:txBody>
      </p:sp>
      <p:sp>
        <p:nvSpPr>
          <p:cNvPr id="4" name="Rectangle 3">
            <a:extLst>
              <a:ext uri="{FF2B5EF4-FFF2-40B4-BE49-F238E27FC236}">
                <a16:creationId xmlns="" xmlns:a16="http://schemas.microsoft.com/office/drawing/2014/main" id="{5B871575-9858-47E2-8A8B-5CD0EED4689D}"/>
              </a:ext>
            </a:extLst>
          </p:cNvPr>
          <p:cNvSpPr/>
          <p:nvPr/>
        </p:nvSpPr>
        <p:spPr>
          <a:xfrm>
            <a:off x="228600" y="790983"/>
            <a:ext cx="8915400" cy="694036"/>
          </a:xfrm>
          <a:prstGeom prst="rect">
            <a:avLst/>
          </a:prstGeom>
        </p:spPr>
        <p:txBody>
          <a:bodyPr wrap="square">
            <a:spAutoFit/>
          </a:bodyPr>
          <a:lstStyle/>
          <a:p>
            <a:pPr lvl="0" algn="just">
              <a:lnSpc>
                <a:spcPct val="115000"/>
              </a:lnSpc>
              <a:buClr>
                <a:srgbClr val="31B6FD"/>
              </a:buClr>
              <a:buSzPct val="100000"/>
            </a:pPr>
            <a:r>
              <a:rPr lang="en-US" sz="3400" dirty="0">
                <a:solidFill>
                  <a:srgbClr val="FF0000"/>
                </a:solidFill>
                <a:latin typeface="Arial Black" panose="020B0A04020102020204" pitchFamily="34" charset="0"/>
                <a:ea typeface="MalgunGothic"/>
                <a:cs typeface="Times New Roman" panose="02020603050405020304"/>
              </a:rPr>
              <a:t>GRIEVANCE REDRESS MECHANISM</a:t>
            </a:r>
          </a:p>
        </p:txBody>
      </p:sp>
      <p:pic>
        <p:nvPicPr>
          <p:cNvPr id="5" name="Picture 24" descr="University of Lagos (Unilag) | WIPO Re:Search">
            <a:extLst>
              <a:ext uri="{FF2B5EF4-FFF2-40B4-BE49-F238E27FC236}">
                <a16:creationId xmlns="" xmlns:a16="http://schemas.microsoft.com/office/drawing/2014/main" id="{BDE8DB1E-82E8-4D81-AD15-45ADA5AC7D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980" y="5516909"/>
            <a:ext cx="1161826" cy="12648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Image result for servicom">
            <a:hlinkClick r:id="rId3"/>
            <a:extLst>
              <a:ext uri="{FF2B5EF4-FFF2-40B4-BE49-F238E27FC236}">
                <a16:creationId xmlns="" xmlns:a16="http://schemas.microsoft.com/office/drawing/2014/main" id="{F0A7FB83-E73A-4B17-985C-63765CBF42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9892" y="5516909"/>
            <a:ext cx="1551709" cy="1172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637213"/>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CBAFCCAA-AE45-4819-8377-7E302F40DD5F}"/>
              </a:ext>
            </a:extLst>
          </p:cNvPr>
          <p:cNvSpPr>
            <a:spLocks noGrp="1"/>
          </p:cNvSpPr>
          <p:nvPr>
            <p:ph type="sldNum" sz="quarter" idx="12"/>
          </p:nvPr>
        </p:nvSpPr>
        <p:spPr/>
        <p:txBody>
          <a:bodyPr/>
          <a:lstStyle/>
          <a:p>
            <a:fld id="{135E945C-6AA3-4D2A-A0BC-A436BAEAF4F3}" type="slidenum">
              <a:rPr lang="en-US" smtClean="0">
                <a:solidFill>
                  <a:srgbClr val="073E87"/>
                </a:solidFill>
              </a:rPr>
              <a:pPr/>
              <a:t>23</a:t>
            </a:fld>
            <a:endParaRPr lang="en-US">
              <a:solidFill>
                <a:srgbClr val="073E87"/>
              </a:solidFill>
            </a:endParaRPr>
          </a:p>
        </p:txBody>
      </p:sp>
      <p:sp>
        <p:nvSpPr>
          <p:cNvPr id="3" name="Title 1">
            <a:extLst>
              <a:ext uri="{FF2B5EF4-FFF2-40B4-BE49-F238E27FC236}">
                <a16:creationId xmlns="" xmlns:a16="http://schemas.microsoft.com/office/drawing/2014/main" id="{96F325A8-5F27-4AA9-8084-BC738CB4A69D}"/>
              </a:ext>
            </a:extLst>
          </p:cNvPr>
          <p:cNvSpPr txBox="1">
            <a:spLocks/>
          </p:cNvSpPr>
          <p:nvPr/>
        </p:nvSpPr>
        <p:spPr>
          <a:xfrm>
            <a:off x="0" y="737419"/>
            <a:ext cx="89154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ct val="115000"/>
              </a:lnSpc>
              <a:spcBef>
                <a:spcPts val="0"/>
              </a:spcBef>
            </a:pPr>
            <a:r>
              <a:rPr lang="en-US" sz="3300" b="1" dirty="0">
                <a:latin typeface="Times New Roman" panose="02020603050405020304"/>
                <a:ea typeface="MalgunGothic"/>
                <a:cs typeface="Times New Roman" panose="02020603050405020304"/>
              </a:rPr>
              <a:t/>
            </a:r>
            <a:br>
              <a:rPr lang="en-US" sz="3300" b="1" dirty="0">
                <a:latin typeface="Times New Roman" panose="02020603050405020304"/>
                <a:ea typeface="MalgunGothic"/>
                <a:cs typeface="Times New Roman" panose="02020603050405020304"/>
              </a:rPr>
            </a:br>
            <a:r>
              <a:rPr lang="en-US" sz="3300" b="1" dirty="0">
                <a:latin typeface="Times New Roman" panose="02020603050405020304"/>
                <a:ea typeface="MalgunGothic"/>
                <a:cs typeface="Times New Roman" panose="02020603050405020304"/>
              </a:rPr>
              <a:t>         </a:t>
            </a:r>
            <a:r>
              <a:rPr lang="en-US" sz="3300" b="1" dirty="0">
                <a:solidFill>
                  <a:srgbClr val="FF0000"/>
                </a:solidFill>
                <a:latin typeface="Times New Roman" panose="02020603050405020304"/>
                <a:ea typeface="MalgunGothic"/>
                <a:cs typeface="Times New Roman" panose="02020603050405020304"/>
              </a:rPr>
              <a:t>CUSTOMER</a:t>
            </a:r>
            <a:r>
              <a:rPr lang="en-US" sz="3300" b="1" dirty="0">
                <a:latin typeface="Times New Roman" panose="02020603050405020304"/>
                <a:ea typeface="MalgunGothic"/>
                <a:cs typeface="Times New Roman" panose="02020603050405020304"/>
              </a:rPr>
              <a:t> </a:t>
            </a:r>
            <a:r>
              <a:rPr lang="en-US" sz="3300" b="1" dirty="0">
                <a:solidFill>
                  <a:srgbClr val="FF0000"/>
                </a:solidFill>
                <a:latin typeface="Times New Roman" panose="02020603050405020304"/>
                <a:ea typeface="MalgunGothic"/>
                <a:cs typeface="Times New Roman" panose="02020603050405020304"/>
              </a:rPr>
              <a:t>SERTISFACTION</a:t>
            </a:r>
            <a:r>
              <a:rPr lang="en-US" sz="3300" dirty="0">
                <a:ea typeface="Calibri" panose="020F0502020204030204"/>
                <a:cs typeface="Times New Roman" panose="02020603050405020304"/>
              </a:rPr>
              <a:t/>
            </a:r>
            <a:br>
              <a:rPr lang="en-US" sz="3300" dirty="0">
                <a:ea typeface="Calibri" panose="020F0502020204030204"/>
                <a:cs typeface="Times New Roman" panose="02020603050405020304"/>
              </a:rPr>
            </a:br>
            <a:endParaRPr lang="en-US" sz="3300" dirty="0"/>
          </a:p>
        </p:txBody>
      </p:sp>
      <p:sp>
        <p:nvSpPr>
          <p:cNvPr id="4" name="Subtitle 2">
            <a:extLst>
              <a:ext uri="{FF2B5EF4-FFF2-40B4-BE49-F238E27FC236}">
                <a16:creationId xmlns="" xmlns:a16="http://schemas.microsoft.com/office/drawing/2014/main" id="{C593900F-CF23-426B-9765-2DF45335BBC1}"/>
              </a:ext>
            </a:extLst>
          </p:cNvPr>
          <p:cNvSpPr txBox="1">
            <a:spLocks/>
          </p:cNvSpPr>
          <p:nvPr/>
        </p:nvSpPr>
        <p:spPr>
          <a:xfrm>
            <a:off x="685800" y="1524000"/>
            <a:ext cx="7467600" cy="4572000"/>
          </a:xfrm>
          <a:prstGeom prst="rect">
            <a:avLst/>
          </a:prstGeom>
        </p:spPr>
        <p:txBody>
          <a:bodyPr vert="horz" lIns="91440" tIns="45720" rIns="91440" bIns="45720" rtlCol="0">
            <a:normAutofit fontScale="77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lgn="just"/>
            <a:endParaRPr lang="en-US" dirty="0">
              <a:solidFill>
                <a:schemeClr val="tx1"/>
              </a:solidFill>
              <a:latin typeface="Calisto MT" panose="02040603050505030304" pitchFamily="18" charset="0"/>
            </a:endParaRPr>
          </a:p>
          <a:p>
            <a:pPr algn="just"/>
            <a:r>
              <a:rPr lang="en-US" sz="3000" dirty="0">
                <a:solidFill>
                  <a:schemeClr val="tx1"/>
                </a:solidFill>
                <a:latin typeface="Calisto MT" panose="02040603050505030304" pitchFamily="18" charset="0"/>
              </a:rPr>
              <a:t>Customer satisfaction is the overriding consideration of service delivery. </a:t>
            </a:r>
          </a:p>
          <a:p>
            <a:pPr algn="just"/>
            <a:r>
              <a:rPr lang="en-US" sz="3000" dirty="0">
                <a:solidFill>
                  <a:schemeClr val="tx1"/>
                </a:solidFill>
                <a:latin typeface="Calisto MT" panose="02040603050505030304" pitchFamily="18" charset="0"/>
              </a:rPr>
              <a:t>Extensive research consultations and surveys have shown that customer satisfaction is broadly driven by:</a:t>
            </a:r>
          </a:p>
          <a:p>
            <a:pPr algn="just"/>
            <a:endParaRPr lang="en-US" sz="3000" dirty="0">
              <a:solidFill>
                <a:schemeClr val="tx1"/>
              </a:solidFill>
              <a:latin typeface="Calisto MT" panose="02040603050505030304" pitchFamily="18" charset="0"/>
            </a:endParaRPr>
          </a:p>
          <a:p>
            <a:pPr marL="0" indent="0" algn="just">
              <a:buFont typeface="Symbol" pitchFamily="18" charset="2"/>
              <a:buNone/>
            </a:pPr>
            <a:r>
              <a:rPr lang="en-US" sz="3000" b="1" dirty="0">
                <a:solidFill>
                  <a:schemeClr val="tx1"/>
                </a:solidFill>
                <a:latin typeface="Calisto MT" panose="02040603050505030304" pitchFamily="18" charset="0"/>
              </a:rPr>
              <a:t>	Satisfaction Drivers in %	</a:t>
            </a:r>
            <a:endParaRPr lang="en-US" sz="3000" dirty="0">
              <a:solidFill>
                <a:schemeClr val="tx1"/>
              </a:solidFill>
              <a:latin typeface="Calisto MT" panose="02040603050505030304" pitchFamily="18" charset="0"/>
            </a:endParaRPr>
          </a:p>
          <a:p>
            <a:pPr algn="just"/>
            <a:r>
              <a:rPr lang="en-US" sz="3000" dirty="0">
                <a:solidFill>
                  <a:schemeClr val="tx1"/>
                </a:solidFill>
                <a:latin typeface="Calisto MT" panose="02040603050505030304" pitchFamily="18" charset="0"/>
              </a:rPr>
              <a:t>     1	Service Delivery	       		30%	</a:t>
            </a:r>
          </a:p>
          <a:p>
            <a:pPr algn="just"/>
            <a:r>
              <a:rPr lang="en-US" sz="3000" dirty="0">
                <a:solidFill>
                  <a:schemeClr val="tx1"/>
                </a:solidFill>
                <a:latin typeface="Calisto MT" panose="02040603050505030304" pitchFamily="18" charset="0"/>
              </a:rPr>
              <a:t>     2	Timeliness				24%	</a:t>
            </a:r>
          </a:p>
          <a:p>
            <a:pPr algn="just"/>
            <a:r>
              <a:rPr lang="en-US" sz="3000" dirty="0">
                <a:solidFill>
                  <a:schemeClr val="tx1"/>
                </a:solidFill>
                <a:latin typeface="Calisto MT" panose="02040603050505030304" pitchFamily="18" charset="0"/>
              </a:rPr>
              <a:t>     3	Information				18%	</a:t>
            </a:r>
          </a:p>
          <a:p>
            <a:pPr algn="just"/>
            <a:r>
              <a:rPr lang="en-US" sz="3000" dirty="0">
                <a:solidFill>
                  <a:schemeClr val="tx1"/>
                </a:solidFill>
                <a:latin typeface="Calisto MT" panose="02040603050505030304" pitchFamily="18" charset="0"/>
              </a:rPr>
              <a:t>     4	Professionalism			16%	</a:t>
            </a:r>
          </a:p>
          <a:p>
            <a:pPr algn="just"/>
            <a:r>
              <a:rPr lang="en-US" sz="3000" dirty="0">
                <a:solidFill>
                  <a:schemeClr val="tx1"/>
                </a:solidFill>
                <a:latin typeface="Calisto MT" panose="02040603050505030304" pitchFamily="18" charset="0"/>
              </a:rPr>
              <a:t>     5	Staff Attitude			             2%</a:t>
            </a:r>
            <a:r>
              <a:rPr lang="en-US" sz="3000" b="1" dirty="0">
                <a:solidFill>
                  <a:schemeClr val="tx1"/>
                </a:solidFill>
                <a:latin typeface="Calisto MT" panose="02040603050505030304" pitchFamily="18" charset="0"/>
              </a:rPr>
              <a:t>	</a:t>
            </a:r>
            <a:endParaRPr lang="en-US" sz="3000" dirty="0">
              <a:solidFill>
                <a:schemeClr val="tx1"/>
              </a:solidFill>
              <a:latin typeface="Calisto MT" panose="02040603050505030304" pitchFamily="18" charset="0"/>
            </a:endParaRPr>
          </a:p>
          <a:p>
            <a:endParaRPr lang="en-US" sz="3000" dirty="0"/>
          </a:p>
        </p:txBody>
      </p:sp>
      <p:pic>
        <p:nvPicPr>
          <p:cNvPr id="5" name="Picture 24" descr="University of Lagos (Unilag) | WIPO Re:Search">
            <a:extLst>
              <a:ext uri="{FF2B5EF4-FFF2-40B4-BE49-F238E27FC236}">
                <a16:creationId xmlns="" xmlns:a16="http://schemas.microsoft.com/office/drawing/2014/main" id="{852C0406-9232-4495-9539-990589A017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980" y="5516909"/>
            <a:ext cx="1161826" cy="12648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Image result for servicom">
            <a:hlinkClick r:id="rId3"/>
            <a:extLst>
              <a:ext uri="{FF2B5EF4-FFF2-40B4-BE49-F238E27FC236}">
                <a16:creationId xmlns="" xmlns:a16="http://schemas.microsoft.com/office/drawing/2014/main" id="{F6AE2EC9-1F3B-4984-854B-68CFE56581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9892" y="5516909"/>
            <a:ext cx="1551709" cy="1172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153953"/>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56D3EEF-DE4E-429D-8EC4-DDC531AFF587}" type="slidenum">
              <a:rPr lang="en-US" sz="1000" smtClean="0">
                <a:solidFill>
                  <a:prstClr val="black"/>
                </a:solidFill>
              </a:rPr>
              <a:t>24</a:t>
            </a:fld>
            <a:endParaRPr lang="en-US">
              <a:solidFill>
                <a:prstClr val="black"/>
              </a:solidFill>
            </a:endParaRPr>
          </a:p>
        </p:txBody>
      </p:sp>
      <p:sp>
        <p:nvSpPr>
          <p:cNvPr id="3" name="Text Placeholder 2"/>
          <p:cNvSpPr>
            <a:spLocks noGrp="1"/>
          </p:cNvSpPr>
          <p:nvPr>
            <p:ph type="body" sz="quarter" idx="4294967295"/>
          </p:nvPr>
        </p:nvSpPr>
        <p:spPr>
          <a:xfrm>
            <a:off x="0" y="935742"/>
            <a:ext cx="7848600" cy="609600"/>
          </a:xfrm>
        </p:spPr>
        <p:txBody>
          <a:bodyPr>
            <a:noAutofit/>
          </a:bodyPr>
          <a:lstStyle/>
          <a:p>
            <a:pPr marL="0" indent="0" algn="ctr">
              <a:buNone/>
            </a:pPr>
            <a:r>
              <a:rPr lang="en-US" sz="4000" dirty="0">
                <a:solidFill>
                  <a:srgbClr val="FF0000"/>
                </a:solidFill>
                <a:latin typeface="+mj-lt"/>
                <a:cs typeface="Times New Roman" panose="02020603050405020304" pitchFamily="18" charset="0"/>
              </a:rPr>
              <a:t>       ATTITUDE</a:t>
            </a:r>
          </a:p>
        </p:txBody>
      </p:sp>
      <p:sp>
        <p:nvSpPr>
          <p:cNvPr id="8" name="TextBox 7"/>
          <p:cNvSpPr txBox="1"/>
          <p:nvPr/>
        </p:nvSpPr>
        <p:spPr>
          <a:xfrm>
            <a:off x="707571" y="1527006"/>
            <a:ext cx="8077201" cy="3785652"/>
          </a:xfrm>
          <a:prstGeom prst="rect">
            <a:avLst/>
          </a:prstGeom>
          <a:noFill/>
        </p:spPr>
        <p:txBody>
          <a:bodyPr wrap="square" rtlCol="0">
            <a:spAutoFit/>
          </a:bodyPr>
          <a:lstStyle/>
          <a:p>
            <a:pPr marL="457200" indent="-457200" algn="just">
              <a:buFont typeface="Arial" panose="020B0604020202020204" pitchFamily="34" charset="0"/>
              <a:buChar char="•"/>
            </a:pPr>
            <a:endParaRPr lang="en-US" sz="3000" dirty="0">
              <a:solidFill>
                <a:prstClr val="black"/>
              </a:solidFill>
              <a:cs typeface="Times New Roman" panose="02020603050405020304" pitchFamily="18" charset="0"/>
            </a:endParaRPr>
          </a:p>
          <a:p>
            <a:pPr marL="457200" indent="-457200" algn="just">
              <a:buFont typeface="Arial" panose="020B0604020202020204" pitchFamily="34" charset="0"/>
              <a:buChar char="•"/>
            </a:pPr>
            <a:r>
              <a:rPr lang="en-US" sz="3000" dirty="0">
                <a:solidFill>
                  <a:prstClr val="black"/>
                </a:solidFill>
                <a:cs typeface="Times New Roman" panose="02020603050405020304" pitchFamily="18" charset="0"/>
              </a:rPr>
              <a:t>The difference between good and bad service is  usually the ATTITUDE of the service provider.</a:t>
            </a:r>
            <a:r>
              <a:rPr lang="en-US" sz="3000" dirty="0">
                <a:solidFill>
                  <a:prstClr val="black"/>
                </a:solidFill>
                <a:latin typeface="Times New Roman" panose="02020603050405020304" pitchFamily="18" charset="0"/>
                <a:cs typeface="Times New Roman" panose="02020603050405020304" pitchFamily="18" charset="0"/>
              </a:rPr>
              <a:t> </a:t>
            </a:r>
          </a:p>
          <a:p>
            <a:pPr marL="457200" indent="-457200" algn="just">
              <a:buFont typeface="Arial" panose="020B0604020202020204" pitchFamily="34" charset="0"/>
              <a:buChar char="•"/>
            </a:pPr>
            <a:r>
              <a:rPr lang="en-US" sz="3000" dirty="0">
                <a:solidFill>
                  <a:prstClr val="black"/>
                </a:solidFill>
                <a:cs typeface="Times New Roman" panose="02020603050405020304" pitchFamily="18" charset="0"/>
              </a:rPr>
              <a:t>Attitude can be seen as an indicator of the individual’s capabilities and willingness to direct his/her best efforts towards doing a good job.</a:t>
            </a:r>
            <a:r>
              <a:rPr lang="en-US" sz="3000" dirty="0">
                <a:solidFill>
                  <a:prstClr val="black"/>
                </a:solidFill>
                <a:latin typeface="Times New Roman" panose="02020603050405020304" pitchFamily="18" charset="0"/>
                <a:cs typeface="Times New Roman" panose="02020603050405020304" pitchFamily="18" charset="0"/>
              </a:rPr>
              <a:t>                                           </a:t>
            </a:r>
          </a:p>
        </p:txBody>
      </p:sp>
      <p:sp>
        <p:nvSpPr>
          <p:cNvPr id="9" name="TextBox 8"/>
          <p:cNvSpPr txBox="1"/>
          <p:nvPr/>
        </p:nvSpPr>
        <p:spPr>
          <a:xfrm>
            <a:off x="707571" y="3699778"/>
            <a:ext cx="7848600" cy="707886"/>
          </a:xfrm>
          <a:prstGeom prst="rect">
            <a:avLst/>
          </a:prstGeom>
          <a:noFill/>
        </p:spPr>
        <p:txBody>
          <a:bodyPr wrap="square" rtlCol="0">
            <a:spAutoFit/>
          </a:bodyPr>
          <a:lstStyle/>
          <a:p>
            <a:pPr lvl="1"/>
            <a:endParaRPr lang="en-US" sz="2000" b="1" dirty="0">
              <a:solidFill>
                <a:prstClr val="black"/>
              </a:solidFill>
            </a:endParaRPr>
          </a:p>
          <a:p>
            <a:pPr lvl="1"/>
            <a:endParaRPr lang="en-US" sz="2000" b="1" dirty="0">
              <a:solidFill>
                <a:prstClr val="black"/>
              </a:solidFill>
            </a:endParaRPr>
          </a:p>
        </p:txBody>
      </p:sp>
      <p:pic>
        <p:nvPicPr>
          <p:cNvPr id="7" name="Picture 24" descr="University of Lagos (Unilag) | WIPO Re:Search">
            <a:extLst>
              <a:ext uri="{FF2B5EF4-FFF2-40B4-BE49-F238E27FC236}">
                <a16:creationId xmlns="" xmlns:a16="http://schemas.microsoft.com/office/drawing/2014/main" id="{9C1624A8-4C87-4308-B00F-3C7AC740D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980" y="5516909"/>
            <a:ext cx="1161826" cy="12648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Image result for servicom">
            <a:hlinkClick r:id="rId3"/>
            <a:extLst>
              <a:ext uri="{FF2B5EF4-FFF2-40B4-BE49-F238E27FC236}">
                <a16:creationId xmlns="" xmlns:a16="http://schemas.microsoft.com/office/drawing/2014/main" id="{DFF58112-F322-42B4-9DBF-2F2D45DFA8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9892" y="5516909"/>
            <a:ext cx="1551709" cy="11720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56D3EEF-DE4E-429D-8EC4-DDC531AFF587}" type="slidenum">
              <a:rPr lang="en-US" sz="1000" smtClean="0">
                <a:solidFill>
                  <a:prstClr val="black"/>
                </a:solidFill>
              </a:rPr>
              <a:t>25</a:t>
            </a:fld>
            <a:endParaRPr lang="en-US">
              <a:solidFill>
                <a:prstClr val="black"/>
              </a:solidFill>
            </a:endParaRPr>
          </a:p>
        </p:txBody>
      </p:sp>
      <p:sp>
        <p:nvSpPr>
          <p:cNvPr id="2" name="Title 1"/>
          <p:cNvSpPr>
            <a:spLocks noGrp="1"/>
          </p:cNvSpPr>
          <p:nvPr>
            <p:ph type="title" idx="4294967295"/>
          </p:nvPr>
        </p:nvSpPr>
        <p:spPr>
          <a:xfrm>
            <a:off x="8382000" y="381000"/>
            <a:ext cx="762000" cy="5867400"/>
          </a:xfrm>
        </p:spPr>
        <p:txBody>
          <a:bodyPr>
            <a:noAutofit/>
          </a:bodyPr>
          <a:lstStyle/>
          <a:p>
            <a:r>
              <a:rPr lang="en-US" sz="3600" i="1" dirty="0"/>
              <a:t>                  SERVICOM </a:t>
            </a:r>
            <a:endParaRPr lang="en-US" sz="3600" dirty="0"/>
          </a:p>
        </p:txBody>
      </p:sp>
      <p:sp>
        <p:nvSpPr>
          <p:cNvPr id="3" name="Text Placeholder 2"/>
          <p:cNvSpPr>
            <a:spLocks noGrp="1"/>
          </p:cNvSpPr>
          <p:nvPr>
            <p:ph type="body" sz="quarter" idx="4294967295"/>
          </p:nvPr>
        </p:nvSpPr>
        <p:spPr>
          <a:xfrm>
            <a:off x="228600" y="852948"/>
            <a:ext cx="5580592" cy="609600"/>
          </a:xfrm>
        </p:spPr>
        <p:txBody>
          <a:bodyPr>
            <a:noAutofit/>
          </a:bodyPr>
          <a:lstStyle/>
          <a:p>
            <a:pPr marL="0" indent="0" algn="ctr">
              <a:buNone/>
            </a:pPr>
            <a:r>
              <a:rPr lang="en-US" sz="4000" dirty="0">
                <a:solidFill>
                  <a:srgbClr val="FF0000"/>
                </a:solidFill>
                <a:latin typeface="+mj-lt"/>
                <a:cs typeface="Times New Roman" panose="02020603050405020304" pitchFamily="18" charset="0"/>
              </a:rPr>
              <a:t>THE RIGHT ATTITUDE</a:t>
            </a:r>
          </a:p>
        </p:txBody>
      </p:sp>
      <p:sp>
        <p:nvSpPr>
          <p:cNvPr id="8" name="TextBox 7"/>
          <p:cNvSpPr txBox="1"/>
          <p:nvPr/>
        </p:nvSpPr>
        <p:spPr>
          <a:xfrm>
            <a:off x="500216" y="1157748"/>
            <a:ext cx="5214784" cy="4162934"/>
          </a:xfrm>
          <a:prstGeom prst="rect">
            <a:avLst/>
          </a:prstGeom>
          <a:noFill/>
        </p:spPr>
        <p:txBody>
          <a:bodyPr wrap="square" rtlCol="0">
            <a:spAutoFit/>
          </a:bodyPr>
          <a:lstStyle/>
          <a:p>
            <a:pPr lvl="1" algn="just"/>
            <a:r>
              <a:rPr lang="en-US" sz="3500" dirty="0">
                <a:solidFill>
                  <a:prstClr val="black"/>
                </a:solidFill>
              </a:rPr>
              <a:t>                                                  </a:t>
            </a:r>
            <a:endParaRPr lang="en-US" sz="3500" dirty="0">
              <a:solidFill>
                <a:prstClr val="black"/>
              </a:solidFill>
              <a:latin typeface="Times New Roman" panose="02020603050405020304" pitchFamily="18" charset="0"/>
              <a:cs typeface="Times New Roman" panose="02020603050405020304" pitchFamily="18" charset="0"/>
            </a:endParaRPr>
          </a:p>
          <a:p>
            <a:pPr marL="36830" algn="just">
              <a:lnSpc>
                <a:spcPct val="80000"/>
              </a:lnSpc>
              <a:spcBef>
                <a:spcPts val="250"/>
              </a:spcBef>
              <a:buClr>
                <a:srgbClr val="F07F09"/>
              </a:buClr>
              <a:buSzPct val="80000"/>
            </a:pPr>
            <a:r>
              <a:rPr lang="en-US" sz="3500" dirty="0">
                <a:solidFill>
                  <a:prstClr val="black"/>
                </a:solidFill>
                <a:latin typeface="Times New Roman" panose="02020603050405020304" pitchFamily="18" charset="0"/>
                <a:cs typeface="Times New Roman" panose="02020603050405020304" pitchFamily="18" charset="0"/>
              </a:rPr>
              <a:t>‘’If a man sweeps he should sweep streets so well that all the hosts of heaven and earth will pause to say, “Here lived a great street sweeper who did his job well”</a:t>
            </a:r>
          </a:p>
          <a:p>
            <a:pPr marL="36830" algn="just">
              <a:lnSpc>
                <a:spcPct val="80000"/>
              </a:lnSpc>
              <a:spcBef>
                <a:spcPts val="250"/>
              </a:spcBef>
              <a:buClr>
                <a:srgbClr val="F07F09"/>
              </a:buClr>
              <a:buSzPct val="80000"/>
            </a:pPr>
            <a:r>
              <a:rPr lang="en-US" sz="3500" dirty="0">
                <a:solidFill>
                  <a:prstClr val="black"/>
                </a:solidFill>
                <a:latin typeface="Times New Roman" panose="02020603050405020304" pitchFamily="18" charset="0"/>
                <a:cs typeface="Times New Roman" panose="02020603050405020304" pitchFamily="18" charset="0"/>
              </a:rPr>
              <a:t>- </a:t>
            </a:r>
            <a:r>
              <a:rPr lang="en-US" sz="3500" i="1" dirty="0">
                <a:solidFill>
                  <a:prstClr val="black"/>
                </a:solidFill>
                <a:latin typeface="Times New Roman" panose="02020603050405020304" pitchFamily="18" charset="0"/>
                <a:cs typeface="Times New Roman" panose="02020603050405020304" pitchFamily="18" charset="0"/>
              </a:rPr>
              <a:t>Martin Luther king Jnr</a:t>
            </a:r>
            <a:endParaRPr lang="en-US" sz="3500" b="1" dirty="0">
              <a:solidFill>
                <a:prstClr val="black"/>
              </a:solidFill>
            </a:endParaRPr>
          </a:p>
        </p:txBody>
      </p:sp>
      <p:sp>
        <p:nvSpPr>
          <p:cNvPr id="9" name="TextBox 8"/>
          <p:cNvSpPr txBox="1"/>
          <p:nvPr/>
        </p:nvSpPr>
        <p:spPr>
          <a:xfrm>
            <a:off x="685800" y="3733800"/>
            <a:ext cx="7848600" cy="707886"/>
          </a:xfrm>
          <a:prstGeom prst="rect">
            <a:avLst/>
          </a:prstGeom>
          <a:noFill/>
        </p:spPr>
        <p:txBody>
          <a:bodyPr wrap="square" rtlCol="0">
            <a:spAutoFit/>
          </a:bodyPr>
          <a:lstStyle/>
          <a:p>
            <a:pPr lvl="1"/>
            <a:endParaRPr lang="en-US" sz="2000" b="1" dirty="0">
              <a:solidFill>
                <a:prstClr val="black"/>
              </a:solidFill>
            </a:endParaRPr>
          </a:p>
          <a:p>
            <a:pPr lvl="1"/>
            <a:endParaRPr lang="en-US" sz="2000" b="1" dirty="0">
              <a:solidFill>
                <a:prstClr val="black"/>
              </a:solidFill>
            </a:endParaRPr>
          </a:p>
        </p:txBody>
      </p:sp>
      <p:pic>
        <p:nvPicPr>
          <p:cNvPr id="73730" name="Picture 2" descr="Martin Luther King Jr - Photographic print for sale">
            <a:extLst>
              <a:ext uri="{FF2B5EF4-FFF2-40B4-BE49-F238E27FC236}">
                <a16:creationId xmlns="" xmlns:a16="http://schemas.microsoft.com/office/drawing/2014/main" id="{FE390B62-D1AC-4FBE-984A-66FA337895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9191" y="1219200"/>
            <a:ext cx="3106209" cy="398473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4" descr="University of Lagos (Unilag) | WIPO Re:Search">
            <a:extLst>
              <a:ext uri="{FF2B5EF4-FFF2-40B4-BE49-F238E27FC236}">
                <a16:creationId xmlns="" xmlns:a16="http://schemas.microsoft.com/office/drawing/2014/main" id="{458C2F08-0EC8-494E-9BBA-D903F8516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980" y="5486400"/>
            <a:ext cx="1161826" cy="12648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Image result for servicom">
            <a:hlinkClick r:id="rId4"/>
            <a:extLst>
              <a:ext uri="{FF2B5EF4-FFF2-40B4-BE49-F238E27FC236}">
                <a16:creationId xmlns="" xmlns:a16="http://schemas.microsoft.com/office/drawing/2014/main" id="{DF5FAA04-C0AD-4DC3-81F6-E7867C3F9F9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39892" y="5486400"/>
            <a:ext cx="1551709" cy="11720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4" descr="University of Lagos (Unilag) | WIPO Re:Search">
            <a:extLst>
              <a:ext uri="{FF2B5EF4-FFF2-40B4-BE49-F238E27FC236}">
                <a16:creationId xmlns="" xmlns:a16="http://schemas.microsoft.com/office/drawing/2014/main" id="{D7D898E4-BD75-4FDC-9503-4A98D0A8D0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48" y="5593109"/>
            <a:ext cx="1161826" cy="126489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 xmlns:a16="http://schemas.microsoft.com/office/drawing/2014/main" id="{97A6FC28-BCF4-483B-BE04-F3DB6EB926A3}"/>
              </a:ext>
            </a:extLst>
          </p:cNvPr>
          <p:cNvSpPr>
            <a:spLocks noGrp="1"/>
          </p:cNvSpPr>
          <p:nvPr>
            <p:ph type="sldNum" sz="quarter" idx="12"/>
          </p:nvPr>
        </p:nvSpPr>
        <p:spPr/>
        <p:txBody>
          <a:bodyPr/>
          <a:lstStyle/>
          <a:p>
            <a:fld id="{135E945C-6AA3-4D2A-A0BC-A436BAEAF4F3}" type="slidenum">
              <a:rPr lang="en-US" smtClean="0">
                <a:solidFill>
                  <a:srgbClr val="073E87"/>
                </a:solidFill>
              </a:rPr>
              <a:pPr/>
              <a:t>26</a:t>
            </a:fld>
            <a:endParaRPr lang="en-US">
              <a:solidFill>
                <a:srgbClr val="073E87"/>
              </a:solidFill>
            </a:endParaRPr>
          </a:p>
        </p:txBody>
      </p:sp>
      <p:sp>
        <p:nvSpPr>
          <p:cNvPr id="3" name="Subtitle 2">
            <a:extLst>
              <a:ext uri="{FF2B5EF4-FFF2-40B4-BE49-F238E27FC236}">
                <a16:creationId xmlns="" xmlns:a16="http://schemas.microsoft.com/office/drawing/2014/main" id="{A135F066-86EC-49D0-8583-E25E5EB530B3}"/>
              </a:ext>
            </a:extLst>
          </p:cNvPr>
          <p:cNvSpPr txBox="1">
            <a:spLocks/>
          </p:cNvSpPr>
          <p:nvPr/>
        </p:nvSpPr>
        <p:spPr>
          <a:xfrm>
            <a:off x="457201" y="440513"/>
            <a:ext cx="8592444" cy="63246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just">
              <a:buFont typeface="Symbol" pitchFamily="18" charset="2"/>
              <a:buNone/>
            </a:pPr>
            <a:r>
              <a:rPr lang="en-US" b="1" dirty="0">
                <a:solidFill>
                  <a:srgbClr val="FF0000"/>
                </a:solidFill>
                <a:latin typeface="Calisto MT" panose="02040603050505030304" pitchFamily="18" charset="0"/>
              </a:rPr>
              <a:t>A Quality Service provider must have the following attitude</a:t>
            </a:r>
            <a:r>
              <a:rPr lang="en-US" dirty="0">
                <a:solidFill>
                  <a:schemeClr val="tx1"/>
                </a:solidFill>
                <a:latin typeface="Calisto MT" panose="02040603050505030304" pitchFamily="18" charset="0"/>
              </a:rPr>
              <a:t>:</a:t>
            </a:r>
          </a:p>
          <a:p>
            <a:pPr marL="457200" indent="-457200" algn="just">
              <a:buFont typeface="Wingdings" panose="05000000000000000000" pitchFamily="2" charset="2"/>
              <a:buChar char="v"/>
            </a:pPr>
            <a:endParaRPr lang="en-US" sz="1800" dirty="0">
              <a:solidFill>
                <a:schemeClr val="tx1"/>
              </a:solidFill>
              <a:latin typeface="Calisto MT" panose="02040603050505030304" pitchFamily="18" charset="0"/>
            </a:endParaRPr>
          </a:p>
          <a:p>
            <a:pPr marL="457200" indent="-457200" algn="just">
              <a:buFont typeface="Wingdings" panose="05000000000000000000" pitchFamily="2" charset="2"/>
              <a:buChar char="v"/>
            </a:pPr>
            <a:r>
              <a:rPr lang="en-US" dirty="0">
                <a:solidFill>
                  <a:schemeClr val="tx1"/>
                </a:solidFill>
                <a:latin typeface="Calisto MT" panose="02040603050505030304" pitchFamily="18" charset="0"/>
              </a:rPr>
              <a:t>Friendly, polite and approachable. </a:t>
            </a:r>
          </a:p>
          <a:p>
            <a:pPr marL="457200" indent="-457200" algn="just">
              <a:buFont typeface="Wingdings" panose="05000000000000000000" pitchFamily="2" charset="2"/>
              <a:buChar char="v"/>
            </a:pPr>
            <a:r>
              <a:rPr lang="en-US" dirty="0">
                <a:solidFill>
                  <a:schemeClr val="tx1"/>
                </a:solidFill>
                <a:latin typeface="Calisto MT" panose="02040603050505030304" pitchFamily="18" charset="0"/>
              </a:rPr>
              <a:t>Always wears his/her name badge/ID.</a:t>
            </a:r>
          </a:p>
          <a:p>
            <a:pPr marL="457200" indent="-457200" algn="just">
              <a:buFont typeface="Wingdings" panose="05000000000000000000" pitchFamily="2" charset="2"/>
              <a:buChar char="v"/>
            </a:pPr>
            <a:r>
              <a:rPr lang="en-US" dirty="0">
                <a:solidFill>
                  <a:schemeClr val="tx1"/>
                </a:solidFill>
                <a:latin typeface="Calisto MT" panose="02040603050505030304" pitchFamily="18" charset="0"/>
              </a:rPr>
              <a:t>Always willing to assist and educate.</a:t>
            </a:r>
          </a:p>
          <a:p>
            <a:pPr marL="457200" indent="-457200" algn="just">
              <a:buFont typeface="Wingdings" panose="05000000000000000000" pitchFamily="2" charset="2"/>
              <a:buChar char="v"/>
            </a:pPr>
            <a:r>
              <a:rPr lang="en-US" dirty="0">
                <a:solidFill>
                  <a:schemeClr val="tx1"/>
                </a:solidFill>
                <a:latin typeface="Calisto MT" panose="02040603050505030304" pitchFamily="18" charset="0"/>
              </a:rPr>
              <a:t>Empathetic and listens attentively to customers.</a:t>
            </a:r>
          </a:p>
          <a:p>
            <a:pPr marL="457200" indent="-457200" algn="just">
              <a:buFont typeface="Wingdings" panose="05000000000000000000" pitchFamily="2" charset="2"/>
              <a:buChar char="v"/>
            </a:pPr>
            <a:r>
              <a:rPr lang="en-US" dirty="0">
                <a:solidFill>
                  <a:schemeClr val="tx1"/>
                </a:solidFill>
                <a:latin typeface="Calisto MT" panose="02040603050505030304" pitchFamily="18" charset="0"/>
              </a:rPr>
              <a:t>Always willing to take ownership of customer problems.</a:t>
            </a:r>
          </a:p>
          <a:p>
            <a:pPr marL="457200" indent="-457200" algn="just">
              <a:buFont typeface="Wingdings" panose="05000000000000000000" pitchFamily="2" charset="2"/>
              <a:buChar char="v"/>
            </a:pPr>
            <a:r>
              <a:rPr lang="en-US" dirty="0">
                <a:solidFill>
                  <a:schemeClr val="tx1"/>
                </a:solidFill>
                <a:latin typeface="Calisto MT" panose="02040603050505030304" pitchFamily="18" charset="0"/>
              </a:rPr>
              <a:t>Provides prompt and accurate response to complaints, letters and enquiries. </a:t>
            </a:r>
          </a:p>
          <a:p>
            <a:pPr marL="457200" indent="-457200" algn="just">
              <a:buFont typeface="Wingdings" panose="05000000000000000000" pitchFamily="2" charset="2"/>
              <a:buChar char="v"/>
            </a:pPr>
            <a:r>
              <a:rPr lang="en-US" dirty="0">
                <a:solidFill>
                  <a:schemeClr val="tx1"/>
                </a:solidFill>
                <a:latin typeface="Calisto MT" panose="02040603050505030304" pitchFamily="18" charset="0"/>
              </a:rPr>
              <a:t>Transactions are completed in a professional and timely manner. </a:t>
            </a:r>
          </a:p>
          <a:p>
            <a:pPr marL="457200" indent="-457200" algn="just">
              <a:buFont typeface="Wingdings" panose="05000000000000000000" pitchFamily="2" charset="2"/>
              <a:buChar char="v"/>
            </a:pPr>
            <a:r>
              <a:rPr lang="en-US" dirty="0">
                <a:solidFill>
                  <a:schemeClr val="tx1"/>
                </a:solidFill>
                <a:latin typeface="Calisto MT" panose="02040603050505030304" pitchFamily="18" charset="0"/>
              </a:rPr>
              <a:t>Knows about previous service contacts and is able to continue a session from where it was left off. </a:t>
            </a:r>
          </a:p>
        </p:txBody>
      </p:sp>
      <p:pic>
        <p:nvPicPr>
          <p:cNvPr id="5" name="Picture 3" descr="Image result for servicom">
            <a:hlinkClick r:id="rId3"/>
            <a:extLst>
              <a:ext uri="{FF2B5EF4-FFF2-40B4-BE49-F238E27FC236}">
                <a16:creationId xmlns="" xmlns:a16="http://schemas.microsoft.com/office/drawing/2014/main" id="{DDD53C57-FFF7-4D1A-B960-95390AB855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5459" y="5593109"/>
            <a:ext cx="1551709" cy="1172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369139"/>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376624" y="990600"/>
            <a:ext cx="7848600" cy="1066800"/>
          </a:xfrm>
        </p:spPr>
        <p:txBody>
          <a:bodyPr>
            <a:normAutofit/>
          </a:bodyPr>
          <a:lstStyle/>
          <a:p>
            <a:pPr marL="0" indent="0" algn="ctr">
              <a:buNone/>
            </a:pPr>
            <a:r>
              <a:rPr lang="en-US" sz="3400" b="1" dirty="0">
                <a:solidFill>
                  <a:srgbClr val="FF0000"/>
                </a:solidFill>
              </a:rPr>
              <a:t>WHAT IS SERVICE FAILURE? </a:t>
            </a:r>
            <a:endParaRPr lang="en-US" sz="3400" dirty="0">
              <a:solidFill>
                <a:srgbClr val="FF0000"/>
              </a:solidFill>
            </a:endParaRPr>
          </a:p>
          <a:p>
            <a:endParaRPr lang="en-US" dirty="0"/>
          </a:p>
        </p:txBody>
      </p:sp>
      <p:sp>
        <p:nvSpPr>
          <p:cNvPr id="6" name="Rectangle 5"/>
          <p:cNvSpPr/>
          <p:nvPr/>
        </p:nvSpPr>
        <p:spPr>
          <a:xfrm>
            <a:off x="685800" y="2057400"/>
            <a:ext cx="8077200" cy="2185214"/>
          </a:xfrm>
          <a:prstGeom prst="rect">
            <a:avLst/>
          </a:prstGeom>
        </p:spPr>
        <p:txBody>
          <a:bodyPr wrap="square">
            <a:spAutoFit/>
          </a:bodyPr>
          <a:lstStyle/>
          <a:p>
            <a:r>
              <a:rPr lang="en-US" sz="3400" dirty="0"/>
              <a:t>Service failure simply defined, is a </a:t>
            </a:r>
            <a:r>
              <a:rPr lang="en-US" sz="3400" b="1" dirty="0"/>
              <a:t>service </a:t>
            </a:r>
            <a:endParaRPr lang="en-US" sz="3400" dirty="0"/>
          </a:p>
          <a:p>
            <a:r>
              <a:rPr lang="en-US" sz="3400" b="1" dirty="0"/>
              <a:t>performance </a:t>
            </a:r>
            <a:r>
              <a:rPr lang="en-US" sz="3400" dirty="0"/>
              <a:t>that </a:t>
            </a:r>
            <a:r>
              <a:rPr lang="en-US" sz="3400" b="1" dirty="0"/>
              <a:t>fails </a:t>
            </a:r>
            <a:r>
              <a:rPr lang="en-US" sz="3400" dirty="0"/>
              <a:t>to meet a </a:t>
            </a:r>
            <a:r>
              <a:rPr lang="en-US" sz="3400" b="1" dirty="0"/>
              <a:t>customer’s expectations. </a:t>
            </a:r>
            <a:endParaRPr lang="en-US" sz="3400" dirty="0"/>
          </a:p>
          <a:p>
            <a:r>
              <a:rPr lang="en-US" sz="3400" i="1" dirty="0"/>
              <a:t>-Whitaker Report (2007)</a:t>
            </a:r>
            <a:endParaRPr lang="en-US" sz="3400" dirty="0"/>
          </a:p>
        </p:txBody>
      </p:sp>
      <p:sp>
        <p:nvSpPr>
          <p:cNvPr id="2" name="Slide Number Placeholder 1"/>
          <p:cNvSpPr>
            <a:spLocks noGrp="1"/>
          </p:cNvSpPr>
          <p:nvPr>
            <p:ph type="sldNum" sz="quarter" idx="12"/>
          </p:nvPr>
        </p:nvSpPr>
        <p:spPr/>
        <p:txBody>
          <a:bodyPr/>
          <a:lstStyle/>
          <a:p>
            <a:fld id="{135E945C-6AA3-4D2A-A0BC-A436BAEAF4F3}" type="slidenum">
              <a:rPr lang="en-US" smtClean="0">
                <a:solidFill>
                  <a:srgbClr val="073E87"/>
                </a:solidFill>
              </a:rPr>
              <a:pPr/>
              <a:t>27</a:t>
            </a:fld>
            <a:endParaRPr lang="en-US">
              <a:solidFill>
                <a:srgbClr val="073E87"/>
              </a:solidFill>
            </a:endParaRPr>
          </a:p>
        </p:txBody>
      </p:sp>
      <p:pic>
        <p:nvPicPr>
          <p:cNvPr id="7" name="Picture 24" descr="University of Lagos (Unilag) | WIPO Re:Search">
            <a:extLst>
              <a:ext uri="{FF2B5EF4-FFF2-40B4-BE49-F238E27FC236}">
                <a16:creationId xmlns="" xmlns:a16="http://schemas.microsoft.com/office/drawing/2014/main" id="{0C967738-F9F9-478A-831C-3EE24AB77E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980" y="5029200"/>
            <a:ext cx="1161826" cy="12648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Image result for servicom">
            <a:hlinkClick r:id="rId3"/>
            <a:extLst>
              <a:ext uri="{FF2B5EF4-FFF2-40B4-BE49-F238E27FC236}">
                <a16:creationId xmlns="" xmlns:a16="http://schemas.microsoft.com/office/drawing/2014/main" id="{C439EED2-2FCE-4DF0-9F50-551E44F61FD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9892" y="5029200"/>
            <a:ext cx="1551709" cy="1172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421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858868" y="1946958"/>
            <a:ext cx="7391400" cy="3810000"/>
          </a:xfrm>
        </p:spPr>
        <p:txBody>
          <a:bodyPr/>
          <a:lstStyle/>
          <a:p>
            <a:r>
              <a:rPr lang="en-US" sz="3400" dirty="0">
                <a:solidFill>
                  <a:srgbClr val="000000"/>
                </a:solidFill>
                <a:effectLst/>
                <a:latin typeface="Gill Sans MT"/>
              </a:rPr>
              <a:t>Citizen/Customer dissatisfaction </a:t>
            </a:r>
            <a:endParaRPr lang="en-US" sz="3400" dirty="0"/>
          </a:p>
          <a:p>
            <a:r>
              <a:rPr lang="en-US" sz="3400" dirty="0">
                <a:solidFill>
                  <a:srgbClr val="000000"/>
                </a:solidFill>
                <a:effectLst/>
                <a:latin typeface="Gill Sans MT"/>
              </a:rPr>
              <a:t>Decline in citizen/customer confidence </a:t>
            </a:r>
            <a:endParaRPr lang="en-US" sz="3400" dirty="0"/>
          </a:p>
          <a:p>
            <a:r>
              <a:rPr lang="en-US" sz="3400" dirty="0">
                <a:solidFill>
                  <a:srgbClr val="000000"/>
                </a:solidFill>
                <a:effectLst/>
                <a:latin typeface="Gill Sans MT"/>
              </a:rPr>
              <a:t>Negative word-of-mouth behavior, and </a:t>
            </a:r>
            <a:endParaRPr lang="en-US" sz="3400" dirty="0"/>
          </a:p>
          <a:p>
            <a:r>
              <a:rPr lang="en-US" sz="3400" dirty="0">
                <a:solidFill>
                  <a:srgbClr val="000000"/>
                </a:solidFill>
                <a:effectLst/>
                <a:latin typeface="Gill Sans MT"/>
              </a:rPr>
              <a:t>Citizen/Customer defection </a:t>
            </a:r>
            <a:endParaRPr lang="en-US" sz="3400" dirty="0"/>
          </a:p>
        </p:txBody>
      </p:sp>
      <p:sp>
        <p:nvSpPr>
          <p:cNvPr id="2" name="Rectangle 1"/>
          <p:cNvSpPr/>
          <p:nvPr/>
        </p:nvSpPr>
        <p:spPr>
          <a:xfrm>
            <a:off x="346136" y="1084802"/>
            <a:ext cx="8416864" cy="615553"/>
          </a:xfrm>
          <a:prstGeom prst="rect">
            <a:avLst/>
          </a:prstGeom>
        </p:spPr>
        <p:txBody>
          <a:bodyPr wrap="square">
            <a:spAutoFit/>
          </a:bodyPr>
          <a:lstStyle/>
          <a:p>
            <a:pPr lvl="0">
              <a:spcBef>
                <a:spcPct val="20000"/>
              </a:spcBef>
              <a:buClr>
                <a:srgbClr val="31B6FD"/>
              </a:buClr>
              <a:buSzPct val="100000"/>
            </a:pPr>
            <a:r>
              <a:rPr lang="en-US" sz="3400" b="1" dirty="0">
                <a:solidFill>
                  <a:srgbClr val="203864"/>
                </a:solidFill>
                <a:latin typeface="GillSansMT-Bold"/>
              </a:rPr>
              <a:t>        </a:t>
            </a:r>
            <a:r>
              <a:rPr lang="en-US" sz="3400" b="1" dirty="0">
                <a:solidFill>
                  <a:srgbClr val="FF0000"/>
                </a:solidFill>
                <a:latin typeface="GillSansMT-Bold"/>
              </a:rPr>
              <a:t>EFFECTS OF SERVICE FAILURE </a:t>
            </a:r>
            <a:endParaRPr lang="en-US" sz="3400" dirty="0">
              <a:solidFill>
                <a:srgbClr val="FF0000"/>
              </a:solidFill>
            </a:endParaRPr>
          </a:p>
        </p:txBody>
      </p:sp>
      <p:sp>
        <p:nvSpPr>
          <p:cNvPr id="3" name="Slide Number Placeholder 2"/>
          <p:cNvSpPr>
            <a:spLocks noGrp="1"/>
          </p:cNvSpPr>
          <p:nvPr>
            <p:ph type="sldNum" sz="quarter" idx="12"/>
          </p:nvPr>
        </p:nvSpPr>
        <p:spPr/>
        <p:txBody>
          <a:bodyPr/>
          <a:lstStyle/>
          <a:p>
            <a:fld id="{135E945C-6AA3-4D2A-A0BC-A436BAEAF4F3}" type="slidenum">
              <a:rPr lang="en-US" smtClean="0">
                <a:solidFill>
                  <a:srgbClr val="073E87"/>
                </a:solidFill>
              </a:rPr>
              <a:pPr/>
              <a:t>28</a:t>
            </a:fld>
            <a:endParaRPr lang="en-US">
              <a:solidFill>
                <a:srgbClr val="073E87"/>
              </a:solidFill>
            </a:endParaRPr>
          </a:p>
        </p:txBody>
      </p:sp>
      <p:pic>
        <p:nvPicPr>
          <p:cNvPr id="5" name="Picture 24" descr="University of Lagos (Unilag) | WIPO Re:Search">
            <a:extLst>
              <a:ext uri="{FF2B5EF4-FFF2-40B4-BE49-F238E27FC236}">
                <a16:creationId xmlns="" xmlns:a16="http://schemas.microsoft.com/office/drawing/2014/main" id="{6849C04C-4947-46C9-B9D8-BBDE723EA8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980" y="5181600"/>
            <a:ext cx="1161826" cy="12648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Image result for servicom">
            <a:hlinkClick r:id="rId3"/>
            <a:extLst>
              <a:ext uri="{FF2B5EF4-FFF2-40B4-BE49-F238E27FC236}">
                <a16:creationId xmlns="" xmlns:a16="http://schemas.microsoft.com/office/drawing/2014/main" id="{C68386C4-8563-48CD-9F00-E6D6132A15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9892" y="5181600"/>
            <a:ext cx="1551709" cy="1172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0536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6FC0EF37-172C-497E-B9CD-D8D7F29CC95E}"/>
              </a:ext>
            </a:extLst>
          </p:cNvPr>
          <p:cNvSpPr>
            <a:spLocks noGrp="1"/>
          </p:cNvSpPr>
          <p:nvPr>
            <p:ph type="sldNum" sz="quarter" idx="12"/>
          </p:nvPr>
        </p:nvSpPr>
        <p:spPr/>
        <p:txBody>
          <a:bodyPr/>
          <a:lstStyle/>
          <a:p>
            <a:fld id="{135E945C-6AA3-4D2A-A0BC-A436BAEAF4F3}" type="slidenum">
              <a:rPr lang="en-US" smtClean="0">
                <a:solidFill>
                  <a:srgbClr val="073E87"/>
                </a:solidFill>
              </a:rPr>
              <a:pPr/>
              <a:t>29</a:t>
            </a:fld>
            <a:endParaRPr lang="en-US">
              <a:solidFill>
                <a:srgbClr val="073E87"/>
              </a:solidFill>
            </a:endParaRPr>
          </a:p>
        </p:txBody>
      </p:sp>
      <p:sp>
        <p:nvSpPr>
          <p:cNvPr id="3" name="Text Placeholder 2">
            <a:extLst>
              <a:ext uri="{FF2B5EF4-FFF2-40B4-BE49-F238E27FC236}">
                <a16:creationId xmlns="" xmlns:a16="http://schemas.microsoft.com/office/drawing/2014/main" id="{B57053CE-5D93-4274-B1DA-A50493D05FF1}"/>
              </a:ext>
            </a:extLst>
          </p:cNvPr>
          <p:cNvSpPr txBox="1">
            <a:spLocks/>
          </p:cNvSpPr>
          <p:nvPr/>
        </p:nvSpPr>
        <p:spPr>
          <a:xfrm>
            <a:off x="0" y="228600"/>
            <a:ext cx="8915400" cy="6858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en-US" sz="4000" dirty="0">
                <a:solidFill>
                  <a:srgbClr val="FF0000"/>
                </a:solidFill>
                <a:latin typeface="+mj-lt"/>
              </a:rPr>
              <a:t>      </a:t>
            </a:r>
            <a:r>
              <a:rPr lang="en-US" sz="4000" dirty="0">
                <a:solidFill>
                  <a:srgbClr val="FF0000"/>
                </a:solidFill>
                <a:cs typeface="Times New Roman" panose="02020603050405020304" pitchFamily="18" charset="0"/>
              </a:rPr>
              <a:t>NEVER FORGET</a:t>
            </a:r>
          </a:p>
          <a:p>
            <a:pPr marL="0" indent="0" algn="ctr">
              <a:buFont typeface="Symbol" pitchFamily="18" charset="2"/>
              <a:buNone/>
            </a:pPr>
            <a:endParaRPr lang="en-US" sz="4000" dirty="0">
              <a:solidFill>
                <a:srgbClr val="FF0000"/>
              </a:solidFill>
              <a:latin typeface="+mj-lt"/>
            </a:endParaRPr>
          </a:p>
        </p:txBody>
      </p:sp>
      <p:pic>
        <p:nvPicPr>
          <p:cNvPr id="6" name="Picture 2" descr="Is the Customer Always King Even at the Expense of Your Reputation?! -  Afrika Fashion League">
            <a:extLst>
              <a:ext uri="{FF2B5EF4-FFF2-40B4-BE49-F238E27FC236}">
                <a16:creationId xmlns="" xmlns:a16="http://schemas.microsoft.com/office/drawing/2014/main" id="{556EFCA4-643E-45C3-9003-76B104551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66800"/>
            <a:ext cx="7075499" cy="38277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4123880A-BE72-4A1C-A278-A8B535AD0142}"/>
              </a:ext>
            </a:extLst>
          </p:cNvPr>
          <p:cNvSpPr txBox="1"/>
          <p:nvPr/>
        </p:nvSpPr>
        <p:spPr>
          <a:xfrm>
            <a:off x="2133600" y="5017432"/>
            <a:ext cx="4876800" cy="954107"/>
          </a:xfrm>
          <a:prstGeom prst="rect">
            <a:avLst/>
          </a:prstGeom>
          <a:noFill/>
        </p:spPr>
        <p:txBody>
          <a:bodyPr wrap="square" rtlCol="0">
            <a:spAutoFit/>
          </a:bodyPr>
          <a:lstStyle/>
          <a:p>
            <a:r>
              <a:rPr lang="en-US" sz="2800" b="1" i="1" dirty="0"/>
              <a:t>The customer is always right</a:t>
            </a:r>
          </a:p>
          <a:p>
            <a:r>
              <a:rPr lang="en-US" sz="2800" b="1" dirty="0"/>
              <a:t>- Harry Gordon Selfridge</a:t>
            </a:r>
            <a:endParaRPr lang="en-US" sz="2800" dirty="0"/>
          </a:p>
        </p:txBody>
      </p:sp>
      <p:pic>
        <p:nvPicPr>
          <p:cNvPr id="8" name="Picture 24" descr="University of Lagos (Unilag) | WIPO Re:Search">
            <a:extLst>
              <a:ext uri="{FF2B5EF4-FFF2-40B4-BE49-F238E27FC236}">
                <a16:creationId xmlns="" xmlns:a16="http://schemas.microsoft.com/office/drawing/2014/main" id="{6805B9CB-F07F-4F8A-8C92-4C87B3BD3A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980" y="5257800"/>
            <a:ext cx="1161826" cy="12648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Image result for servicom">
            <a:hlinkClick r:id="rId4"/>
            <a:extLst>
              <a:ext uri="{FF2B5EF4-FFF2-40B4-BE49-F238E27FC236}">
                <a16:creationId xmlns="" xmlns:a16="http://schemas.microsoft.com/office/drawing/2014/main" id="{D397731B-8D0A-459A-9957-291518F4F19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39892" y="5257800"/>
            <a:ext cx="1551709" cy="1172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323192"/>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result for quality assurance">
            <a:extLst>
              <a:ext uri="{FF2B5EF4-FFF2-40B4-BE49-F238E27FC236}">
                <a16:creationId xmlns="" xmlns:a16="http://schemas.microsoft.com/office/drawing/2014/main" id="{B6EC0111-7864-46A9-B19D-2AC9E995ED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1537" y="1827037"/>
            <a:ext cx="5124859" cy="24058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Related image">
            <a:extLst>
              <a:ext uri="{FF2B5EF4-FFF2-40B4-BE49-F238E27FC236}">
                <a16:creationId xmlns="" xmlns:a16="http://schemas.microsoft.com/office/drawing/2014/main" id="{D384B289-39DC-46CD-99A0-54668DA719F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995" t="6315" r="2429" b="12939"/>
          <a:stretch/>
        </p:blipFill>
        <p:spPr bwMode="auto">
          <a:xfrm>
            <a:off x="7231100" y="2864066"/>
            <a:ext cx="1762955" cy="194863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 xmlns:a16="http://schemas.microsoft.com/office/drawing/2014/main" id="{01267684-8663-4F56-9F1A-8A90750699CD}"/>
              </a:ext>
            </a:extLst>
          </p:cNvPr>
          <p:cNvSpPr>
            <a:spLocks noGrp="1"/>
          </p:cNvSpPr>
          <p:nvPr>
            <p:ph type="sldNum" sz="quarter" idx="12"/>
          </p:nvPr>
        </p:nvSpPr>
        <p:spPr/>
        <p:txBody>
          <a:bodyPr/>
          <a:lstStyle/>
          <a:p>
            <a:fld id="{135E945C-6AA3-4D2A-A0BC-A436BAEAF4F3}" type="slidenum">
              <a:rPr lang="en-US" smtClean="0"/>
              <a:pPr/>
              <a:t>3</a:t>
            </a:fld>
            <a:endParaRPr lang="en-US"/>
          </a:p>
        </p:txBody>
      </p:sp>
      <p:sp>
        <p:nvSpPr>
          <p:cNvPr id="5" name="Title 1">
            <a:extLst>
              <a:ext uri="{FF2B5EF4-FFF2-40B4-BE49-F238E27FC236}">
                <a16:creationId xmlns="" xmlns:a16="http://schemas.microsoft.com/office/drawing/2014/main" id="{FE2079C6-31A0-4B7E-84CD-D06C79E3D66E}"/>
              </a:ext>
            </a:extLst>
          </p:cNvPr>
          <p:cNvSpPr txBox="1">
            <a:spLocks/>
          </p:cNvSpPr>
          <p:nvPr/>
        </p:nvSpPr>
        <p:spPr>
          <a:xfrm>
            <a:off x="340178" y="533400"/>
            <a:ext cx="77724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1" dirty="0">
                <a:solidFill>
                  <a:srgbClr val="FF0000"/>
                </a:solidFill>
                <a:latin typeface="Times New Roman" panose="02020603050405020304" pitchFamily="18" charset="0"/>
                <a:cs typeface="Times New Roman" panose="02020603050405020304" pitchFamily="18" charset="0"/>
              </a:rPr>
              <a:t>The Two Arms of the Unit</a:t>
            </a:r>
          </a:p>
        </p:txBody>
      </p:sp>
      <p:sp>
        <p:nvSpPr>
          <p:cNvPr id="6" name="Subtitle 2">
            <a:extLst>
              <a:ext uri="{FF2B5EF4-FFF2-40B4-BE49-F238E27FC236}">
                <a16:creationId xmlns="" xmlns:a16="http://schemas.microsoft.com/office/drawing/2014/main" id="{1CE3801F-2FCB-4811-A393-BB58010E3BE3}"/>
              </a:ext>
            </a:extLst>
          </p:cNvPr>
          <p:cNvSpPr txBox="1">
            <a:spLocks/>
          </p:cNvSpPr>
          <p:nvPr/>
        </p:nvSpPr>
        <p:spPr>
          <a:xfrm>
            <a:off x="531385" y="2057400"/>
            <a:ext cx="4038600" cy="39624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457200" indent="-457200">
              <a:buFont typeface="Arial" panose="020B0604020202020204" pitchFamily="34" charset="0"/>
              <a:buChar char="•"/>
            </a:pPr>
            <a:endParaRPr lang="en-US" sz="3000" dirty="0">
              <a:solidFill>
                <a:schemeClr val="tx1"/>
              </a:solidFill>
              <a:latin typeface="Times New Roman" panose="02020603050405020304" pitchFamily="18" charset="0"/>
              <a:cs typeface="Times New Roman" panose="02020603050405020304" pitchFamily="18" charset="0"/>
            </a:endParaRPr>
          </a:p>
          <a:p>
            <a:pPr marL="457200" indent="-457200" algn="just">
              <a:buClr>
                <a:srgbClr val="FF0000"/>
              </a:buClr>
              <a:buFont typeface="Arial" panose="020B0604020202020204" pitchFamily="34" charset="0"/>
              <a:buChar char="•"/>
            </a:pPr>
            <a:r>
              <a:rPr lang="en-US" sz="3600" dirty="0">
                <a:solidFill>
                  <a:schemeClr val="tx1"/>
                </a:solidFill>
                <a:latin typeface="Times New Roman" panose="02020603050405020304" pitchFamily="18" charset="0"/>
                <a:cs typeface="Times New Roman" panose="02020603050405020304" pitchFamily="18" charset="0"/>
              </a:rPr>
              <a:t>Quality Assurance  </a:t>
            </a:r>
          </a:p>
          <a:p>
            <a:pPr marL="457200" indent="-457200" algn="just">
              <a:buClr>
                <a:srgbClr val="FF0000"/>
              </a:buClr>
              <a:buFont typeface="Arial" panose="020B0604020202020204" pitchFamily="34" charset="0"/>
              <a:buChar char="•"/>
            </a:pPr>
            <a:endParaRPr lang="en-US" sz="3600" dirty="0">
              <a:solidFill>
                <a:schemeClr val="tx1"/>
              </a:solidFill>
              <a:latin typeface="Times New Roman" panose="02020603050405020304" pitchFamily="18" charset="0"/>
              <a:cs typeface="Times New Roman" panose="02020603050405020304" pitchFamily="18" charset="0"/>
            </a:endParaRPr>
          </a:p>
          <a:p>
            <a:pPr marL="0" indent="0" algn="just">
              <a:buClr>
                <a:srgbClr val="FF0000"/>
              </a:buClr>
              <a:buNone/>
            </a:pPr>
            <a:endParaRPr lang="en-US" sz="3600" dirty="0">
              <a:solidFill>
                <a:schemeClr val="tx1"/>
              </a:solidFill>
              <a:latin typeface="Times New Roman" panose="02020603050405020304" pitchFamily="18" charset="0"/>
              <a:cs typeface="Times New Roman" panose="02020603050405020304" pitchFamily="18" charset="0"/>
            </a:endParaRPr>
          </a:p>
          <a:p>
            <a:pPr marL="457200" indent="-457200" algn="just">
              <a:buClr>
                <a:srgbClr val="FF0000"/>
              </a:buClr>
              <a:buFont typeface="Arial" panose="020B0604020202020204" pitchFamily="34" charset="0"/>
              <a:buChar char="•"/>
            </a:pPr>
            <a:r>
              <a:rPr lang="en-US" sz="3600" dirty="0">
                <a:solidFill>
                  <a:schemeClr val="tx1"/>
                </a:solidFill>
                <a:latin typeface="Times New Roman" panose="02020603050405020304" pitchFamily="18" charset="0"/>
                <a:cs typeface="Times New Roman" panose="02020603050405020304" pitchFamily="18" charset="0"/>
              </a:rPr>
              <a:t> SERVICOM</a:t>
            </a:r>
          </a:p>
          <a:p>
            <a:pPr marL="457200" indent="-457200" algn="just">
              <a:buClr>
                <a:srgbClr val="FF0000"/>
              </a:buClr>
              <a:buFont typeface="Arial" panose="020B0604020202020204" pitchFamily="34" charset="0"/>
              <a:buChar char="•"/>
            </a:pPr>
            <a:endParaRPr lang="en-US" sz="3000" dirty="0">
              <a:solidFill>
                <a:schemeClr val="tx1"/>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endParaRPr lang="en-US" sz="3000" dirty="0">
              <a:solidFill>
                <a:schemeClr val="tx1"/>
              </a:solidFill>
              <a:latin typeface="Times New Roman" panose="02020603050405020304" pitchFamily="18" charset="0"/>
              <a:cs typeface="Times New Roman" panose="02020603050405020304" pitchFamily="18" charset="0"/>
            </a:endParaRPr>
          </a:p>
        </p:txBody>
      </p:sp>
      <p:pic>
        <p:nvPicPr>
          <p:cNvPr id="12" name="Picture 9" descr="Image result for servicom">
            <a:hlinkClick r:id="rId4"/>
            <a:extLst>
              <a:ext uri="{FF2B5EF4-FFF2-40B4-BE49-F238E27FC236}">
                <a16:creationId xmlns="" xmlns:a16="http://schemas.microsoft.com/office/drawing/2014/main" id="{AF1836D4-52DB-48DE-A982-5C4F944E990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4666" y="4717603"/>
            <a:ext cx="4038600" cy="124264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4" descr="University of Lagos (Unilag) | WIPO Re:Search">
            <a:extLst>
              <a:ext uri="{FF2B5EF4-FFF2-40B4-BE49-F238E27FC236}">
                <a16:creationId xmlns="" xmlns:a16="http://schemas.microsoft.com/office/drawing/2014/main" id="{B609C3BD-7FB1-4DFD-B1B3-3FCD9093CA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980" y="5516909"/>
            <a:ext cx="1161826" cy="126489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Image result for servicom">
            <a:hlinkClick r:id="rId7"/>
            <a:extLst>
              <a:ext uri="{FF2B5EF4-FFF2-40B4-BE49-F238E27FC236}">
                <a16:creationId xmlns="" xmlns:a16="http://schemas.microsoft.com/office/drawing/2014/main" id="{12C95EF9-5A97-49A0-8811-216FDC49F0C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39892" y="5516909"/>
            <a:ext cx="1551709" cy="1172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231989"/>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4" descr="University of Lagos (Unilag) | WIPO Re:Search">
            <a:extLst>
              <a:ext uri="{FF2B5EF4-FFF2-40B4-BE49-F238E27FC236}">
                <a16:creationId xmlns="" xmlns:a16="http://schemas.microsoft.com/office/drawing/2014/main" id="{F35B3743-2664-45E1-9F60-C8B4B2717D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980" y="5105400"/>
            <a:ext cx="1161826" cy="126489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 xmlns:a16="http://schemas.microsoft.com/office/drawing/2014/main" id="{96544BA5-8A52-419B-8DCB-48D2C2E5A7A9}"/>
              </a:ext>
            </a:extLst>
          </p:cNvPr>
          <p:cNvSpPr>
            <a:spLocks noGrp="1"/>
          </p:cNvSpPr>
          <p:nvPr>
            <p:ph type="sldNum" sz="quarter" idx="12"/>
          </p:nvPr>
        </p:nvSpPr>
        <p:spPr/>
        <p:txBody>
          <a:bodyPr/>
          <a:lstStyle/>
          <a:p>
            <a:fld id="{135E945C-6AA3-4D2A-A0BC-A436BAEAF4F3}" type="slidenum">
              <a:rPr lang="en-US" smtClean="0">
                <a:solidFill>
                  <a:srgbClr val="073E87"/>
                </a:solidFill>
              </a:rPr>
              <a:pPr/>
              <a:t>30</a:t>
            </a:fld>
            <a:endParaRPr lang="en-US">
              <a:solidFill>
                <a:srgbClr val="073E87"/>
              </a:solidFill>
            </a:endParaRPr>
          </a:p>
        </p:txBody>
      </p:sp>
      <p:sp>
        <p:nvSpPr>
          <p:cNvPr id="4" name="Rectangle 3">
            <a:extLst>
              <a:ext uri="{FF2B5EF4-FFF2-40B4-BE49-F238E27FC236}">
                <a16:creationId xmlns="" xmlns:a16="http://schemas.microsoft.com/office/drawing/2014/main" id="{D031A1E8-FDAA-40CC-A53A-C7D0637C3026}"/>
              </a:ext>
            </a:extLst>
          </p:cNvPr>
          <p:cNvSpPr/>
          <p:nvPr/>
        </p:nvSpPr>
        <p:spPr>
          <a:xfrm>
            <a:off x="765267" y="1447800"/>
            <a:ext cx="7315200" cy="5078313"/>
          </a:xfrm>
          <a:prstGeom prst="rect">
            <a:avLst/>
          </a:prstGeom>
        </p:spPr>
        <p:txBody>
          <a:bodyPr wrap="square">
            <a:spAutoFit/>
          </a:bodyPr>
          <a:lstStyle/>
          <a:p>
            <a:pPr algn="ctr"/>
            <a:r>
              <a:rPr lang="en-GB" sz="3600" dirty="0"/>
              <a:t>Stand up for your right: Reject service failure anytime, anywhere!</a:t>
            </a:r>
          </a:p>
          <a:p>
            <a:pPr algn="ctr"/>
            <a:endParaRPr lang="en-GB" sz="3600" dirty="0"/>
          </a:p>
          <a:p>
            <a:pPr algn="ctr"/>
            <a:r>
              <a:rPr lang="en-GB" sz="3600" dirty="0">
                <a:solidFill>
                  <a:prstClr val="black"/>
                </a:solidFill>
              </a:rPr>
              <a:t>You have the right to be served right!</a:t>
            </a:r>
            <a:endParaRPr lang="en-GB" sz="3600" dirty="0">
              <a:solidFill>
                <a:prstClr val="black"/>
              </a:solidFill>
              <a:cs typeface="Times New Roman" panose="02020603050405020304" pitchFamily="18" charset="0"/>
            </a:endParaRPr>
          </a:p>
          <a:p>
            <a:pPr algn="ctr"/>
            <a:endParaRPr lang="en-GB" sz="3600" dirty="0">
              <a:solidFill>
                <a:prstClr val="black"/>
              </a:solidFill>
              <a:cs typeface="Times New Roman" panose="02020603050405020304" pitchFamily="18" charset="0"/>
            </a:endParaRPr>
          </a:p>
          <a:p>
            <a:pPr algn="ctr"/>
            <a:r>
              <a:rPr lang="en-GB" sz="3600" dirty="0">
                <a:solidFill>
                  <a:srgbClr val="FF0000"/>
                </a:solidFill>
                <a:cs typeface="Times New Roman" panose="02020603050405020304" pitchFamily="18" charset="0"/>
              </a:rPr>
              <a:t>The SERVICOM Golden Rule: </a:t>
            </a:r>
          </a:p>
          <a:p>
            <a:pPr algn="ctr"/>
            <a:r>
              <a:rPr lang="en-GB" sz="3600" dirty="0">
                <a:solidFill>
                  <a:srgbClr val="FF0000"/>
                </a:solidFill>
                <a:latin typeface="Times New Roman" panose="02020603050405020304" pitchFamily="18" charset="0"/>
                <a:cs typeface="Times New Roman" panose="02020603050405020304" pitchFamily="18" charset="0"/>
              </a:rPr>
              <a:t>‘</a:t>
            </a:r>
            <a:r>
              <a:rPr lang="en-GB" sz="3600" dirty="0">
                <a:solidFill>
                  <a:srgbClr val="FF0000"/>
                </a:solidFill>
                <a:cs typeface="Times New Roman" panose="02020603050405020304" pitchFamily="18" charset="0"/>
              </a:rPr>
              <a:t>Serve others as you </a:t>
            </a:r>
          </a:p>
          <a:p>
            <a:pPr algn="ctr"/>
            <a:r>
              <a:rPr lang="en-GB" sz="3600" dirty="0">
                <a:solidFill>
                  <a:srgbClr val="FF0000"/>
                </a:solidFill>
                <a:cs typeface="Times New Roman" panose="02020603050405020304" pitchFamily="18" charset="0"/>
              </a:rPr>
              <a:t>      would like be served!’</a:t>
            </a:r>
            <a:endParaRPr lang="en-GB" sz="3600" dirty="0">
              <a:solidFill>
                <a:srgbClr val="FF0000"/>
              </a:solidFill>
            </a:endParaRPr>
          </a:p>
        </p:txBody>
      </p:sp>
      <p:sp>
        <p:nvSpPr>
          <p:cNvPr id="5" name="Text Placeholder 2">
            <a:extLst>
              <a:ext uri="{FF2B5EF4-FFF2-40B4-BE49-F238E27FC236}">
                <a16:creationId xmlns="" xmlns:a16="http://schemas.microsoft.com/office/drawing/2014/main" id="{CF1EEC90-DC04-4726-85D4-D215749FC14F}"/>
              </a:ext>
            </a:extLst>
          </p:cNvPr>
          <p:cNvSpPr txBox="1">
            <a:spLocks/>
          </p:cNvSpPr>
          <p:nvPr/>
        </p:nvSpPr>
        <p:spPr>
          <a:xfrm>
            <a:off x="0" y="228600"/>
            <a:ext cx="8915400" cy="6858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en-GB" altLang="en-US" sz="4000" dirty="0">
                <a:solidFill>
                  <a:srgbClr val="FF0000"/>
                </a:solidFill>
                <a:latin typeface="Times New Roman" panose="02020603050405020304" pitchFamily="18" charset="0"/>
                <a:cs typeface="Times New Roman" panose="02020603050405020304" pitchFamily="18" charset="0"/>
              </a:rPr>
              <a:t>CONCLUSION</a:t>
            </a:r>
            <a:endParaRPr lang="en-US" sz="4000" dirty="0">
              <a:solidFill>
                <a:srgbClr val="FF0000"/>
              </a:solidFill>
              <a:latin typeface="Times New Roman" panose="02020603050405020304" pitchFamily="18" charset="0"/>
              <a:cs typeface="Times New Roman" panose="02020603050405020304" pitchFamily="18" charset="0"/>
            </a:endParaRPr>
          </a:p>
          <a:p>
            <a:pPr marL="0" indent="0" algn="ctr">
              <a:buNone/>
            </a:pPr>
            <a:endParaRPr lang="en-US" sz="4000" dirty="0">
              <a:solidFill>
                <a:srgbClr val="FF0000"/>
              </a:solidFill>
              <a:latin typeface="Times New Roman" panose="02020603050405020304" pitchFamily="18" charset="0"/>
              <a:cs typeface="Times New Roman" panose="02020603050405020304" pitchFamily="18" charset="0"/>
            </a:endParaRPr>
          </a:p>
          <a:p>
            <a:pPr marL="0" indent="0" algn="ctr">
              <a:buFont typeface="Symbol" pitchFamily="18" charset="2"/>
              <a:buNone/>
            </a:pPr>
            <a:endParaRPr lang="en-US" sz="4000" dirty="0">
              <a:solidFill>
                <a:srgbClr val="FF0000"/>
              </a:solidFill>
              <a:latin typeface="Times New Roman" panose="02020603050405020304" pitchFamily="18" charset="0"/>
              <a:cs typeface="Times New Roman" panose="02020603050405020304" pitchFamily="18" charset="0"/>
            </a:endParaRPr>
          </a:p>
        </p:txBody>
      </p:sp>
      <p:pic>
        <p:nvPicPr>
          <p:cNvPr id="7" name="Picture 3" descr="Image result for servicom">
            <a:hlinkClick r:id="rId3"/>
            <a:extLst>
              <a:ext uri="{FF2B5EF4-FFF2-40B4-BE49-F238E27FC236}">
                <a16:creationId xmlns="" xmlns:a16="http://schemas.microsoft.com/office/drawing/2014/main" id="{35C8E1C6-025A-4D5F-83A3-DACA796AB49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9892" y="5105400"/>
            <a:ext cx="1551709" cy="1172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330902"/>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35E945C-6AA3-4D2A-A0BC-A436BAEAF4F3}" type="slidenum">
              <a:rPr lang="en-US" smtClean="0">
                <a:solidFill>
                  <a:srgbClr val="073E87"/>
                </a:solidFill>
              </a:rPr>
              <a:pPr/>
              <a:t>31</a:t>
            </a:fld>
            <a:endParaRPr lang="en-US">
              <a:solidFill>
                <a:srgbClr val="073E87"/>
              </a:solidFill>
            </a:endParaRPr>
          </a:p>
        </p:txBody>
      </p:sp>
      <p:sp>
        <p:nvSpPr>
          <p:cNvPr id="3" name="Subtitle 2"/>
          <p:cNvSpPr>
            <a:spLocks noGrp="1"/>
          </p:cNvSpPr>
          <p:nvPr>
            <p:ph type="subTitle" idx="4294967295"/>
          </p:nvPr>
        </p:nvSpPr>
        <p:spPr>
          <a:xfrm>
            <a:off x="1196323" y="4267200"/>
            <a:ext cx="6400800" cy="1265238"/>
          </a:xfrm>
        </p:spPr>
        <p:txBody>
          <a:bodyPr>
            <a:normAutofit/>
          </a:bodyPr>
          <a:lstStyle/>
          <a:p>
            <a:pPr marL="0" indent="0" algn="ctr">
              <a:buNone/>
            </a:pPr>
            <a:r>
              <a:rPr lang="en-US" sz="5400" dirty="0">
                <a:solidFill>
                  <a:schemeClr val="tx1"/>
                </a:solidFill>
                <a:latin typeface="Arial Black" panose="020B0A04020102020204" pitchFamily="34" charset="0"/>
              </a:rPr>
              <a:t>Thank You</a:t>
            </a:r>
          </a:p>
        </p:txBody>
      </p:sp>
      <p:pic>
        <p:nvPicPr>
          <p:cNvPr id="6" name="Picture 24" descr="University of Lagos (Unilag) | WIPO Re:Search">
            <a:extLst>
              <a:ext uri="{FF2B5EF4-FFF2-40B4-BE49-F238E27FC236}">
                <a16:creationId xmlns="" xmlns:a16="http://schemas.microsoft.com/office/drawing/2014/main" id="{C149C069-540A-4B73-A367-3F3AA7C221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980" y="5181600"/>
            <a:ext cx="1161826" cy="12648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Image result for servicom">
            <a:hlinkClick r:id="rId3"/>
            <a:extLst>
              <a:ext uri="{FF2B5EF4-FFF2-40B4-BE49-F238E27FC236}">
                <a16:creationId xmlns="" xmlns:a16="http://schemas.microsoft.com/office/drawing/2014/main" id="{AF581A70-42FD-41FC-B9A3-CE09CD8BDB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9892" y="5181600"/>
            <a:ext cx="1551709" cy="11720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 xmlns:a16="http://schemas.microsoft.com/office/drawing/2014/main" id="{080782B8-F831-40D1-AEDD-41DDE5EE39D8}"/>
              </a:ext>
            </a:extLst>
          </p:cNvPr>
          <p:cNvPicPr>
            <a:picLocks noChangeAspect="1"/>
          </p:cNvPicPr>
          <p:nvPr/>
        </p:nvPicPr>
        <p:blipFill>
          <a:blip r:embed="rId5"/>
          <a:stretch>
            <a:fillRect/>
          </a:stretch>
        </p:blipFill>
        <p:spPr>
          <a:xfrm>
            <a:off x="1123799" y="696913"/>
            <a:ext cx="7142341" cy="3417887"/>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75467"/>
            <a:ext cx="8509819" cy="3450696"/>
          </a:xfrm>
        </p:spPr>
        <p:txBody>
          <a:bodyPr>
            <a:normAutofit/>
          </a:bodyPr>
          <a:lstStyle/>
          <a:p>
            <a:pPr marL="0" indent="0" algn="just">
              <a:buNone/>
            </a:pPr>
            <a:r>
              <a:rPr lang="en-US" sz="3400" dirty="0">
                <a:solidFill>
                  <a:schemeClr val="tx1"/>
                </a:solidFill>
                <a:latin typeface="Times New Roman" panose="02020603050405020304" pitchFamily="18" charset="0"/>
                <a:cs typeface="Times New Roman" panose="02020603050405020304" pitchFamily="18" charset="0"/>
              </a:rPr>
              <a:t>To  create in every staff and student a high level of commitment to vision, mission, values, core functions and the standards that can put the University at the  fore-front of academics.</a:t>
            </a:r>
          </a:p>
          <a:p>
            <a:pPr marL="0" indent="0" algn="just">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noAutofit/>
          </a:bodyPr>
          <a:lstStyle/>
          <a:p>
            <a:r>
              <a:rPr lang="en-US" b="1" dirty="0">
                <a:solidFill>
                  <a:srgbClr val="FF0000"/>
                </a:solidFill>
                <a:latin typeface="Times New Roman" panose="02020603050405020304" pitchFamily="18" charset="0"/>
                <a:cs typeface="Times New Roman" panose="02020603050405020304" pitchFamily="18" charset="0"/>
              </a:rPr>
              <a:t>PURPOSE</a:t>
            </a:r>
          </a:p>
        </p:txBody>
      </p:sp>
      <p:pic>
        <p:nvPicPr>
          <p:cNvPr id="5" name="Picture 4" descr="Image result for servicom">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8866" y="5593109"/>
            <a:ext cx="1543555" cy="11658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University of Lagos (Unilag) | WIPO Re:Search">
            <a:extLst>
              <a:ext uri="{FF2B5EF4-FFF2-40B4-BE49-F238E27FC236}">
                <a16:creationId xmlns="" xmlns:a16="http://schemas.microsoft.com/office/drawing/2014/main" id="{1D267FAE-D196-4E52-B1D5-42A0927FA6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980" y="5593109"/>
            <a:ext cx="1161826" cy="12648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5BC87E50-93EB-489C-AF63-2A9C63BDC8DA}"/>
              </a:ext>
            </a:extLst>
          </p:cNvPr>
          <p:cNvSpPr txBox="1"/>
          <p:nvPr/>
        </p:nvSpPr>
        <p:spPr>
          <a:xfrm>
            <a:off x="4343400" y="6096000"/>
            <a:ext cx="228600" cy="276999"/>
          </a:xfrm>
          <a:prstGeom prst="rect">
            <a:avLst/>
          </a:prstGeom>
          <a:noFill/>
        </p:spPr>
        <p:txBody>
          <a:bodyPr wrap="square" rtlCol="0">
            <a:spAutoFit/>
          </a:bodyPr>
          <a:lstStyle/>
          <a:p>
            <a:r>
              <a:rPr lang="en-US" sz="1200" dirty="0"/>
              <a:t>4</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2210681"/>
            <a:ext cx="8610599" cy="3611563"/>
          </a:xfrm>
        </p:spPr>
        <p:txBody>
          <a:bodyPr>
            <a:normAutofit/>
          </a:bodyPr>
          <a:lstStyle/>
          <a:p>
            <a:pPr algn="just"/>
            <a:r>
              <a:rPr lang="en-US" sz="2800" dirty="0">
                <a:solidFill>
                  <a:schemeClr val="tx1"/>
                </a:solidFill>
                <a:latin typeface="Times New Roman" panose="02020603050405020304" pitchFamily="18" charset="0"/>
                <a:cs typeface="Times New Roman" panose="02020603050405020304" pitchFamily="18" charset="0"/>
              </a:rPr>
              <a:t>To be a TOP CLASS INSTITUTION  for the pursuit of excellence in knowledge through learning and research,  as well as in character and service to humanity. </a:t>
            </a:r>
          </a:p>
          <a:p>
            <a:pPr marL="0" indent="0" algn="just">
              <a:buNone/>
            </a:pPr>
            <a:endParaRPr lang="en-US" sz="2800" dirty="0">
              <a:solidFill>
                <a:schemeClr val="tx1"/>
              </a:solidFill>
              <a:latin typeface="Times New Roman" panose="02020603050405020304" pitchFamily="18" charset="0"/>
              <a:cs typeface="Times New Roman" panose="02020603050405020304" pitchFamily="18" charset="0"/>
            </a:endParaRPr>
          </a:p>
          <a:p>
            <a:pPr algn="just"/>
            <a:r>
              <a:rPr lang="en-US" sz="2800" dirty="0">
                <a:solidFill>
                  <a:schemeClr val="tx1"/>
                </a:solidFill>
                <a:latin typeface="Times New Roman" panose="02020603050405020304" pitchFamily="18" charset="0"/>
                <a:cs typeface="Times New Roman" panose="02020603050405020304" pitchFamily="18" charset="0"/>
              </a:rPr>
              <a:t>To provide a conducive environment for teaching, learning, research and development.</a:t>
            </a:r>
          </a:p>
          <a:p>
            <a:endParaRPr lang="en-US" sz="2800" dirty="0">
              <a:solidFill>
                <a:srgbClr val="FF0000"/>
              </a:solidFill>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457200" y="530035"/>
            <a:ext cx="8229600" cy="1252728"/>
          </a:xfrm>
        </p:spPr>
        <p:txBody>
          <a:bodyPr>
            <a:normAutofit fontScale="90000"/>
          </a:bodyPr>
          <a:lstStyle/>
          <a:p>
            <a:r>
              <a:rPr lang="en-US" dirty="0">
                <a:solidFill>
                  <a:srgbClr val="FF0000"/>
                </a:solidFill>
                <a:latin typeface="Times New Roman" panose="02020603050405020304" pitchFamily="18" charset="0"/>
                <a:cs typeface="Times New Roman" panose="02020603050405020304" pitchFamily="18" charset="0"/>
              </a:rPr>
              <a:t>VISION AND MISSION OF UNILAG</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4" name="Picture 3" descr="Image result for servicom">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410200"/>
            <a:ext cx="1600200" cy="12086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4" descr="University of Lagos (Unilag) | WIPO Re:Search">
            <a:extLst>
              <a:ext uri="{FF2B5EF4-FFF2-40B4-BE49-F238E27FC236}">
                <a16:creationId xmlns="" xmlns:a16="http://schemas.microsoft.com/office/drawing/2014/main" id="{38C8B078-1707-429E-9D60-25BEA9CE42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74" y="5410200"/>
            <a:ext cx="1161826" cy="126489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 xmlns:a16="http://schemas.microsoft.com/office/drawing/2014/main" id="{C7BF944B-08E8-4C9B-A7BE-005F6569B096}"/>
              </a:ext>
            </a:extLst>
          </p:cNvPr>
          <p:cNvSpPr txBox="1"/>
          <p:nvPr/>
        </p:nvSpPr>
        <p:spPr>
          <a:xfrm>
            <a:off x="4343400" y="6096000"/>
            <a:ext cx="228600" cy="276999"/>
          </a:xfrm>
          <a:prstGeom prst="rect">
            <a:avLst/>
          </a:prstGeom>
          <a:noFill/>
        </p:spPr>
        <p:txBody>
          <a:bodyPr wrap="square" rtlCol="0">
            <a:spAutoFit/>
          </a:bodyPr>
          <a:lstStyle/>
          <a:p>
            <a:r>
              <a:rPr lang="en-US" sz="1200" dirty="0"/>
              <a:t>5</a:t>
            </a:r>
          </a:p>
        </p:txBody>
      </p:sp>
    </p:spTree>
    <p:extLst>
      <p:ext uri="{BB962C8B-B14F-4D97-AF65-F5344CB8AC3E}">
        <p14:creationId xmlns:p14="http://schemas.microsoft.com/office/powerpoint/2010/main" val="19307006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4" descr="University of Lagos (Unilag) | WIPO Re:Search">
            <a:extLst>
              <a:ext uri="{FF2B5EF4-FFF2-40B4-BE49-F238E27FC236}">
                <a16:creationId xmlns="" xmlns:a16="http://schemas.microsoft.com/office/drawing/2014/main" id="{7F36C3CE-52B6-410C-9BF2-F5D33F61BD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980" y="5685639"/>
            <a:ext cx="1006844" cy="109616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14087" y="1825288"/>
            <a:ext cx="8652933" cy="3962400"/>
          </a:xfrm>
        </p:spPr>
        <p:txBody>
          <a:bodyPr>
            <a:normAutofit fontScale="77500" lnSpcReduction="20000"/>
          </a:bodyPr>
          <a:lstStyle/>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sz="3200" dirty="0">
                <a:solidFill>
                  <a:schemeClr val="tx1"/>
                </a:solidFill>
                <a:latin typeface="Times New Roman" panose="02020603050405020304" pitchFamily="18" charset="0"/>
                <a:cs typeface="Times New Roman" panose="02020603050405020304" pitchFamily="18" charset="0"/>
              </a:rPr>
              <a:t>Quality Assurance unit is involved in </a:t>
            </a:r>
            <a:r>
              <a:rPr lang="en-US" sz="3200" b="1" dirty="0">
                <a:solidFill>
                  <a:schemeClr val="tx1"/>
                </a:solidFill>
                <a:latin typeface="Times New Roman" panose="02020603050405020304" pitchFamily="18" charset="0"/>
                <a:cs typeface="Times New Roman" panose="02020603050405020304" pitchFamily="18" charset="0"/>
              </a:rPr>
              <a:t>Complaint Redress</a:t>
            </a:r>
            <a:r>
              <a:rPr lang="en-US" sz="3200" dirty="0">
                <a:solidFill>
                  <a:schemeClr val="tx1"/>
                </a:solidFill>
                <a:latin typeface="Times New Roman" panose="02020603050405020304" pitchFamily="18" charset="0"/>
                <a:cs typeface="Times New Roman" panose="02020603050405020304" pitchFamily="18" charset="0"/>
              </a:rPr>
              <a:t>,</a:t>
            </a:r>
            <a:r>
              <a:rPr lang="en-US" sz="3200" b="1" dirty="0">
                <a:solidFill>
                  <a:schemeClr val="tx1"/>
                </a:solidFill>
                <a:latin typeface="Times New Roman" panose="02020603050405020304" pitchFamily="18" charset="0"/>
                <a:cs typeface="Times New Roman" panose="02020603050405020304" pitchFamily="18" charset="0"/>
              </a:rPr>
              <a:t> monitors </a:t>
            </a:r>
            <a:r>
              <a:rPr lang="en-US" sz="3200" dirty="0">
                <a:solidFill>
                  <a:schemeClr val="tx1"/>
                </a:solidFill>
                <a:latin typeface="Times New Roman" panose="02020603050405020304" pitchFamily="18" charset="0"/>
                <a:cs typeface="Times New Roman" panose="02020603050405020304" pitchFamily="18" charset="0"/>
              </a:rPr>
              <a:t>and collects structured information about the quality of core activities of teaching and learning, research and community service using </a:t>
            </a:r>
            <a:r>
              <a:rPr lang="en-US" sz="3200" b="1" dirty="0">
                <a:solidFill>
                  <a:schemeClr val="tx1"/>
                </a:solidFill>
                <a:latin typeface="Times New Roman" panose="02020603050405020304" pitchFamily="18" charset="0"/>
                <a:cs typeface="Times New Roman" panose="02020603050405020304" pitchFamily="18" charset="0"/>
              </a:rPr>
              <a:t>monitoring instruments:</a:t>
            </a:r>
          </a:p>
          <a:p>
            <a:pPr marL="0" indent="0" algn="just">
              <a:buNone/>
            </a:pPr>
            <a:endParaRPr lang="en-US" sz="3200" b="1" dirty="0">
              <a:solidFill>
                <a:schemeClr val="tx1"/>
              </a:solidFill>
              <a:latin typeface="Times New Roman" panose="02020603050405020304" pitchFamily="18" charset="0"/>
              <a:cs typeface="Times New Roman" panose="02020603050405020304" pitchFamily="18" charset="0"/>
            </a:endParaRPr>
          </a:p>
          <a:p>
            <a:pPr lvl="0" algn="just"/>
            <a:r>
              <a:rPr lang="en-US" sz="3200" dirty="0">
                <a:solidFill>
                  <a:schemeClr val="tx1"/>
                </a:solidFill>
                <a:latin typeface="Times New Roman" panose="02020603050405020304" pitchFamily="18" charset="0"/>
                <a:cs typeface="Times New Roman" panose="02020603050405020304" pitchFamily="18" charset="0"/>
              </a:rPr>
              <a:t>Lectures/Lecturers’ Monitoring Form</a:t>
            </a:r>
          </a:p>
          <a:p>
            <a:pPr lvl="0" algn="just"/>
            <a:r>
              <a:rPr lang="en-US" sz="3200" dirty="0">
                <a:solidFill>
                  <a:schemeClr val="tx1"/>
                </a:solidFill>
                <a:latin typeface="Times New Roman" panose="02020603050405020304" pitchFamily="18" charset="0"/>
                <a:cs typeface="Times New Roman" panose="02020603050405020304" pitchFamily="18" charset="0"/>
              </a:rPr>
              <a:t>Non-Teaching Staff Monitoring Form</a:t>
            </a:r>
          </a:p>
          <a:p>
            <a:pPr lvl="0" algn="just"/>
            <a:r>
              <a:rPr lang="en-US" sz="3200" dirty="0">
                <a:solidFill>
                  <a:schemeClr val="tx1"/>
                </a:solidFill>
                <a:latin typeface="Times New Roman" panose="02020603050405020304" pitchFamily="18" charset="0"/>
                <a:cs typeface="Times New Roman" panose="02020603050405020304" pitchFamily="18" charset="0"/>
              </a:rPr>
              <a:t>Examination Monitoring Form</a:t>
            </a:r>
          </a:p>
          <a:p>
            <a:pPr lvl="0" algn="just"/>
            <a:r>
              <a:rPr lang="en-US" sz="3200" dirty="0">
                <a:solidFill>
                  <a:schemeClr val="tx1"/>
                </a:solidFill>
                <a:latin typeface="Times New Roman" panose="02020603050405020304" pitchFamily="18" charset="0"/>
                <a:cs typeface="Times New Roman" panose="02020603050405020304" pitchFamily="18" charset="0"/>
              </a:rPr>
              <a:t>Lectures/Lecturers Students’ Assessment Form</a:t>
            </a:r>
          </a:p>
          <a:p>
            <a:pPr lvl="0" algn="just"/>
            <a:r>
              <a:rPr lang="en-US" sz="3200" dirty="0">
                <a:solidFill>
                  <a:schemeClr val="tx1"/>
                </a:solidFill>
                <a:latin typeface="Times New Roman" panose="02020603050405020304" pitchFamily="18" charset="0"/>
                <a:cs typeface="Times New Roman" panose="02020603050405020304" pitchFamily="18" charset="0"/>
              </a:rPr>
              <a:t>Mega Monitoring</a:t>
            </a:r>
          </a:p>
          <a:p>
            <a:pPr algn="just"/>
            <a:endParaRPr lang="en-US" b="1" dirty="0">
              <a:latin typeface="Times New Roman" panose="02020603050405020304" pitchFamily="18" charset="0"/>
              <a:cs typeface="Times New Roman" panose="02020603050405020304" pitchFamily="18" charset="0"/>
            </a:endParaRPr>
          </a:p>
          <a:p>
            <a:pPr algn="just"/>
            <a:endParaRPr lang="en-US" b="1" dirty="0">
              <a:latin typeface="Times New Roman" panose="02020603050405020304" pitchFamily="18" charset="0"/>
              <a:cs typeface="Times New Roman" panose="02020603050405020304" pitchFamily="18" charset="0"/>
            </a:endParaRPr>
          </a:p>
          <a:p>
            <a:pPr algn="just"/>
            <a:endParaRPr lang="en-US" b="1"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normAutofit/>
          </a:bodyPr>
          <a:lstStyle/>
          <a:p>
            <a:pPr algn="ctr"/>
            <a:r>
              <a:rPr lang="en-US" b="1" dirty="0">
                <a:solidFill>
                  <a:srgbClr val="FF0000"/>
                </a:solidFill>
              </a:rPr>
              <a:t>QUALITY ASSURANCE</a:t>
            </a:r>
          </a:p>
        </p:txBody>
      </p:sp>
      <p:pic>
        <p:nvPicPr>
          <p:cNvPr id="4" name="Picture 3" descr="Image result for servicom">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1706" y="5751871"/>
            <a:ext cx="1412421" cy="1066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 xmlns:a16="http://schemas.microsoft.com/office/drawing/2014/main" id="{92DCDCA8-76C7-45EB-9466-2C4C0A00C68F}"/>
              </a:ext>
            </a:extLst>
          </p:cNvPr>
          <p:cNvSpPr txBox="1"/>
          <p:nvPr/>
        </p:nvSpPr>
        <p:spPr>
          <a:xfrm>
            <a:off x="3962400" y="6400800"/>
            <a:ext cx="457200" cy="276999"/>
          </a:xfrm>
          <a:prstGeom prst="rect">
            <a:avLst/>
          </a:prstGeom>
          <a:noFill/>
        </p:spPr>
        <p:txBody>
          <a:bodyPr wrap="square" rtlCol="0">
            <a:spAutoFit/>
          </a:bodyPr>
          <a:lstStyle/>
          <a:p>
            <a:r>
              <a:rPr lang="en-US" sz="1200" dirty="0"/>
              <a:t>6</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2514600"/>
            <a:ext cx="8305800" cy="3657600"/>
          </a:xfrm>
        </p:spPr>
        <p:txBody>
          <a:bodyPr vert="horz" wrap="square" lIns="91440" tIns="45720" rIns="91440" bIns="45720" numCol="1" anchor="t" anchorCtr="0" compatLnSpc="1">
            <a:normAutofit/>
          </a:bodyPr>
          <a:lstStyle/>
          <a:p>
            <a:pPr marL="0" marR="0" lvl="0" indent="0" algn="just" defTabSz="914400" rtl="0" eaLnBrk="0" fontAlgn="base" latinLnBrk="0" hangingPunct="0">
              <a:lnSpc>
                <a:spcPct val="100000"/>
              </a:lnSpc>
              <a:spcBef>
                <a:spcPct val="20000"/>
              </a:spcBef>
              <a:spcAft>
                <a:spcPct val="0"/>
              </a:spcAft>
              <a:buClrTx/>
              <a:buSzTx/>
              <a:buNone/>
              <a:defRPr/>
            </a:pPr>
            <a:r>
              <a:rPr kumimoji="0" lang="en-GB" sz="30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SERVICOM is an initiative of the Federal Government conceived to promote </a:t>
            </a:r>
            <a:r>
              <a:rPr kumimoji="0" lang="en-GB" sz="30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effective and efficient service delivery</a:t>
            </a:r>
            <a:r>
              <a:rPr kumimoji="0" lang="en-GB" sz="30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in Ministries, Departments or Agencies (MDAs) to ensure </a:t>
            </a:r>
            <a:r>
              <a:rPr kumimoji="0" lang="en-GB" sz="30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customer satisfaction </a:t>
            </a:r>
            <a:r>
              <a:rPr kumimoji="0" lang="en-GB" sz="30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and manage the </a:t>
            </a:r>
            <a:r>
              <a:rPr kumimoji="0" lang="en-GB" sz="30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performance-expectation gap </a:t>
            </a:r>
            <a:r>
              <a:rPr kumimoji="0" lang="en-GB" sz="30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between Government and citizens</a:t>
            </a:r>
            <a:endPar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6149" name="Slide Number Placeholder 4"/>
          <p:cNvSpPr txBox="1">
            <a:spLocks noGrp="1"/>
          </p:cNvSpPr>
          <p:nvPr>
            <p:ph type="sldNum" sz="quarter" idx="12"/>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eaLnBrk="1" hangingPunct="1"/>
            <a:fld id="{9A0DB2DC-4C9A-4742-B13C-FB6460FD3503}" type="slidenum">
              <a:rPr lang="en-GB" altLang="en-US" sz="1200" dirty="0">
                <a:solidFill>
                  <a:srgbClr val="898989"/>
                </a:solidFill>
                <a:latin typeface="Times New Roman" panose="02020603050405020304" pitchFamily="18" charset="0"/>
                <a:cs typeface="Times New Roman" panose="02020603050405020304" pitchFamily="18" charset="0"/>
              </a:rPr>
              <a:t>7</a:t>
            </a:fld>
            <a:endParaRPr lang="en-GB" altLang="en-US" sz="1200" dirty="0">
              <a:solidFill>
                <a:srgbClr val="898989"/>
              </a:solidFill>
              <a:latin typeface="Times New Roman" panose="02020603050405020304" pitchFamily="18" charset="0"/>
              <a:cs typeface="Times New Roman" panose="02020603050405020304" pitchFamily="18" charset="0"/>
            </a:endParaRPr>
          </a:p>
        </p:txBody>
      </p:sp>
      <p:sp>
        <p:nvSpPr>
          <p:cNvPr id="6146" name="Title 1"/>
          <p:cNvSpPr>
            <a:spLocks noGrp="1"/>
          </p:cNvSpPr>
          <p:nvPr>
            <p:ph type="title"/>
          </p:nvPr>
        </p:nvSpPr>
        <p:spPr>
          <a:ln/>
        </p:spPr>
        <p:txBody>
          <a:bodyPr vert="horz" wrap="square" lIns="91440" tIns="45720" rIns="91440" bIns="45720" anchor="ctr" anchorCtr="0"/>
          <a:lstStyle/>
          <a:p>
            <a:r>
              <a:rPr lang="en-GB" altLang="en-US" b="1" dirty="0">
                <a:solidFill>
                  <a:srgbClr val="C00000"/>
                </a:solidFill>
                <a:latin typeface="Times New Roman" panose="02020603050405020304" pitchFamily="18" charset="0"/>
                <a:cs typeface="Times New Roman" panose="02020603050405020304" pitchFamily="18" charset="0"/>
              </a:rPr>
              <a:t>SERVICOM</a:t>
            </a:r>
            <a:endParaRPr lang="en-US" altLang="en-US" dirty="0">
              <a:solidFill>
                <a:srgbClr val="C00000"/>
              </a:solidFill>
              <a:latin typeface="Times New Roman" panose="02020603050405020304" pitchFamily="18" charset="0"/>
              <a:cs typeface="Times New Roman" panose="02020603050405020304" pitchFamily="18" charset="0"/>
            </a:endParaRPr>
          </a:p>
        </p:txBody>
      </p:sp>
      <p:pic>
        <p:nvPicPr>
          <p:cNvPr id="7" name="Picture 3" descr="Image result for servicom">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1" y="5580378"/>
            <a:ext cx="1583834" cy="10888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4" descr="University of Lagos (Unilag) | WIPO Re:Search">
            <a:extLst>
              <a:ext uri="{FF2B5EF4-FFF2-40B4-BE49-F238E27FC236}">
                <a16:creationId xmlns="" xmlns:a16="http://schemas.microsoft.com/office/drawing/2014/main" id="{67C17C21-13A3-4546-8CC5-6FE814F17E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980" y="5516909"/>
            <a:ext cx="1161826" cy="12648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noAutofit/>
          </a:bodyPr>
          <a:lstStyle/>
          <a:p>
            <a:pPr marL="0" indent="0" algn="ctr">
              <a:buNone/>
            </a:pPr>
            <a:r>
              <a:rPr lang="en-GB" sz="3200" i="1" dirty="0">
                <a:latin typeface="Times New Roman" panose="02020603050405020304" pitchFamily="18" charset="0"/>
                <a:ea typeface="Tahoma" panose="020B0604030504040204" pitchFamily="34" charset="0"/>
                <a:cs typeface="Times New Roman" panose="02020603050405020304" pitchFamily="18" charset="0"/>
              </a:rPr>
              <a:t>          </a:t>
            </a:r>
            <a:endParaRPr lang="en-US" sz="1200" i="1" dirty="0"/>
          </a:p>
        </p:txBody>
      </p:sp>
      <p:sp>
        <p:nvSpPr>
          <p:cNvPr id="5" name="Slide Number Placeholder 4"/>
          <p:cNvSpPr>
            <a:spLocks noGrp="1"/>
          </p:cNvSpPr>
          <p:nvPr>
            <p:ph type="sldNum" sz="quarter" idx="12"/>
          </p:nvPr>
        </p:nvSpPr>
        <p:spPr/>
        <p:txBody>
          <a:bodyPr/>
          <a:lstStyle/>
          <a:p>
            <a:fld id="{256D3EEF-DE4E-429D-8EC4-DDC531AFF587}" type="slidenum">
              <a:rPr lang="en-US" sz="1000" smtClean="0">
                <a:solidFill>
                  <a:prstClr val="black"/>
                </a:solidFill>
              </a:rPr>
              <a:t>8</a:t>
            </a:fld>
            <a:endParaRPr lang="en-US">
              <a:solidFill>
                <a:prstClr val="black"/>
              </a:solidFill>
            </a:endParaRPr>
          </a:p>
        </p:txBody>
      </p:sp>
      <p:sp>
        <p:nvSpPr>
          <p:cNvPr id="2" name="Title 1"/>
          <p:cNvSpPr>
            <a:spLocks noGrp="1"/>
          </p:cNvSpPr>
          <p:nvPr>
            <p:ph type="title"/>
          </p:nvPr>
        </p:nvSpPr>
        <p:spPr/>
        <p:txBody>
          <a:bodyPr>
            <a:noAutofit/>
          </a:bodyPr>
          <a:lstStyle/>
          <a:p>
            <a:r>
              <a:rPr lang="en-GB" sz="3600" b="1" dirty="0">
                <a:solidFill>
                  <a:srgbClr val="FF0000"/>
                </a:solidFill>
                <a:ea typeface="Tahoma" panose="020B0604030504040204" pitchFamily="34" charset="0"/>
                <a:cs typeface="Times New Roman" panose="02020603050405020304" pitchFamily="18" charset="0"/>
              </a:rPr>
              <a:t>WHY SERVICE</a:t>
            </a:r>
            <a:r>
              <a:rPr lang="en-US" sz="3600" b="1" dirty="0">
                <a:solidFill>
                  <a:srgbClr val="FF0000"/>
                </a:solidFill>
                <a:ea typeface="Tahoma" panose="020B0604030504040204" pitchFamily="34" charset="0"/>
                <a:cs typeface="Times New Roman" panose="02020603050405020304" pitchFamily="18" charset="0"/>
              </a:rPr>
              <a:t/>
            </a:r>
            <a:br>
              <a:rPr lang="en-US" sz="3600" b="1" dirty="0">
                <a:solidFill>
                  <a:srgbClr val="FF0000"/>
                </a:solidFill>
                <a:ea typeface="Tahoma" panose="020B0604030504040204" pitchFamily="34" charset="0"/>
                <a:cs typeface="Times New Roman" panose="02020603050405020304" pitchFamily="18" charset="0"/>
              </a:rPr>
            </a:br>
            <a:endParaRPr lang="en-US" sz="3600" b="1" dirty="0">
              <a:solidFill>
                <a:srgbClr val="FF0000"/>
              </a:solidFill>
            </a:endParaRPr>
          </a:p>
        </p:txBody>
      </p:sp>
      <p:sp>
        <p:nvSpPr>
          <p:cNvPr id="8" name="TextBox 7"/>
          <p:cNvSpPr txBox="1"/>
          <p:nvPr/>
        </p:nvSpPr>
        <p:spPr>
          <a:xfrm>
            <a:off x="304800" y="2261698"/>
            <a:ext cx="8534400" cy="2985433"/>
          </a:xfrm>
          <a:prstGeom prst="rect">
            <a:avLst/>
          </a:prstGeom>
          <a:noFill/>
        </p:spPr>
        <p:txBody>
          <a:bodyPr wrap="square" rtlCol="0">
            <a:spAutoFit/>
          </a:bodyPr>
          <a:lstStyle/>
          <a:p>
            <a:pPr algn="ctr"/>
            <a:r>
              <a:rPr lang="en-US" sz="3200" dirty="0">
                <a:solidFill>
                  <a:prstClr val="black"/>
                </a:solidFill>
                <a:cs typeface="Times New Roman" panose="02020603050405020304" pitchFamily="18" charset="0"/>
              </a:rPr>
              <a:t>“Service is what we offer ourselves for </a:t>
            </a:r>
          </a:p>
          <a:p>
            <a:pPr algn="ctr"/>
            <a:r>
              <a:rPr lang="en-US" sz="3200" dirty="0">
                <a:solidFill>
                  <a:prstClr val="black"/>
                </a:solidFill>
                <a:cs typeface="Times New Roman" panose="02020603050405020304" pitchFamily="18" charset="0"/>
              </a:rPr>
              <a:t>and service is what the people are entitled to expect from us”.</a:t>
            </a:r>
          </a:p>
          <a:p>
            <a:pPr lvl="1"/>
            <a:endParaRPr lang="en-US" sz="3200" b="1" dirty="0">
              <a:solidFill>
                <a:prstClr val="black"/>
              </a:solidFill>
            </a:endParaRPr>
          </a:p>
          <a:p>
            <a:pPr lvl="1"/>
            <a:endParaRPr lang="en-US" sz="2000" b="1" dirty="0">
              <a:solidFill>
                <a:prstClr val="black"/>
              </a:solidFill>
            </a:endParaRPr>
          </a:p>
          <a:p>
            <a:pPr lvl="1"/>
            <a:endParaRPr lang="en-US" sz="2000" b="1" dirty="0">
              <a:solidFill>
                <a:prstClr val="black"/>
              </a:solidFill>
            </a:endParaRPr>
          </a:p>
          <a:p>
            <a:pPr lvl="1"/>
            <a:endParaRPr lang="en-US" sz="2000" b="1" dirty="0">
              <a:solidFill>
                <a:prstClr val="black"/>
              </a:solidFill>
            </a:endParaRPr>
          </a:p>
        </p:txBody>
      </p:sp>
      <p:pic>
        <p:nvPicPr>
          <p:cNvPr id="10" name="Picture 3" descr="Image result for servicom">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0504" y="5517876"/>
            <a:ext cx="1642716" cy="11293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stretch>
            <a:fillRect/>
          </a:stretch>
        </p:blipFill>
        <p:spPr>
          <a:xfrm>
            <a:off x="2719106" y="3818359"/>
            <a:ext cx="3429000" cy="2487105"/>
          </a:xfrm>
          <a:prstGeom prst="rect">
            <a:avLst/>
          </a:prstGeom>
          <a:noFill/>
          <a:ln w="9525">
            <a:noFill/>
          </a:ln>
        </p:spPr>
      </p:pic>
      <p:pic>
        <p:nvPicPr>
          <p:cNvPr id="12" name="Picture 24" descr="University of Lagos (Unilag) | WIPO Re:Search">
            <a:extLst>
              <a:ext uri="{FF2B5EF4-FFF2-40B4-BE49-F238E27FC236}">
                <a16:creationId xmlns="" xmlns:a16="http://schemas.microsoft.com/office/drawing/2014/main" id="{01721E50-328F-46FA-B310-388D8A5F5F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980" y="5516909"/>
            <a:ext cx="1161826" cy="12648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3D3E8657-84B7-458A-A436-A2330D5009A1}"/>
              </a:ext>
            </a:extLst>
          </p:cNvPr>
          <p:cNvSpPr>
            <a:spLocks noGrp="1"/>
          </p:cNvSpPr>
          <p:nvPr>
            <p:ph type="title"/>
          </p:nvPr>
        </p:nvSpPr>
        <p:spPr>
          <a:xfrm>
            <a:off x="457200" y="2802636"/>
            <a:ext cx="8229600" cy="1252728"/>
          </a:xfrm>
        </p:spPr>
        <p:txBody>
          <a:bodyPr>
            <a:normAutofit/>
          </a:bodyPr>
          <a:lstStyle/>
          <a:p>
            <a:r>
              <a:rPr lang="en-US" sz="5000" b="1" dirty="0">
                <a:solidFill>
                  <a:schemeClr val="tx1"/>
                </a:solidFill>
              </a:rPr>
              <a:t>Who is a Customer?</a:t>
            </a:r>
          </a:p>
        </p:txBody>
      </p:sp>
      <p:sp>
        <p:nvSpPr>
          <p:cNvPr id="3" name="Slide Number Placeholder 2">
            <a:extLst>
              <a:ext uri="{FF2B5EF4-FFF2-40B4-BE49-F238E27FC236}">
                <a16:creationId xmlns="" xmlns:a16="http://schemas.microsoft.com/office/drawing/2014/main" id="{13B18A6C-DAC8-4039-81CF-44BB17548CE0}"/>
              </a:ext>
            </a:extLst>
          </p:cNvPr>
          <p:cNvSpPr>
            <a:spLocks noGrp="1"/>
          </p:cNvSpPr>
          <p:nvPr>
            <p:ph type="sldNum" sz="quarter" idx="12"/>
          </p:nvPr>
        </p:nvSpPr>
        <p:spPr/>
        <p:txBody>
          <a:bodyPr/>
          <a:lstStyle/>
          <a:p>
            <a:r>
              <a:rPr lang="en-US" dirty="0">
                <a:solidFill>
                  <a:srgbClr val="073E87"/>
                </a:solidFill>
              </a:rPr>
              <a:t>9</a:t>
            </a:r>
          </a:p>
        </p:txBody>
      </p:sp>
      <p:pic>
        <p:nvPicPr>
          <p:cNvPr id="6" name="Picture 24" descr="University of Lagos (Unilag) | WIPO Re:Search">
            <a:extLst>
              <a:ext uri="{FF2B5EF4-FFF2-40B4-BE49-F238E27FC236}">
                <a16:creationId xmlns="" xmlns:a16="http://schemas.microsoft.com/office/drawing/2014/main" id="{D90E8E65-E958-4F72-AEEE-9CEFE37B8E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980" y="5486400"/>
            <a:ext cx="1161826" cy="12648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Image result for servicom">
            <a:hlinkClick r:id="rId3"/>
            <a:extLst>
              <a:ext uri="{FF2B5EF4-FFF2-40B4-BE49-F238E27FC236}">
                <a16:creationId xmlns="" xmlns:a16="http://schemas.microsoft.com/office/drawing/2014/main" id="{798E7E6A-5648-45A8-9373-72C8E8AC94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9892" y="5486400"/>
            <a:ext cx="1551709" cy="1172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480135"/>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1646</TotalTime>
  <Words>1467</Words>
  <Application>Microsoft Office PowerPoint</Application>
  <PresentationFormat>On-screen Show (4:3)</PresentationFormat>
  <Paragraphs>176</Paragraphs>
  <Slides>31</Slides>
  <Notes>1</Notes>
  <HiddenSlides>0</HiddenSlides>
  <MMClips>0</MMClips>
  <ScaleCrop>false</ScaleCrop>
  <HeadingPairs>
    <vt:vector size="4" baseType="variant">
      <vt:variant>
        <vt:lpstr>Theme</vt:lpstr>
      </vt:variant>
      <vt:variant>
        <vt:i4>4</vt:i4>
      </vt:variant>
      <vt:variant>
        <vt:lpstr>Slide Titles</vt:lpstr>
      </vt:variant>
      <vt:variant>
        <vt:i4>31</vt:i4>
      </vt:variant>
    </vt:vector>
  </HeadingPairs>
  <TitlesOfParts>
    <vt:vector size="35" baseType="lpstr">
      <vt:lpstr>Waveform</vt:lpstr>
      <vt:lpstr>Custom Design</vt:lpstr>
      <vt:lpstr>1_Custom Design</vt:lpstr>
      <vt:lpstr>1_Waveform</vt:lpstr>
      <vt:lpstr> THE CUSTOMER IS KING: INTERNATIONALLY ACCEPTED CUSTOMER RELATION PRACTICES </vt:lpstr>
      <vt:lpstr>PowerPoint Presentation</vt:lpstr>
      <vt:lpstr>PowerPoint Presentation</vt:lpstr>
      <vt:lpstr>PURPOSE</vt:lpstr>
      <vt:lpstr>VISION AND MISSION OF UNILAG </vt:lpstr>
      <vt:lpstr>QUALITY ASSURANCE</vt:lpstr>
      <vt:lpstr>SERVICOM</vt:lpstr>
      <vt:lpstr>WHY SERVICE </vt:lpstr>
      <vt:lpstr>Who is a Customer?</vt:lpstr>
      <vt:lpstr>PowerPoint Presentation</vt:lpstr>
      <vt:lpstr>Who are our customer in the University of Lagos?</vt:lpstr>
      <vt:lpstr>PowerPoint Presentation</vt:lpstr>
      <vt:lpstr>Acceptable Customer Relation Practices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SERVICOM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 G. O. OTINWA</dc:creator>
  <cp:lastModifiedBy>User</cp:lastModifiedBy>
  <cp:revision>68</cp:revision>
  <cp:lastPrinted>2021-10-17T18:56:02Z</cp:lastPrinted>
  <dcterms:created xsi:type="dcterms:W3CDTF">2021-10-17T14:41:45Z</dcterms:created>
  <dcterms:modified xsi:type="dcterms:W3CDTF">2022-11-25T10:18:34Z</dcterms:modified>
</cp:coreProperties>
</file>