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0"/>
  </p:notesMasterIdLst>
  <p:sldIdLst>
    <p:sldId id="295" r:id="rId2"/>
    <p:sldId id="257" r:id="rId3"/>
    <p:sldId id="258" r:id="rId4"/>
    <p:sldId id="259" r:id="rId5"/>
    <p:sldId id="332" r:id="rId6"/>
    <p:sldId id="333" r:id="rId7"/>
    <p:sldId id="334" r:id="rId8"/>
    <p:sldId id="335" r:id="rId9"/>
    <p:sldId id="336" r:id="rId10"/>
    <p:sldId id="261" r:id="rId11"/>
    <p:sldId id="264" r:id="rId12"/>
    <p:sldId id="265" r:id="rId13"/>
    <p:sldId id="299" r:id="rId14"/>
    <p:sldId id="300" r:id="rId15"/>
    <p:sldId id="298"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26" r:id="rId33"/>
    <p:sldId id="319" r:id="rId34"/>
    <p:sldId id="323" r:id="rId35"/>
    <p:sldId id="325" r:id="rId36"/>
    <p:sldId id="327" r:id="rId37"/>
    <p:sldId id="318" r:id="rId38"/>
    <p:sldId id="331" r:id="rId39"/>
  </p:sldIdLst>
  <p:sldSz cx="9144000" cy="5143500" type="screen16x9"/>
  <p:notesSz cx="6858000" cy="9144000"/>
  <p:embeddedFontLst>
    <p:embeddedFont>
      <p:font typeface="Inter-Regular" charset="0"/>
      <p:regular r:id="rId41"/>
    </p:embeddedFont>
    <p:embeddedFont>
      <p:font typeface="Playfair Display Regular" charset="0"/>
      <p:regular r:id="rId42"/>
    </p:embeddedFont>
    <p:embeddedFont>
      <p:font typeface="Modern No. 20" pitchFamily="18" charset="0"/>
      <p:regular r:id="rId43"/>
    </p:embeddedFont>
    <p:embeddedFont>
      <p:font typeface="Arial Black" pitchFamily="34" charset="0"/>
      <p:bold r:id="rId44"/>
    </p:embeddedFont>
    <p:embeddedFont>
      <p:font typeface="Inter" charset="0"/>
      <p:regular r:id="rId45"/>
      <p:bold r:id="rId46"/>
    </p:embeddedFont>
    <p:embeddedFont>
      <p:font typeface="Calibri" pitchFamily="34" charset="0"/>
      <p:regular r:id="rId47"/>
      <p:bold r:id="rId48"/>
      <p:italic r:id="rId49"/>
      <p:boldItalic r:id="rId50"/>
    </p:embeddedFont>
    <p:embeddedFont>
      <p:font typeface="Playfair Display"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0612979-EF31-4AF9-A8EF-6B6A0A9635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4660"/>
  </p:normalViewPr>
  <p:slideViewPr>
    <p:cSldViewPr>
      <p:cViewPr>
        <p:scale>
          <a:sx n="102" d="100"/>
          <a:sy n="102" d="100"/>
        </p:scale>
        <p:origin x="-402"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37089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c52b6f6c1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c52b6f6c1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c52b6f6c13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c52b6f6c1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576524" y="577350"/>
            <a:ext cx="3988800" cy="3988800"/>
          </a:xfrm>
          <a:prstGeom prst="chord">
            <a:avLst>
              <a:gd name="adj1" fmla="val 2673960"/>
              <a:gd name="adj2" fmla="val 1892177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
          <p:cNvPicPr preferRelativeResize="0"/>
          <p:nvPr/>
        </p:nvPicPr>
        <p:blipFill>
          <a:blip r:embed="rId2"/>
          <a:stretch>
            <a:fillRect/>
          </a:stretch>
        </p:blipFill>
        <p:spPr>
          <a:xfrm>
            <a:off x="4211150" y="0"/>
            <a:ext cx="4932850" cy="4403851"/>
          </a:xfrm>
          <a:prstGeom prst="rect">
            <a:avLst/>
          </a:prstGeom>
          <a:noFill/>
          <a:ln>
            <a:noFill/>
          </a:ln>
        </p:spPr>
      </p:pic>
      <p:sp>
        <p:nvSpPr>
          <p:cNvPr id="12" name="Google Shape;12;p2"/>
          <p:cNvSpPr txBox="1">
            <a:spLocks noGrp="1"/>
          </p:cNvSpPr>
          <p:nvPr>
            <p:ph type="ctrTitle"/>
          </p:nvPr>
        </p:nvSpPr>
        <p:spPr>
          <a:xfrm>
            <a:off x="685799" y="1569375"/>
            <a:ext cx="3942300" cy="2004600"/>
          </a:xfrm>
          <a:prstGeom prst="rect">
            <a:avLst/>
          </a:prstGeom>
        </p:spPr>
        <p:txBody>
          <a:bodyPr spcFirstLastPara="1" wrap="square" lIns="0" tIns="0" rIns="0" bIns="0" anchor="ctr" anchorCtr="0">
            <a:noAutofit/>
          </a:bodyPr>
          <a:lstStyle>
            <a:lvl1pPr lvl="0"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5731575"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1" y="2167338"/>
            <a:ext cx="4102500" cy="4371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6" name="Google Shape;16;p3"/>
          <p:cNvSpPr txBox="1">
            <a:spLocks noGrp="1"/>
          </p:cNvSpPr>
          <p:nvPr>
            <p:ph type="subTitle" idx="1"/>
          </p:nvPr>
        </p:nvSpPr>
        <p:spPr>
          <a:xfrm>
            <a:off x="685801" y="2701363"/>
            <a:ext cx="4102500" cy="274800"/>
          </a:xfrm>
          <a:prstGeom prst="rect">
            <a:avLst/>
          </a:prstGeom>
        </p:spPr>
        <p:txBody>
          <a:bodyPr spcFirstLastPara="1" wrap="square" lIns="0" tIns="0" rIns="0" bIns="0" anchor="t" anchorCtr="0">
            <a:noAutofit/>
          </a:bodyPr>
          <a:lstStyle>
            <a:lvl1pPr lvl="0" rtl="0">
              <a:spcBef>
                <a:spcPts val="0"/>
              </a:spcBef>
              <a:spcAft>
                <a:spcPts val="0"/>
              </a:spcAft>
              <a:buSzPts val="1600"/>
              <a:buNone/>
              <a:defRPr sz="1600">
                <a:solidFill>
                  <a:schemeClr val="accent2"/>
                </a:solidFill>
              </a:defRPr>
            </a:lvl1pPr>
            <a:lvl2pPr lvl="1" rtl="0">
              <a:spcBef>
                <a:spcPts val="600"/>
              </a:spcBef>
              <a:spcAft>
                <a:spcPts val="0"/>
              </a:spcAft>
              <a:buSzPts val="1600"/>
              <a:buNone/>
              <a:defRPr sz="1600">
                <a:solidFill>
                  <a:schemeClr val="accent2"/>
                </a:solidFill>
              </a:defRPr>
            </a:lvl2pPr>
            <a:lvl3pPr lvl="2" rtl="0">
              <a:spcBef>
                <a:spcPts val="600"/>
              </a:spcBef>
              <a:spcAft>
                <a:spcPts val="0"/>
              </a:spcAft>
              <a:buClr>
                <a:schemeClr val="accent2"/>
              </a:buClr>
              <a:buSzPts val="1600"/>
              <a:buNone/>
              <a:defRPr sz="1600">
                <a:solidFill>
                  <a:schemeClr val="accent2"/>
                </a:solidFill>
              </a:defRPr>
            </a:lvl3pPr>
            <a:lvl4pPr lvl="3" rtl="0">
              <a:spcBef>
                <a:spcPts val="600"/>
              </a:spcBef>
              <a:spcAft>
                <a:spcPts val="0"/>
              </a:spcAft>
              <a:buClr>
                <a:schemeClr val="accent2"/>
              </a:buClr>
              <a:buSzPts val="1600"/>
              <a:buNone/>
              <a:defRPr sz="1600">
                <a:solidFill>
                  <a:schemeClr val="accent2"/>
                </a:solidFill>
              </a:defRPr>
            </a:lvl4pPr>
            <a:lvl5pPr lvl="4" rtl="0">
              <a:spcBef>
                <a:spcPts val="600"/>
              </a:spcBef>
              <a:spcAft>
                <a:spcPts val="0"/>
              </a:spcAft>
              <a:buClr>
                <a:schemeClr val="accent2"/>
              </a:buClr>
              <a:buSzPts val="1600"/>
              <a:buNone/>
              <a:defRPr sz="1600">
                <a:solidFill>
                  <a:schemeClr val="accent2"/>
                </a:solidFill>
              </a:defRPr>
            </a:lvl5pPr>
            <a:lvl6pPr lvl="5" rtl="0">
              <a:spcBef>
                <a:spcPts val="600"/>
              </a:spcBef>
              <a:spcAft>
                <a:spcPts val="0"/>
              </a:spcAft>
              <a:buClr>
                <a:schemeClr val="accent2"/>
              </a:buClr>
              <a:buSzPts val="1600"/>
              <a:buNone/>
              <a:defRPr sz="1600">
                <a:solidFill>
                  <a:schemeClr val="accent2"/>
                </a:solidFill>
              </a:defRPr>
            </a:lvl6pPr>
            <a:lvl7pPr lvl="6" rtl="0">
              <a:spcBef>
                <a:spcPts val="600"/>
              </a:spcBef>
              <a:spcAft>
                <a:spcPts val="0"/>
              </a:spcAft>
              <a:buClr>
                <a:schemeClr val="accent2"/>
              </a:buClr>
              <a:buSzPts val="1600"/>
              <a:buNone/>
              <a:defRPr sz="1600">
                <a:solidFill>
                  <a:schemeClr val="accent2"/>
                </a:solidFill>
              </a:defRPr>
            </a:lvl7pPr>
            <a:lvl8pPr lvl="7" rtl="0">
              <a:spcBef>
                <a:spcPts val="600"/>
              </a:spcBef>
              <a:spcAft>
                <a:spcPts val="0"/>
              </a:spcAft>
              <a:buClr>
                <a:schemeClr val="accent2"/>
              </a:buClr>
              <a:buSzPts val="1600"/>
              <a:buNone/>
              <a:defRPr sz="1600">
                <a:solidFill>
                  <a:schemeClr val="accent2"/>
                </a:solidFill>
              </a:defRPr>
            </a:lvl8pPr>
            <a:lvl9pPr lvl="8" rtl="0">
              <a:spcBef>
                <a:spcPts val="600"/>
              </a:spcBef>
              <a:spcAft>
                <a:spcPts val="600"/>
              </a:spcAft>
              <a:buClr>
                <a:schemeClr val="accent2"/>
              </a:buClr>
              <a:buSzPts val="1600"/>
              <a:buNone/>
              <a:defRPr sz="1600">
                <a:solidFill>
                  <a:schemeClr val="accent2"/>
                </a:solidFill>
              </a:defRPr>
            </a:lvl9pPr>
          </a:lstStyle>
          <a:p>
            <a:endParaRPr/>
          </a:p>
        </p:txBody>
      </p:sp>
      <p:pic>
        <p:nvPicPr>
          <p:cNvPr id="17" name="Google Shape;17;p3"/>
          <p:cNvPicPr preferRelativeResize="0"/>
          <p:nvPr/>
        </p:nvPicPr>
        <p:blipFill>
          <a:blip r:embed="rId2"/>
          <a:stretch>
            <a:fillRect/>
          </a:stretch>
        </p:blipFill>
        <p:spPr>
          <a:xfrm>
            <a:off x="4874817" y="1"/>
            <a:ext cx="4269193" cy="4370633"/>
          </a:xfrm>
          <a:prstGeom prst="rect">
            <a:avLst/>
          </a:prstGeom>
          <a:noFill/>
          <a:ln>
            <a:noFill/>
          </a:ln>
        </p:spPr>
      </p:pic>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2"/>
        </a:solidFill>
        <a:effectLst/>
      </p:bgPr>
    </p:bg>
    <p:spTree>
      <p:nvGrpSpPr>
        <p:cNvPr id="1" name="Shape 18"/>
        <p:cNvGrpSpPr/>
        <p:nvPr/>
      </p:nvGrpSpPr>
      <p:grpSpPr>
        <a:xfrm>
          <a:off x="0" y="0"/>
          <a:ext cx="0" cy="0"/>
          <a:chOff x="0" y="0"/>
          <a:chExt cx="0" cy="0"/>
        </a:xfrm>
      </p:grpSpPr>
      <p:sp>
        <p:nvSpPr>
          <p:cNvPr id="19" name="Google Shape;19;p4"/>
          <p:cNvSpPr/>
          <p:nvPr/>
        </p:nvSpPr>
        <p:spPr>
          <a:xfrm rot="-5400000">
            <a:off x="690500" y="-806025"/>
            <a:ext cx="5541300" cy="5541300"/>
          </a:xfrm>
          <a:prstGeom prst="chord">
            <a:avLst>
              <a:gd name="adj1" fmla="val 2673960"/>
              <a:gd name="adj2" fmla="val 18921779"/>
            </a:avLst>
          </a:prstGeom>
          <a:solidFill>
            <a:srgbClr val="610B0B">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GB"/>
              <a:t>‹#›</a:t>
            </a:fld>
            <a:endParaRPr lang="en-GB"/>
          </a:p>
        </p:txBody>
      </p:sp>
      <p:pic>
        <p:nvPicPr>
          <p:cNvPr id="21" name="Google Shape;21;p4"/>
          <p:cNvPicPr preferRelativeResize="0"/>
          <p:nvPr/>
        </p:nvPicPr>
        <p:blipFill>
          <a:blip r:embed="rId2"/>
          <a:stretch>
            <a:fillRect/>
          </a:stretch>
        </p:blipFill>
        <p:spPr>
          <a:xfrm>
            <a:off x="5508301" y="0"/>
            <a:ext cx="3635700" cy="4562700"/>
          </a:xfrm>
          <a:prstGeom prst="rect">
            <a:avLst/>
          </a:prstGeom>
          <a:noFill/>
          <a:ln>
            <a:noFill/>
          </a:ln>
        </p:spPr>
      </p:pic>
      <p:sp>
        <p:nvSpPr>
          <p:cNvPr id="22" name="Google Shape;22;p4"/>
          <p:cNvSpPr txBox="1">
            <a:spLocks noGrp="1"/>
          </p:cNvSpPr>
          <p:nvPr>
            <p:ph type="body" idx="1"/>
          </p:nvPr>
        </p:nvSpPr>
        <p:spPr>
          <a:xfrm>
            <a:off x="1219200" y="790200"/>
            <a:ext cx="4407300" cy="3141000"/>
          </a:xfrm>
          <a:prstGeom prst="rect">
            <a:avLst/>
          </a:prstGeom>
        </p:spPr>
        <p:txBody>
          <a:bodyPr spcFirstLastPara="1" wrap="square" lIns="0" tIns="0" rIns="0" bIns="0" anchor="t" anchorCtr="0">
            <a:noAutofit/>
          </a:bodyPr>
          <a:lstStyle>
            <a:lvl1pPr marL="457200" lvl="0" indent="-406400" rtl="0">
              <a:spcBef>
                <a:spcPts val="600"/>
              </a:spcBef>
              <a:spcAft>
                <a:spcPts val="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1pPr>
            <a:lvl2pPr marL="914400" lvl="1" indent="-406400" rtl="0">
              <a:spcBef>
                <a:spcPts val="600"/>
              </a:spcBef>
              <a:spcAft>
                <a:spcPts val="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2pPr>
            <a:lvl3pPr marL="1371600" lvl="2" indent="-406400" rtl="0">
              <a:spcBef>
                <a:spcPts val="600"/>
              </a:spcBef>
              <a:spcAft>
                <a:spcPts val="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3pPr>
            <a:lvl4pPr marL="1828800" lvl="3" indent="-406400" rtl="0">
              <a:spcBef>
                <a:spcPts val="600"/>
              </a:spcBef>
              <a:spcAft>
                <a:spcPts val="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4pPr>
            <a:lvl5pPr marL="2286000" lvl="4" indent="-406400" rtl="0">
              <a:spcBef>
                <a:spcPts val="600"/>
              </a:spcBef>
              <a:spcAft>
                <a:spcPts val="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5pPr>
            <a:lvl6pPr marL="2743200" lvl="5" indent="-406400" rtl="0">
              <a:spcBef>
                <a:spcPts val="600"/>
              </a:spcBef>
              <a:spcAft>
                <a:spcPts val="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6pPr>
            <a:lvl7pPr marL="3200400" lvl="6" indent="-406400" rtl="0">
              <a:spcBef>
                <a:spcPts val="600"/>
              </a:spcBef>
              <a:spcAft>
                <a:spcPts val="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7pPr>
            <a:lvl8pPr marL="3657600" lvl="7" indent="-406400" rtl="0">
              <a:spcBef>
                <a:spcPts val="600"/>
              </a:spcBef>
              <a:spcAft>
                <a:spcPts val="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8pPr>
            <a:lvl9pPr marL="4114800" lvl="8" indent="-406400" rtl="0">
              <a:spcBef>
                <a:spcPts val="600"/>
              </a:spcBef>
              <a:spcAft>
                <a:spcPts val="600"/>
              </a:spcAft>
              <a:buClr>
                <a:schemeClr val="lt1"/>
              </a:buClr>
              <a:buSzPts val="2800"/>
              <a:buFont typeface="Inter-Regular" panose="020B0502030000000004"/>
              <a:buChar char="■"/>
              <a:defRPr sz="2800">
                <a:solidFill>
                  <a:schemeClr val="lt1"/>
                </a:solidFill>
                <a:latin typeface="Inter-Regular" panose="020B0502030000000004"/>
                <a:ea typeface="Inter-Regular" panose="020B0502030000000004"/>
                <a:cs typeface="Inter-Regular" panose="020B0502030000000004"/>
                <a:sym typeface="Inter-Regular" panose="020B0502030000000004"/>
              </a:defRPr>
            </a:lvl9pPr>
          </a:lstStyle>
          <a:p>
            <a:endParaRPr/>
          </a:p>
        </p:txBody>
      </p:sp>
      <p:sp>
        <p:nvSpPr>
          <p:cNvPr id="23" name="Google Shape;23;p4"/>
          <p:cNvSpPr txBox="1"/>
          <p:nvPr/>
        </p:nvSpPr>
        <p:spPr>
          <a:xfrm>
            <a:off x="721101" y="490576"/>
            <a:ext cx="426601"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9600">
                <a:solidFill>
                  <a:schemeClr val="accent1"/>
                </a:solidFill>
                <a:latin typeface="Playfair Display"/>
                <a:ea typeface="Playfair Display"/>
                <a:cs typeface="Playfair Display"/>
                <a:sym typeface="Playfair Display"/>
              </a:rPr>
              <a:t>“</a:t>
            </a:r>
            <a:endParaRPr sz="9600">
              <a:solidFill>
                <a:schemeClr val="accent1"/>
              </a:solidFill>
              <a:latin typeface="Playfair Display"/>
              <a:ea typeface="Playfair Display"/>
              <a:cs typeface="Playfair Display"/>
              <a:sym typeface="Playfair Display"/>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5733001"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rot="10800000">
            <a:off x="-223925" y="228600"/>
            <a:ext cx="1528201"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855300" y="748951"/>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855300" y="1506348"/>
            <a:ext cx="4549500" cy="3033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9" name="Google Shape;29;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pic>
        <p:nvPicPr>
          <p:cNvPr id="30" name="Google Shape;30;p5"/>
          <p:cNvPicPr preferRelativeResize="0"/>
          <p:nvPr/>
        </p:nvPicPr>
        <p:blipFill>
          <a:blip r:embed="rId2"/>
          <a:stretch>
            <a:fillRect/>
          </a:stretch>
        </p:blipFill>
        <p:spPr>
          <a:xfrm>
            <a:off x="5713131" y="12"/>
            <a:ext cx="3430866" cy="4370634"/>
          </a:xfrm>
          <a:prstGeom prst="rect">
            <a:avLst/>
          </a:prstGeom>
          <a:noFill/>
          <a:ln>
            <a:noFill/>
          </a:ln>
        </p:spPr>
      </p:pic>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a:off x="5733001"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10800000">
            <a:off x="-223925" y="228600"/>
            <a:ext cx="1528201"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855300" y="748951"/>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6"/>
          <p:cNvSpPr txBox="1">
            <a:spLocks noGrp="1"/>
          </p:cNvSpPr>
          <p:nvPr>
            <p:ph type="body" idx="1"/>
          </p:nvPr>
        </p:nvSpPr>
        <p:spPr>
          <a:xfrm>
            <a:off x="855276" y="1506350"/>
            <a:ext cx="2125801" cy="2864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6" name="Google Shape;36;p6"/>
          <p:cNvSpPr txBox="1">
            <a:spLocks noGrp="1"/>
          </p:cNvSpPr>
          <p:nvPr>
            <p:ph type="body" idx="2"/>
          </p:nvPr>
        </p:nvSpPr>
        <p:spPr>
          <a:xfrm>
            <a:off x="3279126" y="1506350"/>
            <a:ext cx="2125801" cy="28644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37" name="Google Shape;37;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pic>
        <p:nvPicPr>
          <p:cNvPr id="38" name="Google Shape;38;p6"/>
          <p:cNvPicPr preferRelativeResize="0"/>
          <p:nvPr/>
        </p:nvPicPr>
        <p:blipFill>
          <a:blip r:embed="rId2"/>
          <a:stretch>
            <a:fillRect/>
          </a:stretch>
        </p:blipFill>
        <p:spPr>
          <a:xfrm>
            <a:off x="5539114" y="0"/>
            <a:ext cx="3604894" cy="4370634"/>
          </a:xfrm>
          <a:prstGeom prst="rect">
            <a:avLst/>
          </a:prstGeom>
          <a:noFill/>
          <a:ln>
            <a:noFill/>
          </a:ln>
        </p:spPr>
      </p:pic>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7"/>
          <p:cNvSpPr/>
          <p:nvPr/>
        </p:nvSpPr>
        <p:spPr>
          <a:xfrm>
            <a:off x="5733001"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rot="10800000">
            <a:off x="-223925" y="228600"/>
            <a:ext cx="1528201" cy="15282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title"/>
          </p:nvPr>
        </p:nvSpPr>
        <p:spPr>
          <a:xfrm>
            <a:off x="855300" y="748951"/>
            <a:ext cx="4549500" cy="4875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 name="Google Shape;43;p7"/>
          <p:cNvSpPr txBox="1">
            <a:spLocks noGrp="1"/>
          </p:cNvSpPr>
          <p:nvPr>
            <p:ph type="body" idx="1"/>
          </p:nvPr>
        </p:nvSpPr>
        <p:spPr>
          <a:xfrm>
            <a:off x="855300" y="1506350"/>
            <a:ext cx="1770601"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4" name="Google Shape;44;p7"/>
          <p:cNvSpPr txBox="1">
            <a:spLocks noGrp="1"/>
          </p:cNvSpPr>
          <p:nvPr>
            <p:ph type="body" idx="2"/>
          </p:nvPr>
        </p:nvSpPr>
        <p:spPr>
          <a:xfrm>
            <a:off x="2811939" y="1506350"/>
            <a:ext cx="1770601"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5" name="Google Shape;45;p7"/>
          <p:cNvSpPr txBox="1">
            <a:spLocks noGrp="1"/>
          </p:cNvSpPr>
          <p:nvPr>
            <p:ph type="body" idx="3"/>
          </p:nvPr>
        </p:nvSpPr>
        <p:spPr>
          <a:xfrm>
            <a:off x="4768579" y="1506350"/>
            <a:ext cx="1770601" cy="2864400"/>
          </a:xfrm>
          <a:prstGeom prst="rect">
            <a:avLst/>
          </a:prstGeom>
        </p:spPr>
        <p:txBody>
          <a:bodyPr spcFirstLastPara="1" wrap="square" lIns="0" tIns="0" rIns="0" bIns="0" anchor="t" anchorCtr="0">
            <a:noAutofit/>
          </a:bodyPr>
          <a:lstStyle>
            <a:lvl1pPr marL="457200" lvl="0" indent="-311150" rtl="0">
              <a:spcBef>
                <a:spcPts val="600"/>
              </a:spcBef>
              <a:spcAft>
                <a:spcPts val="0"/>
              </a:spcAft>
              <a:buSzPts val="1300"/>
              <a:buChar char="✓"/>
              <a:defRPr sz="1300"/>
            </a:lvl1pPr>
            <a:lvl2pPr marL="914400" lvl="1" indent="-311150" rtl="0">
              <a:spcBef>
                <a:spcPts val="600"/>
              </a:spcBef>
              <a:spcAft>
                <a:spcPts val="0"/>
              </a:spcAft>
              <a:buSzPts val="1300"/>
              <a:buChar char="○"/>
              <a:defRPr sz="1300"/>
            </a:lvl2pPr>
            <a:lvl3pPr marL="1371600" lvl="2" indent="-311150" rtl="0">
              <a:spcBef>
                <a:spcPts val="600"/>
              </a:spcBef>
              <a:spcAft>
                <a:spcPts val="0"/>
              </a:spcAft>
              <a:buSzPts val="1300"/>
              <a:buChar char="●"/>
              <a:defRPr sz="1300"/>
            </a:lvl3pPr>
            <a:lvl4pPr marL="1828800" lvl="3" indent="-311150" rtl="0">
              <a:spcBef>
                <a:spcPts val="600"/>
              </a:spcBef>
              <a:spcAft>
                <a:spcPts val="0"/>
              </a:spcAft>
              <a:buSzPts val="1300"/>
              <a:buChar char="●"/>
              <a:defRPr sz="1300"/>
            </a:lvl4pPr>
            <a:lvl5pPr marL="2286000" lvl="4" indent="-311150" rtl="0">
              <a:spcBef>
                <a:spcPts val="600"/>
              </a:spcBef>
              <a:spcAft>
                <a:spcPts val="0"/>
              </a:spcAft>
              <a:buSzPts val="1300"/>
              <a:buChar char="○"/>
              <a:defRPr sz="1300"/>
            </a:lvl5pPr>
            <a:lvl6pPr marL="2743200" lvl="5" indent="-311150" rtl="0">
              <a:spcBef>
                <a:spcPts val="600"/>
              </a:spcBef>
              <a:spcAft>
                <a:spcPts val="0"/>
              </a:spcAft>
              <a:buSzPts val="1300"/>
              <a:buChar char="■"/>
              <a:defRPr sz="1300"/>
            </a:lvl6pPr>
            <a:lvl7pPr marL="3200400" lvl="6" indent="-311150" rtl="0">
              <a:spcBef>
                <a:spcPts val="600"/>
              </a:spcBef>
              <a:spcAft>
                <a:spcPts val="0"/>
              </a:spcAft>
              <a:buSzPts val="1300"/>
              <a:buChar char="●"/>
              <a:defRPr sz="1300"/>
            </a:lvl7pPr>
            <a:lvl8pPr marL="3657600" lvl="7" indent="-311150" rtl="0">
              <a:spcBef>
                <a:spcPts val="600"/>
              </a:spcBef>
              <a:spcAft>
                <a:spcPts val="0"/>
              </a:spcAft>
              <a:buSzPts val="1300"/>
              <a:buChar char="○"/>
              <a:defRPr sz="1300"/>
            </a:lvl8pPr>
            <a:lvl9pPr marL="4114800" lvl="8" indent="-311150" rtl="0">
              <a:spcBef>
                <a:spcPts val="600"/>
              </a:spcBef>
              <a:spcAft>
                <a:spcPts val="600"/>
              </a:spcAft>
              <a:buSzPts val="1300"/>
              <a:buChar char="■"/>
              <a:defRPr sz="1300"/>
            </a:lvl9pPr>
          </a:lstStyle>
          <a:p>
            <a:endParaRPr/>
          </a:p>
        </p:txBody>
      </p:sp>
      <p:sp>
        <p:nvSpPr>
          <p:cNvPr id="46" name="Google Shape;46;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pic>
        <p:nvPicPr>
          <p:cNvPr id="47" name="Google Shape;47;p7"/>
          <p:cNvPicPr preferRelativeResize="0"/>
          <p:nvPr/>
        </p:nvPicPr>
        <p:blipFill>
          <a:blip r:embed="rId2"/>
          <a:stretch>
            <a:fillRect/>
          </a:stretch>
        </p:blipFill>
        <p:spPr>
          <a:xfrm>
            <a:off x="6687217" y="1"/>
            <a:ext cx="2456795" cy="4370635"/>
          </a:xfrm>
          <a:prstGeom prst="rect">
            <a:avLst/>
          </a:prstGeom>
          <a:noFill/>
          <a:ln>
            <a:noFill/>
          </a:ln>
        </p:spPr>
      </p:pic>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Illustration 2">
  <p:cSld name="BLANK_1">
    <p:spTree>
      <p:nvGrpSpPr>
        <p:cNvPr id="1" name="Shape 63"/>
        <p:cNvGrpSpPr/>
        <p:nvPr/>
      </p:nvGrpSpPr>
      <p:grpSpPr>
        <a:xfrm>
          <a:off x="0" y="0"/>
          <a:ext cx="0" cy="0"/>
          <a:chOff x="0" y="0"/>
          <a:chExt cx="0" cy="0"/>
        </a:xfrm>
      </p:grpSpPr>
      <p:sp>
        <p:nvSpPr>
          <p:cNvPr id="64" name="Google Shape;64;p11"/>
          <p:cNvSpPr/>
          <p:nvPr/>
        </p:nvSpPr>
        <p:spPr>
          <a:xfrm>
            <a:off x="5733001"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pic>
        <p:nvPicPr>
          <p:cNvPr id="66" name="Google Shape;66;p11"/>
          <p:cNvPicPr preferRelativeResize="0"/>
          <p:nvPr/>
        </p:nvPicPr>
        <p:blipFill>
          <a:blip r:embed="rId2"/>
          <a:stretch>
            <a:fillRect/>
          </a:stretch>
        </p:blipFill>
        <p:spPr>
          <a:xfrm>
            <a:off x="6139189" y="1"/>
            <a:ext cx="3004805" cy="4370635"/>
          </a:xfrm>
          <a:prstGeom prst="rect">
            <a:avLst/>
          </a:prstGeom>
          <a:noFill/>
          <a:ln>
            <a:noFill/>
          </a:ln>
        </p:spPr>
      </p:pic>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_1_1_1_1">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00150"/>
            <a:ext cx="7467600" cy="3655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rot="5400000">
            <a:off x="7840465" y="763389"/>
            <a:ext cx="1508522" cy="384175"/>
          </a:xfrm>
          <a:prstGeom prst="rect">
            <a:avLst/>
          </a:prstGeom>
        </p:spPr>
        <p:txBody>
          <a:bodyPr rtlCol="0"/>
          <a:lstStyle>
            <a:lvl1pPr>
              <a:defRPr/>
            </a:lvl1pPr>
          </a:lstStyle>
          <a:p>
            <a:pPr>
              <a:defRPr/>
            </a:pPr>
            <a:fld id="{F55E0730-0ACE-43CA-9F53-CFE309BC6083}" type="datetimeFigureOut">
              <a:rPr lang="en-US"/>
              <a:t>25-Nov-22</a:t>
            </a:fld>
            <a:endParaRPr lang="en-US" dirty="0"/>
          </a:p>
        </p:txBody>
      </p:sp>
      <p:sp>
        <p:nvSpPr>
          <p:cNvPr id="5" name="Slide Number Placeholder 8"/>
          <p:cNvSpPr>
            <a:spLocks noGrp="1"/>
          </p:cNvSpPr>
          <p:nvPr>
            <p:ph type="sldNum" sz="quarter" idx="11"/>
          </p:nvPr>
        </p:nvSpPr>
        <p:spPr/>
        <p:txBody>
          <a:bodyPr rtlCol="0"/>
          <a:lstStyle>
            <a:lvl1pPr>
              <a:defRPr/>
            </a:lvl1pPr>
          </a:lstStyle>
          <a:p>
            <a:pPr>
              <a:defRPr/>
            </a:pPr>
            <a:fld id="{E79153AF-498C-4406-AC74-9673AA9314E8}" type="slidenum">
              <a:rPr lang="en-US"/>
              <a:t>‹#›</a:t>
            </a:fld>
            <a:endParaRPr lang="en-US" dirty="0"/>
          </a:p>
        </p:txBody>
      </p:sp>
      <p:sp>
        <p:nvSpPr>
          <p:cNvPr id="6" name="Footer Placeholder 9"/>
          <p:cNvSpPr>
            <a:spLocks noGrp="1"/>
          </p:cNvSpPr>
          <p:nvPr>
            <p:ph type="ftr" sz="quarter" idx="12"/>
          </p:nvPr>
        </p:nvSpPr>
        <p:spPr>
          <a:xfrm rot="5400000">
            <a:off x="7389813" y="2757091"/>
            <a:ext cx="2400300" cy="365125"/>
          </a:xfrm>
          <a:prstGeom prst="rect">
            <a:avLst/>
          </a:prstGeom>
        </p:spPr>
        <p:txBody>
          <a:bodyPr rtlCol="0"/>
          <a:lstStyle>
            <a:lvl1pPr>
              <a:defRPr/>
            </a:lvl1pPr>
          </a:lstStyle>
          <a:p>
            <a:pPr>
              <a:defRPr/>
            </a:pPr>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748951"/>
            <a:ext cx="4549500" cy="487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dk1"/>
              </a:buClr>
              <a:buSzPts val="3200"/>
              <a:buFont typeface="Playfair Display Regular"/>
              <a:buNone/>
              <a:defRPr sz="32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855300" y="1506348"/>
            <a:ext cx="4549500" cy="3033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600"/>
              </a:spcBef>
              <a:spcAft>
                <a:spcPts val="0"/>
              </a:spcAft>
              <a:buClr>
                <a:schemeClr val="accent2"/>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1pPr>
            <a:lvl2pPr marL="914400" lvl="1" indent="-355600" rtl="0">
              <a:lnSpc>
                <a:spcPct val="115000"/>
              </a:lnSpc>
              <a:spcBef>
                <a:spcPts val="600"/>
              </a:spcBef>
              <a:spcAft>
                <a:spcPts val="0"/>
              </a:spcAft>
              <a:buClr>
                <a:schemeClr val="accent2"/>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2pPr>
            <a:lvl3pPr marL="1371600" lvl="2" indent="-355600" rtl="0">
              <a:lnSpc>
                <a:spcPct val="115000"/>
              </a:lnSpc>
              <a:spcBef>
                <a:spcPts val="600"/>
              </a:spcBef>
              <a:spcAft>
                <a:spcPts val="0"/>
              </a:spcAft>
              <a:buClr>
                <a:schemeClr val="accent1"/>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3pPr>
            <a:lvl4pPr marL="1828800" lvl="3" indent="-355600" rtl="0">
              <a:lnSpc>
                <a:spcPct val="115000"/>
              </a:lnSpc>
              <a:spcBef>
                <a:spcPts val="600"/>
              </a:spcBef>
              <a:spcAft>
                <a:spcPts val="0"/>
              </a:spcAft>
              <a:buClr>
                <a:schemeClr val="accent1"/>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4pPr>
            <a:lvl5pPr marL="2286000" lvl="4" indent="-355600" rtl="0">
              <a:lnSpc>
                <a:spcPct val="115000"/>
              </a:lnSpc>
              <a:spcBef>
                <a:spcPts val="600"/>
              </a:spcBef>
              <a:spcAft>
                <a:spcPts val="0"/>
              </a:spcAft>
              <a:buClr>
                <a:schemeClr val="dk2"/>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5pPr>
            <a:lvl6pPr marL="2743200" lvl="5" indent="-355600" rtl="0">
              <a:lnSpc>
                <a:spcPct val="115000"/>
              </a:lnSpc>
              <a:spcBef>
                <a:spcPts val="600"/>
              </a:spcBef>
              <a:spcAft>
                <a:spcPts val="0"/>
              </a:spcAft>
              <a:buClr>
                <a:schemeClr val="dk2"/>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6pPr>
            <a:lvl7pPr marL="3200400" lvl="6" indent="-355600" rtl="0">
              <a:lnSpc>
                <a:spcPct val="115000"/>
              </a:lnSpc>
              <a:spcBef>
                <a:spcPts val="600"/>
              </a:spcBef>
              <a:spcAft>
                <a:spcPts val="0"/>
              </a:spcAft>
              <a:buClr>
                <a:schemeClr val="dk2"/>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7pPr>
            <a:lvl8pPr marL="3657600" lvl="7" indent="-355600" rtl="0">
              <a:lnSpc>
                <a:spcPct val="115000"/>
              </a:lnSpc>
              <a:spcBef>
                <a:spcPts val="600"/>
              </a:spcBef>
              <a:spcAft>
                <a:spcPts val="0"/>
              </a:spcAft>
              <a:buClr>
                <a:schemeClr val="dk2"/>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8pPr>
            <a:lvl9pPr marL="4114800" lvl="8" indent="-355600" rtl="0">
              <a:lnSpc>
                <a:spcPct val="115000"/>
              </a:lnSpc>
              <a:spcBef>
                <a:spcPts val="600"/>
              </a:spcBef>
              <a:spcAft>
                <a:spcPts val="600"/>
              </a:spcAft>
              <a:buClr>
                <a:schemeClr val="dk2"/>
              </a:buClr>
              <a:buSzPts val="2000"/>
              <a:buFont typeface="Inter-Regular" panose="020B0502030000000004"/>
              <a:buChar char="■"/>
              <a:defRPr sz="2000">
                <a:solidFill>
                  <a:schemeClr val="dk2"/>
                </a:solidFill>
                <a:latin typeface="Inter-Regular" panose="020B0502030000000004"/>
                <a:ea typeface="Inter-Regular" panose="020B0502030000000004"/>
                <a:cs typeface="Inter-Regular" panose="020B0502030000000004"/>
                <a:sym typeface="Inter-Regular" panose="020B0502030000000004"/>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1pPr>
            <a:lvl2pPr lvl="1"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2pPr>
            <a:lvl3pPr lvl="2"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3pPr>
            <a:lvl4pPr lvl="3"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4pPr>
            <a:lvl5pPr lvl="4"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5pPr>
            <a:lvl6pPr lvl="5"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6pPr>
            <a:lvl7pPr lvl="6"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7pPr>
            <a:lvl8pPr lvl="7"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8pPr>
            <a:lvl9pPr lvl="8" algn="r" rtl="0">
              <a:buNone/>
              <a:defRPr sz="1200">
                <a:solidFill>
                  <a:schemeClr val="accent2"/>
                </a:solidFill>
                <a:latin typeface="Inter-Regular" panose="020B0502030000000004"/>
                <a:ea typeface="Inter-Regular" panose="020B0502030000000004"/>
                <a:cs typeface="Inter-Regular" panose="020B0502030000000004"/>
                <a:sym typeface="Inter-Regular" panose="020B0502030000000004"/>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mailto:unilagcounsellor@yahoo.com" TargetMode="External"/><Relationship Id="rId2" Type="http://schemas.openxmlformats.org/officeDocument/2006/relationships/hyperlink" Target="mailto:counselling@unilag.edu.ng" TargetMode="External"/><Relationship Id="rId1" Type="http://schemas.openxmlformats.org/officeDocument/2006/relationships/slideLayout" Target="../slideLayouts/slideLayout7.xml"/><Relationship Id="rId4" Type="http://schemas.openxmlformats.org/officeDocument/2006/relationships/hyperlink" Target="mailto:unilagcounselling@gmail.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09550"/>
            <a:ext cx="4648200" cy="4724400"/>
          </a:xfrm>
        </p:spPr>
        <p:txBody>
          <a:bodyPr/>
          <a:lstStyle/>
          <a:p>
            <a:pPr algn="ctr">
              <a:defRPr/>
            </a:pPr>
            <a:r>
              <a:rPr lang="en-US" sz="1000" b="1" dirty="0" smtClean="0"/>
              <a:t>PRESENTATION  ON</a:t>
            </a:r>
            <a:br>
              <a:rPr lang="en-US" sz="1000" b="1" dirty="0" smtClean="0"/>
            </a:br>
            <a:r>
              <a:rPr lang="en-US" sz="2400" b="1" dirty="0"/>
              <a:t/>
            </a:r>
            <a:br>
              <a:rPr lang="en-US" sz="2400" b="1" dirty="0"/>
            </a:br>
            <a:r>
              <a:rPr lang="en-US" sz="2400" b="1" dirty="0" smtClean="0">
                <a:solidFill>
                  <a:srgbClr val="FF0000"/>
                </a:solidFill>
                <a:latin typeface="Modern No. 20" panose="02070704070505020303" pitchFamily="18" charset="0"/>
              </a:rPr>
              <a:t>RED FLAGS IN STUDENTS WITH DRUG &amp; MENTAL HEALTH ISSUES &amp; REFERRAL TO THE COUNSELLING UNIT</a:t>
            </a:r>
            <a:r>
              <a:rPr lang="en-US" sz="1200" b="1" dirty="0" smtClean="0">
                <a:latin typeface="Modern No. 20" panose="02070704070505020303" pitchFamily="18" charset="0"/>
              </a:rPr>
              <a:t/>
            </a:r>
            <a:br>
              <a:rPr lang="en-US" sz="1200" b="1" dirty="0" smtClean="0">
                <a:latin typeface="Modern No. 20" panose="02070704070505020303" pitchFamily="18" charset="0"/>
              </a:rPr>
            </a:br>
            <a:r>
              <a:rPr lang="en-US" sz="1200" b="1" dirty="0" smtClean="0"/>
              <a:t/>
            </a:r>
            <a:br>
              <a:rPr lang="en-US" sz="1200" b="1" dirty="0" smtClean="0"/>
            </a:br>
            <a:r>
              <a:rPr lang="en-US" sz="1200" b="1" dirty="0" smtClean="0"/>
              <a:t/>
            </a:r>
            <a:br>
              <a:rPr lang="en-US" sz="1200" b="1" dirty="0" smtClean="0"/>
            </a:br>
            <a:r>
              <a:rPr lang="en-US" sz="1800" b="1" dirty="0" smtClean="0"/>
              <a:t>WEDNESDAY, 26</a:t>
            </a:r>
            <a:r>
              <a:rPr lang="en-US" sz="1800" b="1" baseline="30000" dirty="0" smtClean="0"/>
              <a:t>TH</a:t>
            </a:r>
            <a:r>
              <a:rPr lang="en-US" sz="1800" b="1" dirty="0" smtClean="0"/>
              <a:t> –THURSDAY, 27</a:t>
            </a:r>
            <a:r>
              <a:rPr lang="en-US" sz="1800" b="1" baseline="30000" dirty="0" smtClean="0"/>
              <a:t>TH</a:t>
            </a:r>
            <a:r>
              <a:rPr lang="en-US" sz="1800" b="1" dirty="0" smtClean="0"/>
              <a:t> OCTOBER, 2022 </a:t>
            </a:r>
            <a:br>
              <a:rPr lang="en-US" sz="1800" b="1" dirty="0" smtClean="0"/>
            </a:br>
            <a:r>
              <a:rPr lang="en-US" sz="2000" b="1" dirty="0" smtClean="0"/>
              <a:t/>
            </a:r>
            <a:br>
              <a:rPr lang="en-US" sz="2000" b="1" dirty="0" smtClean="0"/>
            </a:br>
            <a:r>
              <a:rPr lang="en-US" sz="2000" b="1" dirty="0" smtClean="0"/>
              <a:t>AT </a:t>
            </a:r>
            <a:br>
              <a:rPr lang="en-US" sz="2000" b="1" dirty="0" smtClean="0"/>
            </a:br>
            <a:r>
              <a:rPr lang="en-US" sz="2000" b="1" dirty="0" smtClean="0"/>
              <a:t/>
            </a:r>
            <a:br>
              <a:rPr lang="en-US" sz="2000" b="1" dirty="0" smtClean="0"/>
            </a:br>
            <a:r>
              <a:rPr lang="en-US" sz="2000" b="1" dirty="0" smtClean="0"/>
              <a:t>STAFF TRAINING AND DEVELOPMENT CENTRE, </a:t>
            </a:r>
            <a:br>
              <a:rPr lang="en-US" sz="2000" b="1" dirty="0" smtClean="0"/>
            </a:br>
            <a:r>
              <a:rPr lang="en-US" sz="2000" b="1" dirty="0" smtClean="0"/>
              <a:t>UNIVERSITY OF LAGOS</a:t>
            </a:r>
            <a:r>
              <a:rPr lang="en-US" sz="1200" b="1" dirty="0" smtClean="0"/>
              <a:t/>
            </a:r>
            <a:br>
              <a:rPr lang="en-US" sz="1200" b="1" dirty="0" smtClean="0"/>
            </a:br>
            <a:r>
              <a:rPr lang="en-US" sz="1200" dirty="0" smtClean="0"/>
              <a:t/>
            </a:r>
            <a:br>
              <a:rPr lang="en-US" sz="1200" dirty="0" smtClean="0"/>
            </a:br>
            <a:endParaRPr lang="en-US" sz="12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457200" y="133350"/>
            <a:ext cx="5006700" cy="487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2000" b="1" dirty="0" smtClean="0">
                <a:solidFill>
                  <a:schemeClr val="tx2">
                    <a:lumMod val="50000"/>
                  </a:schemeClr>
                </a:solidFill>
                <a:latin typeface="+mj-lt"/>
              </a:rPr>
              <a:t>SIGNS OF GOOD MENTAL HEALTH</a:t>
            </a:r>
            <a:endParaRPr sz="2000" b="1" dirty="0">
              <a:solidFill>
                <a:schemeClr val="tx2">
                  <a:lumMod val="50000"/>
                </a:schemeClr>
              </a:solidFill>
              <a:latin typeface="+mj-lt"/>
            </a:endParaRPr>
          </a:p>
        </p:txBody>
      </p:sp>
      <p:sp>
        <p:nvSpPr>
          <p:cNvPr id="116" name="Google Shape;116;p20"/>
          <p:cNvSpPr txBox="1">
            <a:spLocks noGrp="1"/>
          </p:cNvSpPr>
          <p:nvPr>
            <p:ph type="body" idx="1"/>
          </p:nvPr>
        </p:nvSpPr>
        <p:spPr>
          <a:xfrm>
            <a:off x="381000" y="666750"/>
            <a:ext cx="5486400" cy="3886200"/>
          </a:xfrm>
          <a:prstGeom prst="rect">
            <a:avLst/>
          </a:prstGeom>
        </p:spPr>
        <p:txBody>
          <a:bodyPr spcFirstLastPara="1" wrap="square" lIns="0" tIns="0" rIns="0" bIns="0" anchor="t" anchorCtr="0">
            <a:noAutofit/>
          </a:bodyPr>
          <a:lstStyle/>
          <a:p>
            <a:pPr marL="285750" indent="-285750">
              <a:buFont typeface="Wingdings" panose="05000000000000000000" pitchFamily="2" charset="2"/>
              <a:buChar char="q"/>
            </a:pPr>
            <a:r>
              <a:rPr lang="en-US" sz="1800" dirty="0" smtClean="0">
                <a:solidFill>
                  <a:schemeClr val="tx1"/>
                </a:solidFill>
              </a:rPr>
              <a:t> Be confident </a:t>
            </a:r>
          </a:p>
          <a:p>
            <a:pPr marL="285750" indent="-285750">
              <a:buFont typeface="Wingdings" panose="05000000000000000000" pitchFamily="2" charset="2"/>
              <a:buChar char="q"/>
            </a:pPr>
            <a:r>
              <a:rPr lang="en-US" sz="1800" dirty="0" smtClean="0">
                <a:solidFill>
                  <a:schemeClr val="tx1"/>
                </a:solidFill>
              </a:rPr>
              <a:t>Be optimistic</a:t>
            </a:r>
            <a:endParaRPr lang="en-US" sz="1800" dirty="0">
              <a:solidFill>
                <a:schemeClr val="tx1"/>
              </a:solidFill>
            </a:endParaRPr>
          </a:p>
          <a:p>
            <a:pPr marL="285750" indent="-285750">
              <a:buFont typeface="Wingdings" panose="05000000000000000000" pitchFamily="2" charset="2"/>
              <a:buChar char="q"/>
            </a:pPr>
            <a:r>
              <a:rPr lang="en-US" sz="1800" dirty="0" smtClean="0">
                <a:solidFill>
                  <a:schemeClr val="tx1"/>
                </a:solidFill>
              </a:rPr>
              <a:t>High self-Esteem</a:t>
            </a:r>
            <a:endParaRPr lang="en-US" sz="1800" dirty="0">
              <a:solidFill>
                <a:schemeClr val="tx1"/>
              </a:solidFill>
            </a:endParaRPr>
          </a:p>
          <a:p>
            <a:pPr marL="285750" indent="-285750">
              <a:buFont typeface="Wingdings" panose="05000000000000000000" pitchFamily="2" charset="2"/>
              <a:buChar char="q"/>
            </a:pPr>
            <a:r>
              <a:rPr lang="en-US" sz="1800" dirty="0" smtClean="0">
                <a:solidFill>
                  <a:schemeClr val="tx1"/>
                </a:solidFill>
              </a:rPr>
              <a:t>Goal-Getter</a:t>
            </a:r>
            <a:endParaRPr lang="en-US" sz="1800" dirty="0">
              <a:solidFill>
                <a:schemeClr val="tx1"/>
              </a:solidFill>
            </a:endParaRPr>
          </a:p>
          <a:p>
            <a:pPr marL="285750" indent="-285750">
              <a:buFont typeface="Wingdings" panose="05000000000000000000" pitchFamily="2" charset="2"/>
              <a:buChar char="q"/>
            </a:pPr>
            <a:r>
              <a:rPr lang="en-US" sz="1800" dirty="0" smtClean="0">
                <a:solidFill>
                  <a:schemeClr val="tx1"/>
                </a:solidFill>
              </a:rPr>
              <a:t>Feeling good </a:t>
            </a:r>
            <a:r>
              <a:rPr lang="en-US" sz="1800" dirty="0">
                <a:solidFill>
                  <a:schemeClr val="tx1"/>
                </a:solidFill>
              </a:rPr>
              <a:t>about </a:t>
            </a:r>
            <a:r>
              <a:rPr lang="en-US" sz="1800" dirty="0" smtClean="0">
                <a:solidFill>
                  <a:schemeClr val="tx1"/>
                </a:solidFill>
              </a:rPr>
              <a:t>yourself</a:t>
            </a:r>
          </a:p>
          <a:p>
            <a:pPr marL="285750" indent="-285750">
              <a:buFont typeface="Wingdings" panose="05000000000000000000" pitchFamily="2" charset="2"/>
              <a:buChar char="q"/>
            </a:pPr>
            <a:r>
              <a:rPr lang="en-US" sz="1800" dirty="0" smtClean="0">
                <a:solidFill>
                  <a:schemeClr val="tx1"/>
                </a:solidFill>
              </a:rPr>
              <a:t>Self–Determination</a:t>
            </a:r>
          </a:p>
          <a:p>
            <a:pPr marL="285750" indent="-285750">
              <a:buFont typeface="Wingdings" panose="05000000000000000000" pitchFamily="2" charset="2"/>
              <a:buChar char="q"/>
            </a:pPr>
            <a:r>
              <a:rPr lang="en-US" sz="1800" dirty="0" smtClean="0">
                <a:solidFill>
                  <a:schemeClr val="tx1"/>
                </a:solidFill>
              </a:rPr>
              <a:t>Always happy</a:t>
            </a:r>
          </a:p>
          <a:p>
            <a:pPr marL="285750" indent="-285750">
              <a:buFont typeface="Wingdings" panose="05000000000000000000" pitchFamily="2" charset="2"/>
              <a:buChar char="q"/>
            </a:pPr>
            <a:r>
              <a:rPr lang="en-US" sz="1800" dirty="0" smtClean="0">
                <a:solidFill>
                  <a:schemeClr val="tx1"/>
                </a:solidFill>
              </a:rPr>
              <a:t>Friendly</a:t>
            </a:r>
          </a:p>
          <a:p>
            <a:pPr marL="285750" indent="-285750">
              <a:buFont typeface="Wingdings" panose="05000000000000000000" pitchFamily="2" charset="2"/>
              <a:buChar char="q"/>
            </a:pPr>
            <a:endParaRPr lang="en-US" sz="1800" dirty="0" smtClean="0">
              <a:solidFill>
                <a:schemeClr val="tx1"/>
              </a:solidFill>
            </a:endParaRPr>
          </a:p>
          <a:p>
            <a:pPr marL="285750" indent="-285750">
              <a:buFont typeface="Wingdings" panose="05000000000000000000" pitchFamily="2" charset="2"/>
              <a:buChar char="q"/>
            </a:pPr>
            <a:endParaRPr lang="en-US" sz="1800" dirty="0" smtClean="0">
              <a:solidFill>
                <a:schemeClr val="tx1"/>
              </a:solidFill>
            </a:endParaRPr>
          </a:p>
          <a:p>
            <a:pPr marL="285750" indent="-285750">
              <a:buFont typeface="Wingdings" panose="05000000000000000000" pitchFamily="2" charset="2"/>
              <a:buChar char="q"/>
            </a:pPr>
            <a:endParaRPr lang="en-US" sz="1800" dirty="0"/>
          </a:p>
          <a:p>
            <a:pPr marL="457200" lvl="0" indent="-355600" algn="l" rtl="0">
              <a:spcBef>
                <a:spcPts val="600"/>
              </a:spcBef>
              <a:spcAft>
                <a:spcPts val="0"/>
              </a:spcAft>
              <a:buSzPts val="2000"/>
              <a:buChar char="✓"/>
            </a:pPr>
            <a:endParaRPr sz="1800" dirty="0"/>
          </a:p>
        </p:txBody>
      </p:sp>
      <p:sp>
        <p:nvSpPr>
          <p:cNvPr id="117" name="Google Shape;117;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lang="en-GB"/>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609600" y="209550"/>
            <a:ext cx="6248400" cy="533400"/>
          </a:xfrm>
          <a:prstGeom prst="rect">
            <a:avLst/>
          </a:prstGeom>
        </p:spPr>
        <p:txBody>
          <a:bodyPr spcFirstLastPara="1" wrap="square" lIns="0" tIns="0" rIns="0" bIns="0" anchor="ctr" anchorCtr="0">
            <a:noAutofit/>
          </a:bodyPr>
          <a:lstStyle/>
          <a:p>
            <a:pPr lvl="0" algn="ctr"/>
            <a:r>
              <a:rPr lang="en-US" sz="2000" b="1" dirty="0" smtClean="0">
                <a:solidFill>
                  <a:schemeClr val="tx2">
                    <a:lumMod val="50000"/>
                  </a:schemeClr>
                </a:solidFill>
                <a:latin typeface="Arial Black" panose="020B0A04020102020204" pitchFamily="34" charset="0"/>
                <a:ea typeface="Apple Chancery"/>
                <a:cs typeface="Apple Chancery"/>
              </a:rPr>
              <a:t>CAUSES OF MENTAL HEALTH PROBLEMS</a:t>
            </a:r>
            <a:endParaRPr sz="2000" dirty="0">
              <a:solidFill>
                <a:schemeClr val="tx2">
                  <a:lumMod val="50000"/>
                </a:schemeClr>
              </a:solidFill>
              <a:latin typeface="Arial Black" panose="020B0A04020102020204" pitchFamily="34" charset="0"/>
            </a:endParaRPr>
          </a:p>
        </p:txBody>
      </p:sp>
      <p:sp>
        <p:nvSpPr>
          <p:cNvPr id="143" name="Google Shape;143;p23"/>
          <p:cNvSpPr txBox="1">
            <a:spLocks noGrp="1"/>
          </p:cNvSpPr>
          <p:nvPr>
            <p:ph type="body" idx="1"/>
          </p:nvPr>
        </p:nvSpPr>
        <p:spPr>
          <a:xfrm>
            <a:off x="228600" y="971550"/>
            <a:ext cx="3124200" cy="3275200"/>
          </a:xfrm>
          <a:prstGeom prst="rect">
            <a:avLst/>
          </a:prstGeom>
        </p:spPr>
        <p:txBody>
          <a:bodyPr spcFirstLastPara="1" wrap="square" lIns="0" tIns="0" rIns="0" bIns="0" anchor="t" anchorCtr="0">
            <a:noAutofit/>
          </a:bodyPr>
          <a:lstStyle/>
          <a:p>
            <a:pPr marL="274320" indent="-274320">
              <a:buFont typeface="Wingdings" panose="05000000000000000000"/>
              <a:buChar char=""/>
              <a:defRPr/>
            </a:pPr>
            <a:r>
              <a:rPr lang="en-US" sz="1400" b="1" dirty="0">
                <a:latin typeface="Arial Black" panose="020B0A04020102020204" pitchFamily="34" charset="0"/>
              </a:rPr>
              <a:t>childhood abuse</a:t>
            </a:r>
            <a:r>
              <a:rPr lang="en-US" sz="1400" b="1" dirty="0" smtClean="0">
                <a:latin typeface="Arial Black" panose="020B0A04020102020204" pitchFamily="34" charset="0"/>
              </a:rPr>
              <a:t>, dysfunctional home, sexual  harassment/assault, trauma</a:t>
            </a:r>
            <a:r>
              <a:rPr lang="en-US" sz="1400" b="1" dirty="0">
                <a:latin typeface="Arial Black" panose="020B0A04020102020204" pitchFamily="34" charset="0"/>
              </a:rPr>
              <a:t>, or neglect.</a:t>
            </a:r>
          </a:p>
          <a:p>
            <a:pPr marL="274320" indent="-274320">
              <a:buFont typeface="Wingdings" panose="05000000000000000000"/>
              <a:buChar char=""/>
              <a:defRPr/>
            </a:pPr>
            <a:r>
              <a:rPr lang="en-US" sz="1400" b="1" dirty="0">
                <a:latin typeface="Arial Black" panose="020B0A04020102020204" pitchFamily="34" charset="0"/>
              </a:rPr>
              <a:t>social isolation or loneliness.</a:t>
            </a:r>
          </a:p>
          <a:p>
            <a:pPr marL="274320" indent="-274320">
              <a:buFont typeface="Wingdings" panose="05000000000000000000"/>
              <a:buChar char=""/>
              <a:defRPr/>
            </a:pPr>
            <a:r>
              <a:rPr lang="en-US" sz="1400" b="1" dirty="0">
                <a:latin typeface="Arial Black" panose="020B0A04020102020204" pitchFamily="34" charset="0"/>
              </a:rPr>
              <a:t>experiencing discrimination and stigma, including racism.</a:t>
            </a:r>
          </a:p>
          <a:p>
            <a:pPr marL="274320" indent="-274320">
              <a:buFont typeface="Wingdings" panose="05000000000000000000"/>
              <a:buChar char=""/>
              <a:defRPr/>
            </a:pPr>
            <a:r>
              <a:rPr lang="en-US" sz="1400" b="1" dirty="0">
                <a:latin typeface="Arial Black" panose="020B0A04020102020204" pitchFamily="34" charset="0"/>
              </a:rPr>
              <a:t>social disadvantage, poverty or debt.</a:t>
            </a:r>
          </a:p>
          <a:p>
            <a:pPr marL="0" lvl="0" indent="0" algn="l" rtl="0">
              <a:spcBef>
                <a:spcPts val="600"/>
              </a:spcBef>
              <a:spcAft>
                <a:spcPts val="0"/>
              </a:spcAft>
              <a:buNone/>
            </a:pPr>
            <a:endParaRPr sz="1200" b="1" dirty="0">
              <a:latin typeface="Arial Black" panose="020B0A04020102020204" pitchFamily="34" charset="0"/>
            </a:endParaRPr>
          </a:p>
        </p:txBody>
      </p:sp>
      <p:sp>
        <p:nvSpPr>
          <p:cNvPr id="144" name="Google Shape;144;p23"/>
          <p:cNvSpPr txBox="1">
            <a:spLocks noGrp="1"/>
          </p:cNvSpPr>
          <p:nvPr>
            <p:ph type="body" idx="2"/>
          </p:nvPr>
        </p:nvSpPr>
        <p:spPr>
          <a:xfrm>
            <a:off x="3505200" y="971550"/>
            <a:ext cx="2971800" cy="3276600"/>
          </a:xfrm>
          <a:prstGeom prst="rect">
            <a:avLst/>
          </a:prstGeom>
        </p:spPr>
        <p:txBody>
          <a:bodyPr spcFirstLastPara="1" wrap="square" lIns="0" tIns="0" rIns="0" bIns="0" anchor="t" anchorCtr="0">
            <a:noAutofit/>
          </a:bodyPr>
          <a:lstStyle/>
          <a:p>
            <a:pPr marL="274320" indent="-274320">
              <a:buFont typeface="Wingdings" panose="05000000000000000000"/>
              <a:buChar char=""/>
              <a:defRPr/>
            </a:pPr>
            <a:r>
              <a:rPr lang="en-US" sz="1800" b="1" dirty="0"/>
              <a:t>bereavement (losing someone close to you)</a:t>
            </a:r>
          </a:p>
          <a:p>
            <a:pPr marL="274320" indent="-274320">
              <a:buFont typeface="Wingdings" panose="05000000000000000000"/>
              <a:buChar char=""/>
              <a:defRPr/>
            </a:pPr>
            <a:r>
              <a:rPr lang="en-US" sz="1800" b="1" dirty="0"/>
              <a:t>severe or long-term stress.</a:t>
            </a:r>
          </a:p>
          <a:p>
            <a:pPr marL="274320" indent="-274320">
              <a:buFont typeface="Wingdings" panose="05000000000000000000"/>
              <a:buChar char=""/>
              <a:defRPr/>
            </a:pPr>
            <a:r>
              <a:rPr lang="en-US" sz="1800" b="1" dirty="0"/>
              <a:t>having a long-term physical health condition.</a:t>
            </a:r>
          </a:p>
          <a:p>
            <a:pPr marL="285750" lvl="0" indent="-285750" algn="l" rtl="0">
              <a:spcBef>
                <a:spcPts val="600"/>
              </a:spcBef>
              <a:spcAft>
                <a:spcPts val="0"/>
              </a:spcAft>
              <a:buFont typeface="Courier New" panose="02070309020205020404" pitchFamily="49" charset="0"/>
              <a:buChar char="o"/>
            </a:pPr>
            <a:r>
              <a:rPr lang="en-US" sz="1800" b="1" dirty="0" smtClean="0"/>
              <a:t>Poor academic performance</a:t>
            </a:r>
            <a:endParaRPr sz="1800" b="1" dirty="0"/>
          </a:p>
        </p:txBody>
      </p:sp>
      <p:sp>
        <p:nvSpPr>
          <p:cNvPr id="146" name="Google Shape;146;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lang="en-GB"/>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p:nvPr/>
        </p:nvSpPr>
        <p:spPr>
          <a:xfrm rot="10800000">
            <a:off x="838200"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lang="en-GB"/>
          </a:p>
        </p:txBody>
      </p:sp>
      <p:sp>
        <p:nvSpPr>
          <p:cNvPr id="152" name="Google Shape;152;p24"/>
          <p:cNvSpPr txBox="1">
            <a:spLocks noGrp="1"/>
          </p:cNvSpPr>
          <p:nvPr>
            <p:ph type="title" idx="4294967295"/>
          </p:nvPr>
        </p:nvSpPr>
        <p:spPr>
          <a:xfrm>
            <a:off x="29547" y="133350"/>
            <a:ext cx="5943600" cy="990600"/>
          </a:xfrm>
          <a:prstGeom prst="rect">
            <a:avLst/>
          </a:prstGeom>
        </p:spPr>
        <p:txBody>
          <a:bodyPr spcFirstLastPara="1" wrap="square" lIns="0" tIns="0" rIns="0" bIns="0" anchor="ctr" anchorCtr="0">
            <a:noAutofit/>
          </a:bodyPr>
          <a:lstStyle/>
          <a:p>
            <a:pPr lvl="0" algn="ctr"/>
            <a:r>
              <a:rPr lang="en-US" sz="1800" b="1" dirty="0">
                <a:solidFill>
                  <a:srgbClr val="FF0000"/>
                </a:solidFill>
                <a:latin typeface="Arial Black" panose="020B0A04020102020204" pitchFamily="34" charset="0"/>
              </a:rPr>
              <a:t>RED FLAGS IN MENTAL </a:t>
            </a:r>
            <a:r>
              <a:rPr lang="en-US" sz="1800" b="1" dirty="0" smtClean="0">
                <a:solidFill>
                  <a:srgbClr val="FF0000"/>
                </a:solidFill>
                <a:latin typeface="Arial Black" panose="020B0A04020102020204" pitchFamily="34" charset="0"/>
              </a:rPr>
              <a:t>HEALTH DISORDER</a:t>
            </a:r>
            <a:endParaRPr sz="1800" dirty="0">
              <a:solidFill>
                <a:srgbClr val="FF0000"/>
              </a:solidFill>
            </a:endParaRPr>
          </a:p>
        </p:txBody>
      </p:sp>
      <p:sp>
        <p:nvSpPr>
          <p:cNvPr id="153" name="Google Shape;153;p24"/>
          <p:cNvSpPr txBox="1">
            <a:spLocks noGrp="1"/>
          </p:cNvSpPr>
          <p:nvPr>
            <p:ph type="body" idx="4294967295"/>
          </p:nvPr>
        </p:nvSpPr>
        <p:spPr>
          <a:xfrm>
            <a:off x="838198" y="895350"/>
            <a:ext cx="4191002" cy="3886200"/>
          </a:xfrm>
          <a:prstGeom prst="rect">
            <a:avLst/>
          </a:prstGeom>
        </p:spPr>
        <p:txBody>
          <a:bodyPr spcFirstLastPara="1" wrap="square" lIns="0" tIns="0" rIns="0" bIns="0" anchor="t" anchorCtr="0">
            <a:noAutofit/>
          </a:bodyPr>
          <a:lstStyle/>
          <a:p>
            <a:pPr marL="342900" indent="-342900">
              <a:buAutoNum type="arabicPeriod"/>
            </a:pPr>
            <a:r>
              <a:rPr lang="en-US" sz="2400" b="1" dirty="0">
                <a:solidFill>
                  <a:schemeClr val="tx1"/>
                </a:solidFill>
              </a:rPr>
              <a:t>Loss of appetite</a:t>
            </a:r>
          </a:p>
          <a:p>
            <a:pPr marL="342900" indent="-342900">
              <a:buAutoNum type="arabicPeriod"/>
            </a:pPr>
            <a:r>
              <a:rPr lang="en-US" sz="2400" b="1" dirty="0">
                <a:solidFill>
                  <a:schemeClr val="tx1"/>
                </a:solidFill>
              </a:rPr>
              <a:t>Self harm </a:t>
            </a:r>
          </a:p>
          <a:p>
            <a:pPr marL="342900" indent="-342900">
              <a:buAutoNum type="arabicPeriod"/>
            </a:pPr>
            <a:r>
              <a:rPr lang="en-US" sz="2400" b="1" dirty="0">
                <a:solidFill>
                  <a:schemeClr val="tx1"/>
                </a:solidFill>
              </a:rPr>
              <a:t>Weight changes</a:t>
            </a:r>
          </a:p>
          <a:p>
            <a:pPr marL="342900" indent="-342900">
              <a:buAutoNum type="arabicPeriod"/>
            </a:pPr>
            <a:r>
              <a:rPr lang="en-US" sz="2400" b="1" dirty="0">
                <a:solidFill>
                  <a:schemeClr val="tx1"/>
                </a:solidFill>
              </a:rPr>
              <a:t>Withdrawal/isolating oneself from others</a:t>
            </a:r>
          </a:p>
          <a:p>
            <a:pPr marL="342900" indent="-342900">
              <a:buAutoNum type="arabicPeriod"/>
            </a:pPr>
            <a:r>
              <a:rPr lang="en-US" sz="2400" b="1" dirty="0">
                <a:solidFill>
                  <a:schemeClr val="tx1"/>
                </a:solidFill>
              </a:rPr>
              <a:t>Feeling helpless or hopeless</a:t>
            </a:r>
          </a:p>
          <a:p>
            <a:pPr marL="342900" indent="-342900">
              <a:buAutoNum type="arabicPeriod"/>
            </a:pPr>
            <a:r>
              <a:rPr lang="en-US" sz="2400" b="1" dirty="0">
                <a:solidFill>
                  <a:schemeClr val="tx1"/>
                </a:solidFill>
              </a:rPr>
              <a:t>Feeling agitated, restless or </a:t>
            </a:r>
            <a:r>
              <a:rPr lang="en-US" sz="2400" b="1" dirty="0" smtClean="0">
                <a:solidFill>
                  <a:schemeClr val="tx1"/>
                </a:solidFill>
              </a:rPr>
              <a:t>violent</a:t>
            </a:r>
          </a:p>
        </p:txBody>
      </p:sp>
      <p:pic>
        <p:nvPicPr>
          <p:cNvPr id="3074" name="Picture 2" descr="C:\Users\User\Desktop\OFFICE FOLDER\2021 2022 Academic Session\MENTAL HEALTH\RED FLAG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561" y="989558"/>
            <a:ext cx="2863040" cy="3258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p:nvPr/>
        </p:nvSpPr>
        <p:spPr>
          <a:xfrm rot="10800000">
            <a:off x="1192801" y="5773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lang="en-GB"/>
          </a:p>
        </p:txBody>
      </p:sp>
      <p:sp>
        <p:nvSpPr>
          <p:cNvPr id="152" name="Google Shape;152;p24"/>
          <p:cNvSpPr txBox="1">
            <a:spLocks noGrp="1"/>
          </p:cNvSpPr>
          <p:nvPr>
            <p:ph type="title" idx="4294967295"/>
          </p:nvPr>
        </p:nvSpPr>
        <p:spPr>
          <a:xfrm>
            <a:off x="609600" y="209550"/>
            <a:ext cx="5867400" cy="762000"/>
          </a:xfrm>
          <a:prstGeom prst="rect">
            <a:avLst/>
          </a:prstGeom>
        </p:spPr>
        <p:txBody>
          <a:bodyPr spcFirstLastPara="1" wrap="square" lIns="0" tIns="0" rIns="0" bIns="0" anchor="ctr" anchorCtr="0">
            <a:noAutofit/>
          </a:bodyPr>
          <a:lstStyle/>
          <a:p>
            <a:pPr lvl="0"/>
            <a:r>
              <a:rPr lang="en-US" sz="1800" b="1" dirty="0">
                <a:solidFill>
                  <a:schemeClr val="tx2">
                    <a:lumMod val="50000"/>
                  </a:schemeClr>
                </a:solidFill>
                <a:latin typeface="Arial Black" panose="020B0A04020102020204" pitchFamily="34" charset="0"/>
              </a:rPr>
              <a:t>RED FLAGS IN MENTAL </a:t>
            </a:r>
            <a:r>
              <a:rPr lang="en-US" sz="1800" b="1" dirty="0" smtClean="0">
                <a:solidFill>
                  <a:schemeClr val="tx2">
                    <a:lumMod val="50000"/>
                  </a:schemeClr>
                </a:solidFill>
                <a:latin typeface="Arial Black" panose="020B0A04020102020204" pitchFamily="34" charset="0"/>
              </a:rPr>
              <a:t>HEALTH CONTD…</a:t>
            </a:r>
            <a:r>
              <a:rPr lang="en-US" sz="1800" b="1" dirty="0" smtClean="0">
                <a:solidFill>
                  <a:schemeClr val="tx1"/>
                </a:solidFill>
                <a:latin typeface="Arial Black" panose="020B0A04020102020204" pitchFamily="34" charset="0"/>
              </a:rPr>
              <a:t>	</a:t>
            </a:r>
            <a:endParaRPr sz="1800" dirty="0"/>
          </a:p>
        </p:txBody>
      </p:sp>
      <p:sp>
        <p:nvSpPr>
          <p:cNvPr id="153" name="Google Shape;153;p24"/>
          <p:cNvSpPr txBox="1">
            <a:spLocks noGrp="1"/>
          </p:cNvSpPr>
          <p:nvPr>
            <p:ph type="body" idx="4294967295"/>
          </p:nvPr>
        </p:nvSpPr>
        <p:spPr>
          <a:xfrm>
            <a:off x="609600" y="895350"/>
            <a:ext cx="5105400" cy="3886200"/>
          </a:xfrm>
          <a:prstGeom prst="rect">
            <a:avLst/>
          </a:prstGeom>
        </p:spPr>
        <p:txBody>
          <a:bodyPr spcFirstLastPara="1" wrap="square" lIns="0" tIns="0" rIns="0" bIns="0" anchor="t" anchorCtr="0">
            <a:noAutofit/>
          </a:bodyPr>
          <a:lstStyle/>
          <a:p>
            <a:pPr marL="342900" indent="-342900">
              <a:buAutoNum type="arabicPeriod" startAt="7"/>
            </a:pPr>
            <a:r>
              <a:rPr lang="en-US" dirty="0" smtClean="0">
                <a:solidFill>
                  <a:schemeClr val="tx1"/>
                </a:solidFill>
                <a:latin typeface="+mj-lt"/>
              </a:rPr>
              <a:t>Hypersomnia/Excessive daytime sleepiness</a:t>
            </a:r>
          </a:p>
          <a:p>
            <a:pPr marL="342900" indent="-342900">
              <a:buAutoNum type="arabicPeriod" startAt="7"/>
            </a:pPr>
            <a:r>
              <a:rPr lang="en-US" dirty="0" smtClean="0">
                <a:solidFill>
                  <a:schemeClr val="tx1"/>
                </a:solidFill>
                <a:latin typeface="+mj-lt"/>
              </a:rPr>
              <a:t>Sleeplessness/Insomnia</a:t>
            </a:r>
          </a:p>
          <a:p>
            <a:pPr marL="342900" indent="-342900">
              <a:buAutoNum type="arabicPeriod" startAt="7"/>
            </a:pPr>
            <a:r>
              <a:rPr lang="en-US" kern="1200" dirty="0" smtClean="0">
                <a:solidFill>
                  <a:schemeClr val="tx1"/>
                </a:solidFill>
                <a:latin typeface="+mj-lt"/>
              </a:rPr>
              <a:t>Unexpected </a:t>
            </a:r>
            <a:r>
              <a:rPr lang="en-US" kern="1200" dirty="0">
                <a:solidFill>
                  <a:schemeClr val="tx1"/>
                </a:solidFill>
                <a:latin typeface="+mj-lt"/>
              </a:rPr>
              <a:t>or dramatic decline in academic </a:t>
            </a:r>
            <a:r>
              <a:rPr lang="en-US" kern="1200" dirty="0" smtClean="0">
                <a:solidFill>
                  <a:schemeClr val="tx1"/>
                </a:solidFill>
                <a:latin typeface="+mj-lt"/>
              </a:rPr>
              <a:t>performance</a:t>
            </a:r>
          </a:p>
          <a:p>
            <a:pPr marL="342900" indent="-342900">
              <a:buAutoNum type="arabicPeriod" startAt="7"/>
            </a:pPr>
            <a:r>
              <a:rPr lang="en-US" kern="1200" dirty="0" smtClean="0">
                <a:solidFill>
                  <a:schemeClr val="tx1"/>
                </a:solidFill>
                <a:latin typeface="+mj-lt"/>
              </a:rPr>
              <a:t>Excessive </a:t>
            </a:r>
            <a:r>
              <a:rPr lang="en-US" kern="1200" dirty="0">
                <a:solidFill>
                  <a:schemeClr val="tx1"/>
                </a:solidFill>
                <a:latin typeface="+mj-lt"/>
              </a:rPr>
              <a:t>worrying/ </a:t>
            </a:r>
            <a:r>
              <a:rPr lang="en-US" kern="1200" dirty="0" smtClean="0">
                <a:solidFill>
                  <a:schemeClr val="tx1"/>
                </a:solidFill>
                <a:latin typeface="+mj-lt"/>
              </a:rPr>
              <a:t>fear</a:t>
            </a:r>
          </a:p>
          <a:p>
            <a:pPr marL="342900" indent="-342900">
              <a:buAutoNum type="arabicPeriod" startAt="7"/>
            </a:pPr>
            <a:r>
              <a:rPr lang="en-US" kern="1200" dirty="0" smtClean="0">
                <a:solidFill>
                  <a:schemeClr val="tx1"/>
                </a:solidFill>
                <a:latin typeface="+mj-lt"/>
              </a:rPr>
              <a:t>Extreme confused thinking</a:t>
            </a:r>
          </a:p>
          <a:p>
            <a:pPr marL="342900" indent="-342900">
              <a:buAutoNum type="arabicPeriod" startAt="7"/>
            </a:pPr>
            <a:r>
              <a:rPr lang="en-US" kern="1200" dirty="0" smtClean="0">
                <a:solidFill>
                  <a:schemeClr val="tx1"/>
                </a:solidFill>
                <a:latin typeface="+mj-lt"/>
              </a:rPr>
              <a:t>Delusions </a:t>
            </a:r>
            <a:r>
              <a:rPr lang="en-US" kern="1200" dirty="0">
                <a:solidFill>
                  <a:schemeClr val="tx1"/>
                </a:solidFill>
                <a:latin typeface="+mj-lt"/>
              </a:rPr>
              <a:t>or hallucinations</a:t>
            </a:r>
          </a:p>
          <a:p>
            <a:pPr marL="0" indent="0">
              <a:buNone/>
            </a:pPr>
            <a:endParaRPr lang="en-US" sz="1800" dirty="0">
              <a:latin typeface="Arial Black" panose="020B0A04020102020204" pitchFamily="34" charset="0"/>
            </a:endParaRPr>
          </a:p>
        </p:txBody>
      </p:sp>
      <p:pic>
        <p:nvPicPr>
          <p:cNvPr id="4098" name="Picture 2" descr="C:\Users\User\Desktop\OFFICE FOLDER\2021 2022 Academic Session\MENTAL HEALTH\RED FLAG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1123950"/>
            <a:ext cx="2880361"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p:nvPr/>
        </p:nvSpPr>
        <p:spPr>
          <a:xfrm rot="10800000">
            <a:off x="1295400" y="691650"/>
            <a:ext cx="3988800" cy="3988800"/>
          </a:xfrm>
          <a:prstGeom prst="chord">
            <a:avLst>
              <a:gd name="adj1" fmla="val 2673960"/>
              <a:gd name="adj2" fmla="val 18921779"/>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lang="en-GB"/>
          </a:p>
        </p:txBody>
      </p:sp>
      <p:sp>
        <p:nvSpPr>
          <p:cNvPr id="152" name="Google Shape;152;p24"/>
          <p:cNvSpPr txBox="1">
            <a:spLocks noGrp="1"/>
          </p:cNvSpPr>
          <p:nvPr>
            <p:ph type="title" idx="4294967295"/>
          </p:nvPr>
        </p:nvSpPr>
        <p:spPr>
          <a:xfrm>
            <a:off x="838200" y="133350"/>
            <a:ext cx="5562600" cy="685800"/>
          </a:xfrm>
          <a:prstGeom prst="rect">
            <a:avLst/>
          </a:prstGeom>
        </p:spPr>
        <p:txBody>
          <a:bodyPr spcFirstLastPara="1" wrap="square" lIns="0" tIns="0" rIns="0" bIns="0" anchor="ctr" anchorCtr="0">
            <a:noAutofit/>
          </a:bodyPr>
          <a:lstStyle/>
          <a:p>
            <a:pPr lvl="0"/>
            <a:r>
              <a:rPr lang="en-US" sz="1800" b="1" dirty="0">
                <a:solidFill>
                  <a:schemeClr val="tx2">
                    <a:lumMod val="50000"/>
                  </a:schemeClr>
                </a:solidFill>
                <a:latin typeface="Arial Black" panose="020B0A04020102020204" pitchFamily="34" charset="0"/>
              </a:rPr>
              <a:t>RED FLAGS IN MENTAL </a:t>
            </a:r>
            <a:r>
              <a:rPr lang="en-US" sz="1800" b="1" dirty="0" smtClean="0">
                <a:solidFill>
                  <a:schemeClr val="tx2">
                    <a:lumMod val="50000"/>
                  </a:schemeClr>
                </a:solidFill>
                <a:latin typeface="Arial Black" panose="020B0A04020102020204" pitchFamily="34" charset="0"/>
              </a:rPr>
              <a:t>HEALTH CONTD…	</a:t>
            </a:r>
            <a:endParaRPr sz="1800" dirty="0">
              <a:solidFill>
                <a:schemeClr val="tx2">
                  <a:lumMod val="50000"/>
                </a:schemeClr>
              </a:solidFill>
            </a:endParaRPr>
          </a:p>
        </p:txBody>
      </p:sp>
      <p:sp>
        <p:nvSpPr>
          <p:cNvPr id="153" name="Google Shape;153;p24"/>
          <p:cNvSpPr txBox="1">
            <a:spLocks noGrp="1"/>
          </p:cNvSpPr>
          <p:nvPr>
            <p:ph type="body" idx="4294967295"/>
          </p:nvPr>
        </p:nvSpPr>
        <p:spPr>
          <a:xfrm>
            <a:off x="457200" y="895350"/>
            <a:ext cx="5638800" cy="3962400"/>
          </a:xfrm>
          <a:prstGeom prst="rect">
            <a:avLst/>
          </a:prstGeom>
        </p:spPr>
        <p:txBody>
          <a:bodyPr spcFirstLastPara="1" wrap="square" lIns="0" tIns="0" rIns="0" bIns="0" anchor="t" anchorCtr="0">
            <a:noAutofit/>
          </a:bodyPr>
          <a:lstStyle/>
          <a:p>
            <a:pPr marL="342900" indent="-342900">
              <a:lnSpc>
                <a:spcPct val="100000"/>
              </a:lnSpc>
              <a:buAutoNum type="arabicPeriod" startAt="13"/>
            </a:pPr>
            <a:r>
              <a:rPr lang="en-US" sz="1800" b="1" kern="1200" dirty="0" smtClean="0">
                <a:solidFill>
                  <a:schemeClr val="tx1"/>
                </a:solidFill>
                <a:latin typeface="+mj-lt"/>
              </a:rPr>
              <a:t> Substance </a:t>
            </a:r>
            <a:r>
              <a:rPr lang="en-US" sz="1800" b="1" kern="1200" dirty="0">
                <a:solidFill>
                  <a:schemeClr val="tx1"/>
                </a:solidFill>
                <a:latin typeface="+mj-lt"/>
              </a:rPr>
              <a:t>abuse (alcohol or drugs, including prescription </a:t>
            </a:r>
            <a:r>
              <a:rPr lang="en-US" sz="1800" b="1" kern="1200" dirty="0" smtClean="0">
                <a:solidFill>
                  <a:schemeClr val="tx1"/>
                </a:solidFill>
                <a:latin typeface="+mj-lt"/>
              </a:rPr>
              <a:t>drugs</a:t>
            </a:r>
          </a:p>
          <a:p>
            <a:pPr marL="342900" indent="-342900">
              <a:lnSpc>
                <a:spcPct val="100000"/>
              </a:lnSpc>
              <a:buFont typeface="Inter-Regular" panose="020B0502030000000004"/>
              <a:buAutoNum type="arabicPeriod" startAt="13"/>
            </a:pPr>
            <a:r>
              <a:rPr lang="en-US" sz="1800" b="1" kern="1200" dirty="0" smtClean="0">
                <a:solidFill>
                  <a:schemeClr val="tx1"/>
                </a:solidFill>
                <a:latin typeface="+mj-lt"/>
              </a:rPr>
              <a:t> Suicidal Ideation</a:t>
            </a:r>
          </a:p>
          <a:p>
            <a:pPr marL="0" indent="0">
              <a:lnSpc>
                <a:spcPct val="100000"/>
              </a:lnSpc>
              <a:buNone/>
            </a:pPr>
            <a:endParaRPr lang="en-US" sz="800" b="1" kern="1200" dirty="0">
              <a:solidFill>
                <a:schemeClr val="tx1"/>
              </a:solidFill>
              <a:latin typeface="+mj-lt"/>
            </a:endParaRPr>
          </a:p>
          <a:p>
            <a:pPr marL="342900" indent="-342900">
              <a:lnSpc>
                <a:spcPct val="100000"/>
              </a:lnSpc>
              <a:buFont typeface="Inter-Regular" panose="020B0502030000000004"/>
              <a:buAutoNum type="arabicPeriod" startAt="13"/>
            </a:pPr>
            <a:r>
              <a:rPr lang="en-US" sz="1800" b="1" kern="1200" dirty="0" smtClean="0">
                <a:solidFill>
                  <a:schemeClr val="tx1"/>
                </a:solidFill>
                <a:latin typeface="+mj-lt"/>
              </a:rPr>
              <a:t> Multiple </a:t>
            </a:r>
            <a:r>
              <a:rPr lang="en-US" sz="1800" b="1" kern="1200" dirty="0">
                <a:solidFill>
                  <a:schemeClr val="tx1"/>
                </a:solidFill>
                <a:latin typeface="+mj-lt"/>
              </a:rPr>
              <a:t>physical ailments without obvious causes (headaches, stomach aches, etc</a:t>
            </a:r>
            <a:r>
              <a:rPr lang="en-US" sz="1800" b="1" kern="1200" dirty="0" smtClean="0">
                <a:solidFill>
                  <a:schemeClr val="tx1"/>
                </a:solidFill>
                <a:latin typeface="+mj-lt"/>
              </a:rPr>
              <a:t>.)</a:t>
            </a:r>
          </a:p>
          <a:p>
            <a:pPr marL="342900" indent="-342900">
              <a:lnSpc>
                <a:spcPct val="100000"/>
              </a:lnSpc>
              <a:buFont typeface="Inter-Regular" panose="020B0502030000000004"/>
              <a:buAutoNum type="arabicPeriod" startAt="13"/>
            </a:pPr>
            <a:r>
              <a:rPr lang="en-US" sz="1800" b="1" kern="1200" dirty="0" smtClean="0">
                <a:solidFill>
                  <a:schemeClr val="tx1"/>
                </a:solidFill>
                <a:latin typeface="+mj-lt"/>
              </a:rPr>
              <a:t> Hyperactive </a:t>
            </a:r>
            <a:r>
              <a:rPr lang="en-US" sz="1800" b="1" kern="1200" dirty="0">
                <a:solidFill>
                  <a:schemeClr val="tx1"/>
                </a:solidFill>
                <a:latin typeface="+mj-lt"/>
              </a:rPr>
              <a:t>behavior or routine </a:t>
            </a:r>
            <a:r>
              <a:rPr lang="en-US" sz="1800" b="1" kern="1200" dirty="0" smtClean="0">
                <a:solidFill>
                  <a:schemeClr val="tx1"/>
                </a:solidFill>
                <a:latin typeface="+mj-lt"/>
              </a:rPr>
              <a:t>lethargy</a:t>
            </a:r>
          </a:p>
          <a:p>
            <a:pPr marL="342900" indent="-342900">
              <a:lnSpc>
                <a:spcPct val="100000"/>
              </a:lnSpc>
              <a:buFont typeface="Inter-Regular" panose="020B0502030000000004"/>
              <a:buAutoNum type="arabicPeriod" startAt="13"/>
            </a:pPr>
            <a:r>
              <a:rPr lang="en-US" sz="1800" b="1" kern="1200" dirty="0" smtClean="0">
                <a:solidFill>
                  <a:schemeClr val="tx1"/>
                </a:solidFill>
                <a:latin typeface="+mj-lt"/>
              </a:rPr>
              <a:t> Abandonment </a:t>
            </a:r>
            <a:r>
              <a:rPr lang="en-US" sz="1800" b="1" kern="1200" dirty="0">
                <a:solidFill>
                  <a:schemeClr val="tx1"/>
                </a:solidFill>
                <a:latin typeface="+mj-lt"/>
              </a:rPr>
              <a:t>or loss of interest in favorite pastimes or </a:t>
            </a:r>
            <a:r>
              <a:rPr lang="en-US" sz="1800" b="1" kern="1200" dirty="0" smtClean="0">
                <a:solidFill>
                  <a:schemeClr val="tx1"/>
                </a:solidFill>
                <a:latin typeface="+mj-lt"/>
              </a:rPr>
              <a:t>activities</a:t>
            </a:r>
          </a:p>
          <a:p>
            <a:pPr marL="342900" indent="-342900">
              <a:lnSpc>
                <a:spcPct val="100000"/>
              </a:lnSpc>
              <a:buFont typeface="Inter-Regular" panose="020B0502030000000004"/>
              <a:buAutoNum type="arabicPeriod" startAt="13"/>
            </a:pPr>
            <a:r>
              <a:rPr lang="en-US" sz="1800" b="1" kern="1200" dirty="0" smtClean="0">
                <a:solidFill>
                  <a:schemeClr val="tx1"/>
                </a:solidFill>
                <a:latin typeface="+mj-lt"/>
              </a:rPr>
              <a:t> Excessive eating or Loss of appetite</a:t>
            </a:r>
          </a:p>
          <a:p>
            <a:pPr marL="342900" indent="-342900">
              <a:lnSpc>
                <a:spcPct val="100000"/>
              </a:lnSpc>
              <a:buFont typeface="Inter-Regular" panose="020B0502030000000004"/>
              <a:buAutoNum type="arabicPeriod" startAt="13"/>
            </a:pPr>
            <a:r>
              <a:rPr lang="en-US" sz="1800" b="1" kern="1200" dirty="0" smtClean="0">
                <a:solidFill>
                  <a:schemeClr val="tx1"/>
                </a:solidFill>
                <a:latin typeface="+mj-lt"/>
              </a:rPr>
              <a:t> </a:t>
            </a:r>
            <a:r>
              <a:rPr lang="en-US" sz="1800" b="1" kern="1200" dirty="0">
                <a:solidFill>
                  <a:schemeClr val="tx1"/>
                </a:solidFill>
                <a:latin typeface="+mj-lt"/>
                <a:sym typeface="+mn-ea"/>
              </a:rPr>
              <a:t>Trivialization/ Procrastination</a:t>
            </a:r>
            <a:endParaRPr lang="en-US" sz="1800" b="1" kern="1200" dirty="0">
              <a:solidFill>
                <a:schemeClr val="tx1"/>
              </a:solidFill>
              <a:latin typeface="+mj-lt"/>
            </a:endParaRPr>
          </a:p>
          <a:p>
            <a:pPr marL="0" indent="0">
              <a:buFont typeface="Inter-Regular" panose="020B0502030000000004"/>
              <a:buNone/>
            </a:pPr>
            <a:endParaRPr lang="en-US" sz="1400" kern="1200" dirty="0">
              <a:solidFill>
                <a:schemeClr val="tx1"/>
              </a:solidFill>
            </a:endParaRPr>
          </a:p>
          <a:p>
            <a:pPr marL="342900" indent="-342900">
              <a:lnSpc>
                <a:spcPct val="100000"/>
              </a:lnSpc>
              <a:spcBef>
                <a:spcPts val="0"/>
              </a:spcBef>
              <a:buClrTx/>
              <a:buSzTx/>
              <a:buFontTx/>
              <a:buAutoNum type="arabicPeriod"/>
              <a:defRPr/>
            </a:pPr>
            <a:endParaRPr lang="en-US" sz="1400" kern="1200" dirty="0">
              <a:solidFill>
                <a:schemeClr val="tx1"/>
              </a:solidFill>
            </a:endParaRPr>
          </a:p>
          <a:p>
            <a:pPr marL="342900" indent="-342900">
              <a:buAutoNum type="arabicPeriod" startAt="13"/>
            </a:pPr>
            <a:endParaRPr lang="en-US" sz="1400" dirty="0">
              <a:latin typeface="Ari BLACK"/>
            </a:endParaRPr>
          </a:p>
        </p:txBody>
      </p:sp>
      <p:pic>
        <p:nvPicPr>
          <p:cNvPr id="2050" name="Picture 2" descr="C:\Users\User\Desktop\OFFICE FOLDER\2021 2022 Academic Session\MENTAL HEALTH\RED FLAGS\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23950"/>
            <a:ext cx="2552065"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15</a:t>
            </a:fld>
            <a:endParaRPr lang="en-GB"/>
          </a:p>
        </p:txBody>
      </p:sp>
      <p:pic>
        <p:nvPicPr>
          <p:cNvPr id="4" name="Picture 7" descr="C:\Users\User\Desktop\OFFICE FOLDER\2021 2022 Academic Session\MENTAL HEALTH\Loss of appetite\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1200" y="1595230"/>
            <a:ext cx="4323804" cy="3548270"/>
          </a:xfrm>
          <a:prstGeom prst="rect">
            <a:avLst/>
          </a:prstGeom>
          <a:noFill/>
        </p:spPr>
      </p:pic>
      <p:graphicFrame>
        <p:nvGraphicFramePr>
          <p:cNvPr id="5" name="Table 4"/>
          <p:cNvGraphicFramePr>
            <a:graphicFrameLocks noGrp="1"/>
          </p:cNvGraphicFramePr>
          <p:nvPr/>
        </p:nvGraphicFramePr>
        <p:xfrm>
          <a:off x="1791479" y="774441"/>
          <a:ext cx="5447521" cy="654309"/>
        </p:xfrm>
        <a:graphic>
          <a:graphicData uri="http://schemas.openxmlformats.org/drawingml/2006/table">
            <a:tbl>
              <a:tblPr/>
              <a:tblGrid>
                <a:gridCol w="5447521"/>
              </a:tblGrid>
              <a:tr h="654309">
                <a:tc>
                  <a:txBody>
                    <a:bodyPr/>
                    <a:lstStyle/>
                    <a:p>
                      <a:pPr algn="ctr"/>
                      <a:r>
                        <a:rPr lang="en-US" sz="2800" dirty="0" smtClean="0">
                          <a:solidFill>
                            <a:schemeClr val="tx2">
                              <a:lumMod val="50000"/>
                            </a:schemeClr>
                          </a:solidFill>
                          <a:latin typeface="Arial Black" panose="020B0A04020102020204" pitchFamily="34" charset="0"/>
                        </a:rPr>
                        <a:t>LOSS OF APPETITE</a:t>
                      </a:r>
                      <a:endParaRPr lang="en-US" sz="2800" dirty="0">
                        <a:solidFill>
                          <a:schemeClr val="tx2">
                            <a:lumMod val="50000"/>
                          </a:schemeClr>
                        </a:solidFill>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graphicFrame>
        <p:nvGraphicFramePr>
          <p:cNvPr id="5" name="Table 4"/>
          <p:cNvGraphicFramePr>
            <a:graphicFrameLocks noGrp="1"/>
          </p:cNvGraphicFramePr>
          <p:nvPr/>
        </p:nvGraphicFramePr>
        <p:xfrm>
          <a:off x="1791479" y="774441"/>
          <a:ext cx="5962261" cy="948690"/>
        </p:xfrm>
        <a:graphic>
          <a:graphicData uri="http://schemas.openxmlformats.org/drawingml/2006/table">
            <a:tbl>
              <a:tblPr/>
              <a:tblGrid>
                <a:gridCol w="5962261"/>
              </a:tblGrid>
              <a:tr h="948690">
                <a:tc>
                  <a:txBody>
                    <a:bodyPr/>
                    <a:lstStyle/>
                    <a:p>
                      <a:pPr algn="ctr"/>
                      <a:r>
                        <a:rPr lang="en-US" sz="4000" dirty="0" smtClean="0">
                          <a:solidFill>
                            <a:schemeClr val="tx2">
                              <a:lumMod val="50000"/>
                            </a:schemeClr>
                          </a:solidFill>
                          <a:latin typeface="Arial Black" panose="020B0A04020102020204" pitchFamily="34" charset="0"/>
                        </a:rPr>
                        <a:t>SELF-HARM</a:t>
                      </a:r>
                      <a:endParaRPr lang="en-US" sz="4000" dirty="0">
                        <a:solidFill>
                          <a:schemeClr val="tx2">
                            <a:lumMod val="50000"/>
                          </a:schemeClr>
                        </a:solidFill>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 name="Picture 8" descr="C:\Users\User\Desktop\OFFICE FOLDER\2021 2022 Academic Session\MENTAL HEALTH\HARM SELF\Ha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2600" y="1785107"/>
            <a:ext cx="6095999" cy="295406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graphicFrame>
        <p:nvGraphicFramePr>
          <p:cNvPr id="5" name="Table 4"/>
          <p:cNvGraphicFramePr>
            <a:graphicFrameLocks noGrp="1"/>
          </p:cNvGraphicFramePr>
          <p:nvPr/>
        </p:nvGraphicFramePr>
        <p:xfrm>
          <a:off x="1791479" y="774441"/>
          <a:ext cx="4990321" cy="608273"/>
        </p:xfrm>
        <a:graphic>
          <a:graphicData uri="http://schemas.openxmlformats.org/drawingml/2006/table">
            <a:tbl>
              <a:tblPr/>
              <a:tblGrid>
                <a:gridCol w="4990321"/>
              </a:tblGrid>
              <a:tr h="608273">
                <a:tc>
                  <a:txBody>
                    <a:bodyPr/>
                    <a:lstStyle/>
                    <a:p>
                      <a:pPr algn="ctr"/>
                      <a:r>
                        <a:rPr lang="en-US" sz="2800" dirty="0" smtClean="0">
                          <a:solidFill>
                            <a:schemeClr val="tx2">
                              <a:lumMod val="50000"/>
                            </a:schemeClr>
                          </a:solidFill>
                          <a:latin typeface="Arial Black" panose="020B0A04020102020204" pitchFamily="34" charset="0"/>
                        </a:rPr>
                        <a:t>WEIGHT CHANGES</a:t>
                      </a:r>
                      <a:r>
                        <a:rPr lang="en-US" sz="2800" baseline="0" dirty="0" smtClean="0">
                          <a:solidFill>
                            <a:schemeClr val="tx2">
                              <a:lumMod val="50000"/>
                            </a:schemeClr>
                          </a:solidFill>
                          <a:latin typeface="Arial Black" panose="020B0A04020102020204" pitchFamily="34" charset="0"/>
                        </a:rPr>
                        <a:t> </a:t>
                      </a:r>
                      <a:endParaRPr lang="en-US" sz="2800" dirty="0">
                        <a:solidFill>
                          <a:schemeClr val="tx2">
                            <a:lumMod val="50000"/>
                          </a:schemeClr>
                        </a:solidFill>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7" name="Picture 2" descr="Black people lose weight Stock Illustrations, Image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28801" y="1562758"/>
            <a:ext cx="4800600" cy="3147987"/>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632303261"/>
              </p:ext>
            </p:extLst>
          </p:nvPr>
        </p:nvGraphicFramePr>
        <p:xfrm>
          <a:off x="685800" y="361950"/>
          <a:ext cx="8077200" cy="609600"/>
        </p:xfrm>
        <a:graphic>
          <a:graphicData uri="http://schemas.openxmlformats.org/drawingml/2006/table">
            <a:tbl>
              <a:tblPr/>
              <a:tblGrid>
                <a:gridCol w="8077200"/>
              </a:tblGrid>
              <a:tr h="60960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400" b="1" dirty="0" smtClean="0">
                          <a:solidFill>
                            <a:schemeClr val="accent1">
                              <a:lumMod val="50000"/>
                            </a:schemeClr>
                          </a:solidFill>
                        </a:rPr>
                        <a:t>WITHDRAWAL/ISOLATING ONESELF FROM OTHERS</a:t>
                      </a:r>
                      <a:endParaRPr lang="en-US" sz="2800" dirty="0">
                        <a:solidFill>
                          <a:schemeClr val="accent1">
                            <a:lumMod val="50000"/>
                          </a:schemeClr>
                        </a:solidFill>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5122" name="Picture 2" descr="C:\Users\User\Desktop\OFFICE FOLDER\2021 2022 Academic Session\MENTAL HEALTH\isolation\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2009115"/>
            <a:ext cx="5562599" cy="2575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19</a:t>
            </a:fld>
            <a:endParaRPr lang="en-GB"/>
          </a:p>
        </p:txBody>
      </p:sp>
      <p:graphicFrame>
        <p:nvGraphicFramePr>
          <p:cNvPr id="5" name="Table 4"/>
          <p:cNvGraphicFramePr>
            <a:graphicFrameLocks noGrp="1"/>
          </p:cNvGraphicFramePr>
          <p:nvPr/>
        </p:nvGraphicFramePr>
        <p:xfrm>
          <a:off x="1791479" y="774441"/>
          <a:ext cx="5980921" cy="822960"/>
        </p:xfrm>
        <a:graphic>
          <a:graphicData uri="http://schemas.openxmlformats.org/drawingml/2006/table">
            <a:tbl>
              <a:tblPr/>
              <a:tblGrid>
                <a:gridCol w="5980921"/>
              </a:tblGrid>
              <a:tr h="7305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400" b="1" dirty="0" smtClean="0">
                          <a:solidFill>
                            <a:schemeClr val="accent1">
                              <a:lumMod val="50000"/>
                            </a:schemeClr>
                          </a:solidFill>
                        </a:rPr>
                        <a:t>FEELING HELPLESS OR HOPELESS</a:t>
                      </a:r>
                    </a:p>
                    <a:p>
                      <a:pPr algn="ctr"/>
                      <a:endParaRPr lang="en-US" sz="2400" b="1"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descr="C:\Users\User\Desktop\OFFICE FOLDER\2021 2022 Academic Session\MENTAL HEALTH\hopeles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700213"/>
            <a:ext cx="6019801" cy="3005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855300" y="438150"/>
            <a:ext cx="4549500" cy="798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smtClean="0">
                <a:solidFill>
                  <a:srgbClr val="FF0000"/>
                </a:solidFill>
                <a:latin typeface="Arial Black" panose="020B0A04020102020204" pitchFamily="34" charset="0"/>
              </a:rPr>
              <a:t>OUTLINE</a:t>
            </a:r>
            <a:r>
              <a:rPr lang="en-US" dirty="0" smtClean="0">
                <a:latin typeface="Arial Black" panose="020B0A04020102020204" pitchFamily="34" charset="0"/>
              </a:rPr>
              <a:t> </a:t>
            </a:r>
            <a:endParaRPr lang="en-US" dirty="0">
              <a:latin typeface="Arial Black" panose="020B0A04020102020204" pitchFamily="34" charset="0"/>
            </a:endParaRPr>
          </a:p>
        </p:txBody>
      </p:sp>
      <p:sp>
        <p:nvSpPr>
          <p:cNvPr id="86" name="Google Shape;86;p16"/>
          <p:cNvSpPr txBox="1">
            <a:spLocks noGrp="1"/>
          </p:cNvSpPr>
          <p:nvPr>
            <p:ph type="body" idx="1"/>
          </p:nvPr>
        </p:nvSpPr>
        <p:spPr>
          <a:xfrm>
            <a:off x="304800" y="1352550"/>
            <a:ext cx="3733800" cy="3048000"/>
          </a:xfrm>
          <a:prstGeom prst="rect">
            <a:avLst/>
          </a:prstGeom>
        </p:spPr>
        <p:txBody>
          <a:bodyPr spcFirstLastPara="1" wrap="square" lIns="0" tIns="0" rIns="0" bIns="0" anchor="t" anchorCtr="0">
            <a:noAutofit/>
          </a:bodyPr>
          <a:lstStyle/>
          <a:p>
            <a:pPr eaLnBrk="1" hangingPunct="1">
              <a:buFont typeface="+mj-lt"/>
              <a:buAutoNum type="arabicPeriod"/>
            </a:pPr>
            <a:r>
              <a:rPr lang="en-US" b="1" dirty="0" smtClean="0">
                <a:solidFill>
                  <a:schemeClr val="tx1"/>
                </a:solidFill>
              </a:rPr>
              <a:t>Introduction</a:t>
            </a:r>
          </a:p>
          <a:p>
            <a:pPr eaLnBrk="1" hangingPunct="1">
              <a:buFont typeface="+mj-lt"/>
              <a:buAutoNum type="arabicPeriod"/>
            </a:pPr>
            <a:r>
              <a:rPr lang="en-US" b="1" dirty="0" smtClean="0">
                <a:solidFill>
                  <a:schemeClr val="tx1"/>
                </a:solidFill>
              </a:rPr>
              <a:t>Definition of Mental Health </a:t>
            </a:r>
          </a:p>
          <a:p>
            <a:pPr marL="127000" indent="0" eaLnBrk="1" hangingPunct="1">
              <a:buNone/>
            </a:pPr>
            <a:r>
              <a:rPr lang="en-US" b="1" dirty="0" smtClean="0">
                <a:solidFill>
                  <a:srgbClr val="FF0000"/>
                </a:solidFill>
              </a:rPr>
              <a:t>3</a:t>
            </a:r>
            <a:r>
              <a:rPr lang="en-US" b="1" dirty="0" smtClean="0">
                <a:solidFill>
                  <a:schemeClr val="tx1"/>
                </a:solidFill>
              </a:rPr>
              <a:t>.   What is Mental Disorder </a:t>
            </a:r>
          </a:p>
          <a:p>
            <a:pPr marL="127000" indent="0" eaLnBrk="1" hangingPunct="1">
              <a:buNone/>
            </a:pPr>
            <a:r>
              <a:rPr lang="en-US" b="1" dirty="0" smtClean="0">
                <a:solidFill>
                  <a:srgbClr val="FF0000"/>
                </a:solidFill>
              </a:rPr>
              <a:t>4.</a:t>
            </a:r>
            <a:r>
              <a:rPr lang="en-US" b="1" dirty="0" smtClean="0">
                <a:solidFill>
                  <a:schemeClr val="tx1"/>
                </a:solidFill>
              </a:rPr>
              <a:t>   Types  of Mental Disorder</a:t>
            </a:r>
          </a:p>
          <a:p>
            <a:pPr marL="127000" indent="0" eaLnBrk="1" hangingPunct="1">
              <a:buNone/>
            </a:pPr>
            <a:r>
              <a:rPr lang="en-US" b="1" dirty="0" smtClean="0">
                <a:solidFill>
                  <a:srgbClr val="FF0000"/>
                </a:solidFill>
              </a:rPr>
              <a:t>5</a:t>
            </a:r>
            <a:r>
              <a:rPr lang="en-US" b="1" dirty="0" smtClean="0">
                <a:solidFill>
                  <a:schemeClr val="tx1"/>
                </a:solidFill>
              </a:rPr>
              <a:t>.   Signs of good mental health</a:t>
            </a:r>
          </a:p>
          <a:p>
            <a:pPr marL="127000" indent="0" eaLnBrk="1" hangingPunct="1">
              <a:buNone/>
            </a:pPr>
            <a:r>
              <a:rPr lang="en-US" b="1" dirty="0" smtClean="0">
                <a:solidFill>
                  <a:srgbClr val="FF0000"/>
                </a:solidFill>
              </a:rPr>
              <a:t>6.   </a:t>
            </a:r>
            <a:r>
              <a:rPr lang="en-US" b="1" dirty="0" smtClean="0">
                <a:solidFill>
                  <a:schemeClr val="tx1"/>
                </a:solidFill>
              </a:rPr>
              <a:t>What mental health is not</a:t>
            </a:r>
          </a:p>
          <a:p>
            <a:pPr marL="127000" indent="0" eaLnBrk="1" hangingPunct="1">
              <a:buNone/>
            </a:pPr>
            <a:r>
              <a:rPr lang="en-US" b="1" dirty="0" smtClean="0">
                <a:solidFill>
                  <a:srgbClr val="FF0000"/>
                </a:solidFill>
              </a:rPr>
              <a:t>7.  </a:t>
            </a:r>
            <a:r>
              <a:rPr lang="en-US" b="1" dirty="0" smtClean="0">
                <a:solidFill>
                  <a:schemeClr val="tx1"/>
                </a:solidFill>
              </a:rPr>
              <a:t>Causes of mental health  problems</a:t>
            </a:r>
          </a:p>
          <a:p>
            <a:pPr marL="127000" indent="0" eaLnBrk="1" hangingPunct="1">
              <a:buNone/>
            </a:pPr>
            <a:r>
              <a:rPr lang="en-US" b="1" dirty="0" smtClean="0">
                <a:solidFill>
                  <a:srgbClr val="FF0000"/>
                </a:solidFill>
                <a:sym typeface="+mn-ea"/>
              </a:rPr>
              <a:t>8</a:t>
            </a:r>
            <a:r>
              <a:rPr lang="en-US" b="1" dirty="0" smtClean="0">
                <a:solidFill>
                  <a:schemeClr val="tx1"/>
                </a:solidFill>
                <a:sym typeface="+mn-ea"/>
              </a:rPr>
              <a:t>.   Red flags in mental health</a:t>
            </a:r>
          </a:p>
        </p:txBody>
      </p:sp>
      <p:sp>
        <p:nvSpPr>
          <p:cNvPr id="85" name="Google Shape;85;p16"/>
          <p:cNvSpPr txBox="1">
            <a:spLocks noGrp="1"/>
          </p:cNvSpPr>
          <p:nvPr>
            <p:ph type="body" idx="2"/>
          </p:nvPr>
        </p:nvSpPr>
        <p:spPr>
          <a:xfrm>
            <a:off x="3886200" y="1352550"/>
            <a:ext cx="4876800" cy="3130550"/>
          </a:xfrm>
          <a:prstGeom prst="rect">
            <a:avLst/>
          </a:prstGeom>
        </p:spPr>
        <p:txBody>
          <a:bodyPr spcFirstLastPara="1" wrap="square" lIns="0" tIns="0" rIns="0" bIns="0" anchor="t" anchorCtr="0">
            <a:noAutofit/>
          </a:bodyPr>
          <a:lstStyle/>
          <a:p>
            <a:pPr marL="127000" indent="0" eaLnBrk="1" hangingPunct="1">
              <a:lnSpc>
                <a:spcPct val="150000"/>
              </a:lnSpc>
              <a:buNone/>
            </a:pPr>
            <a:r>
              <a:rPr lang="en-US" sz="1200" b="1" dirty="0" smtClean="0">
                <a:solidFill>
                  <a:srgbClr val="FF0000"/>
                </a:solidFill>
              </a:rPr>
              <a:t>9</a:t>
            </a:r>
            <a:r>
              <a:rPr lang="en-US" sz="1200" b="1" dirty="0" smtClean="0">
                <a:solidFill>
                  <a:schemeClr val="tx1"/>
                </a:solidFill>
              </a:rPr>
              <a:t>. </a:t>
            </a:r>
            <a:r>
              <a:rPr lang="en-US" b="1" dirty="0" smtClean="0">
                <a:solidFill>
                  <a:schemeClr val="tx1"/>
                </a:solidFill>
              </a:rPr>
              <a:t>What to do </a:t>
            </a:r>
          </a:p>
          <a:p>
            <a:pPr marL="127000" indent="0" eaLnBrk="1" hangingPunct="1">
              <a:lnSpc>
                <a:spcPct val="150000"/>
              </a:lnSpc>
              <a:buNone/>
            </a:pPr>
            <a:r>
              <a:rPr lang="en-US" b="1" dirty="0" smtClean="0">
                <a:solidFill>
                  <a:srgbClr val="FF0000"/>
                </a:solidFill>
              </a:rPr>
              <a:t>10</a:t>
            </a:r>
            <a:r>
              <a:rPr lang="en-US" b="1" dirty="0" smtClean="0">
                <a:solidFill>
                  <a:schemeClr val="tx1"/>
                </a:solidFill>
              </a:rPr>
              <a:t>. Location </a:t>
            </a:r>
            <a:r>
              <a:rPr lang="en-US" b="1" dirty="0">
                <a:solidFill>
                  <a:schemeClr val="tx1"/>
                </a:solidFill>
              </a:rPr>
              <a:t>of Counselling </a:t>
            </a:r>
            <a:r>
              <a:rPr lang="en-US" b="1" dirty="0" err="1" smtClean="0">
                <a:solidFill>
                  <a:schemeClr val="tx1"/>
                </a:solidFill>
              </a:rPr>
              <a:t>Centres</a:t>
            </a:r>
            <a:r>
              <a:rPr lang="en-US" b="1" dirty="0" smtClean="0">
                <a:solidFill>
                  <a:schemeClr val="tx1"/>
                </a:solidFill>
              </a:rPr>
              <a:t> </a:t>
            </a:r>
            <a:r>
              <a:rPr lang="en-US" b="1" dirty="0">
                <a:solidFill>
                  <a:schemeClr val="tx1"/>
                </a:solidFill>
              </a:rPr>
              <a:t>on </a:t>
            </a:r>
            <a:r>
              <a:rPr lang="en-US" b="1" dirty="0" smtClean="0">
                <a:solidFill>
                  <a:schemeClr val="tx1"/>
                </a:solidFill>
              </a:rPr>
              <a:t>Campus</a:t>
            </a:r>
          </a:p>
          <a:p>
            <a:pPr marL="127000" indent="0" eaLnBrk="1" hangingPunct="1">
              <a:lnSpc>
                <a:spcPct val="150000"/>
              </a:lnSpc>
              <a:buNone/>
            </a:pPr>
            <a:r>
              <a:rPr lang="en-US" b="1" dirty="0" smtClean="0">
                <a:solidFill>
                  <a:srgbClr val="FF0000"/>
                </a:solidFill>
              </a:rPr>
              <a:t>11</a:t>
            </a:r>
            <a:r>
              <a:rPr lang="en-US" b="1" dirty="0" smtClean="0">
                <a:solidFill>
                  <a:schemeClr val="tx1"/>
                </a:solidFill>
              </a:rPr>
              <a:t>. Channels </a:t>
            </a:r>
            <a:r>
              <a:rPr lang="en-US" b="1" dirty="0">
                <a:solidFill>
                  <a:schemeClr val="tx1"/>
                </a:solidFill>
              </a:rPr>
              <a:t>for </a:t>
            </a:r>
            <a:r>
              <a:rPr lang="en-US" b="1" dirty="0" smtClean="0">
                <a:solidFill>
                  <a:schemeClr val="tx1"/>
                </a:solidFill>
              </a:rPr>
              <a:t>on-line counselling </a:t>
            </a:r>
          </a:p>
          <a:p>
            <a:pPr marL="127000" indent="0" eaLnBrk="1" hangingPunct="1">
              <a:lnSpc>
                <a:spcPct val="150000"/>
              </a:lnSpc>
              <a:buNone/>
            </a:pPr>
            <a:r>
              <a:rPr lang="en-US" b="1" dirty="0" smtClean="0">
                <a:solidFill>
                  <a:srgbClr val="FF0000"/>
                </a:solidFill>
              </a:rPr>
              <a:t>12. </a:t>
            </a:r>
            <a:r>
              <a:rPr lang="en-US" b="1" dirty="0" smtClean="0">
                <a:solidFill>
                  <a:schemeClr val="tx1"/>
                </a:solidFill>
              </a:rPr>
              <a:t>Meet the University Counsellors</a:t>
            </a:r>
          </a:p>
          <a:p>
            <a:pPr marL="127000" indent="0" eaLnBrk="1" hangingPunct="1">
              <a:lnSpc>
                <a:spcPct val="150000"/>
              </a:lnSpc>
              <a:buNone/>
            </a:pPr>
            <a:r>
              <a:rPr lang="en-US" b="1" dirty="0" smtClean="0">
                <a:solidFill>
                  <a:srgbClr val="FF0000"/>
                </a:solidFill>
              </a:rPr>
              <a:t>13.</a:t>
            </a:r>
            <a:r>
              <a:rPr lang="en-US" b="1" dirty="0" smtClean="0">
                <a:solidFill>
                  <a:schemeClr val="tx1"/>
                </a:solidFill>
              </a:rPr>
              <a:t> Appreciation</a:t>
            </a:r>
          </a:p>
          <a:p>
            <a:pPr marL="127000" indent="0" eaLnBrk="1" hangingPunct="1">
              <a:buNone/>
            </a:pPr>
            <a:r>
              <a:rPr lang="en-US" sz="1400" b="1" dirty="0" smtClean="0"/>
              <a:t> </a:t>
            </a:r>
            <a:endParaRPr lang="en-US" sz="1400" b="1" dirty="0"/>
          </a:p>
          <a:p>
            <a:pPr marL="0" lvl="0" indent="0" algn="l" rtl="0">
              <a:spcBef>
                <a:spcPts val="600"/>
              </a:spcBef>
              <a:spcAft>
                <a:spcPts val="600"/>
              </a:spcAft>
              <a:buClr>
                <a:schemeClr val="dk1"/>
              </a:buClr>
              <a:buSzPts val="1100"/>
              <a:buFont typeface="Arial" panose="020B0604020202020204"/>
              <a:buNone/>
            </a:pPr>
            <a:endParaRPr sz="1200" b="1" dirty="0"/>
          </a:p>
        </p:txBody>
      </p:sp>
      <p:sp>
        <p:nvSpPr>
          <p:cNvPr id="88" name="Google Shape;88;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2</a:t>
            </a:fld>
            <a:endParaRPr lang="en-GB"/>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20</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4165150563"/>
              </p:ext>
            </p:extLst>
          </p:nvPr>
        </p:nvGraphicFramePr>
        <p:xfrm>
          <a:off x="1791479" y="712470"/>
          <a:ext cx="5980921" cy="914400"/>
        </p:xfrm>
        <a:graphic>
          <a:graphicData uri="http://schemas.openxmlformats.org/drawingml/2006/table">
            <a:tbl>
              <a:tblPr/>
              <a:tblGrid>
                <a:gridCol w="5980921"/>
              </a:tblGrid>
              <a:tr h="5781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1800" baseline="0" dirty="0" smtClean="0">
                          <a:solidFill>
                            <a:srgbClr val="FF0000"/>
                          </a:solidFill>
                          <a:latin typeface="Arial Black" panose="020B0A04020102020204" pitchFamily="34" charset="0"/>
                        </a:rPr>
                        <a:t>FEELING AGITATED, RESTLESS OR VIOLENT &amp; FRUSTRATED</a:t>
                      </a:r>
                    </a:p>
                    <a:p>
                      <a:pPr algn="ctr"/>
                      <a:endParaRPr lang="en-US" sz="1800" b="1"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7170" name="Picture 2" descr="C:\Users\User\Desktop\OFFICE FOLDER\2021 2022 Academic Session\MENTAL HEALTH\violent feeling\Viol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71650"/>
            <a:ext cx="6096000" cy="2592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21</a:t>
            </a:fld>
            <a:endParaRPr lang="en-GB"/>
          </a:p>
        </p:txBody>
      </p:sp>
      <p:graphicFrame>
        <p:nvGraphicFramePr>
          <p:cNvPr id="5" name="Table 4"/>
          <p:cNvGraphicFramePr>
            <a:graphicFrameLocks noGrp="1"/>
          </p:cNvGraphicFramePr>
          <p:nvPr/>
        </p:nvGraphicFramePr>
        <p:xfrm>
          <a:off x="1791479" y="774441"/>
          <a:ext cx="5676121" cy="730509"/>
        </p:xfrm>
        <a:graphic>
          <a:graphicData uri="http://schemas.openxmlformats.org/drawingml/2006/table">
            <a:tbl>
              <a:tblPr/>
              <a:tblGrid>
                <a:gridCol w="5676121"/>
              </a:tblGrid>
              <a:tr h="7305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000" baseline="0" dirty="0" smtClean="0">
                          <a:solidFill>
                            <a:srgbClr val="FF0000"/>
                          </a:solidFill>
                          <a:latin typeface="Arial Black" panose="020B0A04020102020204" pitchFamily="34" charset="0"/>
                        </a:rPr>
                        <a:t>HYPERSOMNIA/EXCESSIVE DAYTIME SLEEPINESS</a:t>
                      </a:r>
                      <a:endParaRPr lang="en-US" sz="2000" b="1" dirty="0">
                        <a:solidFill>
                          <a:srgbClr val="FF0000"/>
                        </a:solidFill>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4" name="Picture 5" descr="C:\Users\User\Desktop\OFFICE FOLDER\2021 2022 Academic Session\MENTAL HEALTH\Too much sle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7402" y="1657350"/>
            <a:ext cx="5460994" cy="327676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22</a:t>
            </a:fld>
            <a:endParaRPr lang="en-GB"/>
          </a:p>
        </p:txBody>
      </p:sp>
      <p:graphicFrame>
        <p:nvGraphicFramePr>
          <p:cNvPr id="5" name="Table 4"/>
          <p:cNvGraphicFramePr>
            <a:graphicFrameLocks noGrp="1"/>
          </p:cNvGraphicFramePr>
          <p:nvPr/>
        </p:nvGraphicFramePr>
        <p:xfrm>
          <a:off x="1791479" y="774442"/>
          <a:ext cx="5599921" cy="533370"/>
        </p:xfrm>
        <a:graphic>
          <a:graphicData uri="http://schemas.openxmlformats.org/drawingml/2006/table">
            <a:tbl>
              <a:tblPr/>
              <a:tblGrid>
                <a:gridCol w="5599921"/>
              </a:tblGrid>
              <a:tr h="53337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2400" baseline="0" dirty="0" smtClean="0">
                          <a:solidFill>
                            <a:srgbClr val="FF0000"/>
                          </a:solidFill>
                          <a:latin typeface="Arial Black" panose="020B0A04020102020204" pitchFamily="34" charset="0"/>
                        </a:rPr>
                        <a:t>SLEEPLESSNESS/INSOMNIA</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4" name="Picture 6" descr="C:\Users\User\Desktop\OFFICE FOLDER\2021 2022 Academic Session\MENTAL HEALTH\use for sleep\Sleepless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52601" y="1352551"/>
            <a:ext cx="5867655" cy="345672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23</a:t>
            </a:fld>
            <a:endParaRPr lang="en-GB"/>
          </a:p>
        </p:txBody>
      </p:sp>
      <p:graphicFrame>
        <p:nvGraphicFramePr>
          <p:cNvPr id="5" name="Table 4"/>
          <p:cNvGraphicFramePr>
            <a:graphicFrameLocks noGrp="1"/>
          </p:cNvGraphicFramePr>
          <p:nvPr/>
        </p:nvGraphicFramePr>
        <p:xfrm>
          <a:off x="1066800" y="774441"/>
          <a:ext cx="6705599" cy="730509"/>
        </p:xfrm>
        <a:graphic>
          <a:graphicData uri="http://schemas.openxmlformats.org/drawingml/2006/table">
            <a:tbl>
              <a:tblPr/>
              <a:tblGrid>
                <a:gridCol w="6705599"/>
              </a:tblGrid>
              <a:tr h="7305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000" b="0" i="0" kern="1200" dirty="0" smtClean="0">
                          <a:solidFill>
                            <a:schemeClr val="accent1">
                              <a:lumMod val="50000"/>
                            </a:schemeClr>
                          </a:solidFill>
                          <a:effectLst/>
                          <a:latin typeface="Arial Black" panose="020B0A04020102020204" pitchFamily="34" charset="0"/>
                          <a:ea typeface="+mn-ea"/>
                          <a:cs typeface="+mn-cs"/>
                        </a:rPr>
                        <a:t>UNEXPECTED OR DRAMATIC DECLINE IN ACADEMIC PERFORMANCE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4" name="Picture 2" descr="C:\Users\User\Desktop\OFFICE FOLDER\2021 2022 Academic Session\MENTAL HEALTH\poor academic performance\Po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14600" y="1819076"/>
            <a:ext cx="4419600" cy="290481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24</a:t>
            </a:fld>
            <a:endParaRPr lang="en-GB"/>
          </a:p>
        </p:txBody>
      </p:sp>
      <p:graphicFrame>
        <p:nvGraphicFramePr>
          <p:cNvPr id="5" name="Table 4"/>
          <p:cNvGraphicFramePr>
            <a:graphicFrameLocks noGrp="1"/>
          </p:cNvGraphicFramePr>
          <p:nvPr/>
        </p:nvGraphicFramePr>
        <p:xfrm>
          <a:off x="1524001" y="774441"/>
          <a:ext cx="6095999" cy="578109"/>
        </p:xfrm>
        <a:graphic>
          <a:graphicData uri="http://schemas.openxmlformats.org/drawingml/2006/table">
            <a:tbl>
              <a:tblPr/>
              <a:tblGrid>
                <a:gridCol w="6095999"/>
              </a:tblGrid>
              <a:tr h="5781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0" i="0" kern="1200" dirty="0" smtClean="0">
                          <a:solidFill>
                            <a:srgbClr val="FF0000"/>
                          </a:solidFill>
                          <a:effectLst/>
                          <a:latin typeface="Arial Black" panose="020B0A04020102020204" pitchFamily="34" charset="0"/>
                          <a:ea typeface="+mn-ea"/>
                          <a:cs typeface="+mn-cs"/>
                        </a:rPr>
                        <a:t>EXCESSIVE WORRYING/ FEAR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8194" name="Picture 2" descr="C:\Users\User\Desktop\OFFICE FOLDER\2021 2022 Academic Session\MENTAL HEALTH\Phobia\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809750"/>
            <a:ext cx="5188757" cy="2722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25</a:t>
            </a:fld>
            <a:endParaRPr lang="en-GB"/>
          </a:p>
        </p:txBody>
      </p:sp>
      <p:graphicFrame>
        <p:nvGraphicFramePr>
          <p:cNvPr id="5" name="Table 4"/>
          <p:cNvGraphicFramePr>
            <a:graphicFrameLocks noGrp="1"/>
          </p:cNvGraphicFramePr>
          <p:nvPr/>
        </p:nvGraphicFramePr>
        <p:xfrm>
          <a:off x="1600199" y="590550"/>
          <a:ext cx="4800601" cy="685800"/>
        </p:xfrm>
        <a:graphic>
          <a:graphicData uri="http://schemas.openxmlformats.org/drawingml/2006/table">
            <a:tbl>
              <a:tblPr/>
              <a:tblGrid>
                <a:gridCol w="4800601"/>
              </a:tblGrid>
              <a:tr h="685800">
                <a:tc>
                  <a:txBody>
                    <a:bodyPr/>
                    <a:lstStyle/>
                    <a:p>
                      <a:pPr algn="ctr"/>
                      <a:r>
                        <a:rPr kumimoji="0" lang="en-US" sz="2000" b="0" i="0" kern="1200" dirty="0" smtClean="0">
                          <a:solidFill>
                            <a:schemeClr val="tx2">
                              <a:lumMod val="50000"/>
                            </a:schemeClr>
                          </a:solidFill>
                          <a:effectLst/>
                          <a:latin typeface="Arial Black" panose="020B0A04020102020204" pitchFamily="34" charset="0"/>
                          <a:ea typeface="+mn-ea"/>
                          <a:cs typeface="+mn-cs"/>
                        </a:rPr>
                        <a:t>EXTREME CONFUSED THINKING</a:t>
                      </a:r>
                      <a:endParaRPr lang="en-US" sz="2000" b="1" dirty="0">
                        <a:solidFill>
                          <a:schemeClr val="tx2">
                            <a:lumMod val="50000"/>
                          </a:schemeClr>
                        </a:solidFill>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7409" name="Picture 1" descr="C:\Users\User\Desktop\OFFICE FOLDER\2021 2022 Academic Session\MENTAL HEALTH\Confusion\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428750"/>
            <a:ext cx="5562600" cy="3211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26</a:t>
            </a:fld>
            <a:endParaRPr lang="en-GB"/>
          </a:p>
        </p:txBody>
      </p:sp>
      <p:graphicFrame>
        <p:nvGraphicFramePr>
          <p:cNvPr id="5" name="Table 4"/>
          <p:cNvGraphicFramePr>
            <a:graphicFrameLocks noGrp="1"/>
          </p:cNvGraphicFramePr>
          <p:nvPr/>
        </p:nvGraphicFramePr>
        <p:xfrm>
          <a:off x="1600200" y="895350"/>
          <a:ext cx="6248400" cy="609600"/>
        </p:xfrm>
        <a:graphic>
          <a:graphicData uri="http://schemas.openxmlformats.org/drawingml/2006/table">
            <a:tbl>
              <a:tblPr/>
              <a:tblGrid>
                <a:gridCol w="6248400"/>
              </a:tblGrid>
              <a:tr h="60960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0" i="0" kern="1200" dirty="0" smtClean="0">
                          <a:solidFill>
                            <a:schemeClr val="tx2">
                              <a:lumMod val="50000"/>
                            </a:schemeClr>
                          </a:solidFill>
                          <a:effectLst/>
                          <a:latin typeface="Arial Black" panose="020B0A04020102020204" pitchFamily="34" charset="0"/>
                          <a:ea typeface="+mn-ea"/>
                          <a:cs typeface="+mn-cs"/>
                        </a:rPr>
                        <a:t>DELUSIONS OR HALLUCINATIONS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6385" name="Picture 1" descr="C:\Users\User\Desktop\OFFICE FOLDER\2021 2022 Academic Session\MENTAL HEALTH\delusion\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33551"/>
            <a:ext cx="67056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27</a:t>
            </a:fld>
            <a:endParaRPr lang="en-GB"/>
          </a:p>
        </p:txBody>
      </p:sp>
      <p:graphicFrame>
        <p:nvGraphicFramePr>
          <p:cNvPr id="5" name="Table 4"/>
          <p:cNvGraphicFramePr>
            <a:graphicFrameLocks noGrp="1"/>
          </p:cNvGraphicFramePr>
          <p:nvPr/>
        </p:nvGraphicFramePr>
        <p:xfrm>
          <a:off x="1791479" y="774441"/>
          <a:ext cx="5599921" cy="914400"/>
        </p:xfrm>
        <a:graphic>
          <a:graphicData uri="http://schemas.openxmlformats.org/drawingml/2006/table">
            <a:tbl>
              <a:tblPr/>
              <a:tblGrid>
                <a:gridCol w="5599921"/>
              </a:tblGrid>
              <a:tr h="8067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kern="1200" dirty="0" smtClean="0">
                          <a:solidFill>
                            <a:schemeClr val="tx2">
                              <a:lumMod val="50000"/>
                            </a:schemeClr>
                          </a:solidFill>
                          <a:effectLst/>
                          <a:latin typeface="Arial Black" panose="020B0A04020102020204" pitchFamily="34" charset="0"/>
                          <a:ea typeface="+mn-ea"/>
                          <a:cs typeface="+mn-cs"/>
                        </a:rPr>
                        <a:t>SUBSTANCE ABUSE (ALCOHOL OR DRUGS, INCLUDING PRESCRIPTION DRUGS)</a:t>
                      </a:r>
                    </a:p>
                    <a:p>
                      <a:pPr algn="ctr"/>
                      <a:endParaRPr lang="en-US" sz="1800" b="1"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5361" name="Picture 1" descr="C:\Users\User\Desktop\OFFICE FOLDER\2021 2022 Academic Session\MENTAL HEALTH\Substance abuse\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85950"/>
            <a:ext cx="4699728" cy="270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28</a:t>
            </a:fld>
            <a:endParaRPr lang="en-GB"/>
          </a:p>
        </p:txBody>
      </p:sp>
      <p:graphicFrame>
        <p:nvGraphicFramePr>
          <p:cNvPr id="5" name="Table 4"/>
          <p:cNvGraphicFramePr>
            <a:graphicFrameLocks noGrp="1"/>
          </p:cNvGraphicFramePr>
          <p:nvPr/>
        </p:nvGraphicFramePr>
        <p:xfrm>
          <a:off x="1791479" y="774441"/>
          <a:ext cx="5962261" cy="828675"/>
        </p:xfrm>
        <a:graphic>
          <a:graphicData uri="http://schemas.openxmlformats.org/drawingml/2006/table">
            <a:tbl>
              <a:tblPr/>
              <a:tblGrid>
                <a:gridCol w="5962261"/>
              </a:tblGrid>
              <a:tr h="828675">
                <a:tc>
                  <a:txBody>
                    <a:bodyPr/>
                    <a:lstStyle/>
                    <a:p>
                      <a:pPr algn="ctr"/>
                      <a:r>
                        <a:rPr lang="en-US" sz="2800" b="1" dirty="0" smtClean="0">
                          <a:solidFill>
                            <a:srgbClr val="FF0000"/>
                          </a:solidFill>
                          <a:latin typeface="Arial Black" panose="020B0A04020102020204" pitchFamily="34" charset="0"/>
                        </a:rPr>
                        <a:t>IDEAS OF SUICIDE</a:t>
                      </a:r>
                      <a:endParaRPr lang="en-US" sz="2800" b="1" dirty="0">
                        <a:solidFill>
                          <a:srgbClr val="FF0000"/>
                        </a:solidFill>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4337" name="Picture 1" descr="C:\Users\User\Desktop\OFFICE FOLDER\2021 2022 Academic Session\MENTAL HEALTH\SUICIDE\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57350"/>
            <a:ext cx="5604483" cy="2819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29</a:t>
            </a:fld>
            <a:endParaRPr lang="en-GB"/>
          </a:p>
        </p:txBody>
      </p:sp>
      <p:graphicFrame>
        <p:nvGraphicFramePr>
          <p:cNvPr id="5" name="Table 4"/>
          <p:cNvGraphicFramePr>
            <a:graphicFrameLocks noGrp="1"/>
          </p:cNvGraphicFramePr>
          <p:nvPr/>
        </p:nvGraphicFramePr>
        <p:xfrm>
          <a:off x="1791479" y="774441"/>
          <a:ext cx="5676121" cy="731520"/>
        </p:xfrm>
        <a:graphic>
          <a:graphicData uri="http://schemas.openxmlformats.org/drawingml/2006/table">
            <a:tbl>
              <a:tblPr/>
              <a:tblGrid>
                <a:gridCol w="5676121"/>
              </a:tblGrid>
              <a:tr h="7305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400" b="0" i="0" kern="1200" dirty="0" smtClean="0">
                          <a:solidFill>
                            <a:srgbClr val="FF0000"/>
                          </a:solidFill>
                          <a:effectLst/>
                          <a:latin typeface="Arial Black" panose="020B0A04020102020204" pitchFamily="34" charset="0"/>
                          <a:ea typeface="+mn-ea"/>
                          <a:cs typeface="+mn-cs"/>
                        </a:rPr>
                        <a:t>MULTIPLE PHYSICAL AILMENTS WITHOUT OBVIOUS CAUSES (HEADACHES, STOMACH ACHES, ETC.)</a:t>
                      </a:r>
                    </a:p>
                    <a:p>
                      <a:pPr algn="ctr"/>
                      <a:endParaRPr lang="en-US" sz="1400" b="1"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3313" name="Picture 1" descr="C:\Users\User\Desktop\OFFICE FOLDER\2021 2022 Academic Session\MENTAL HEALTH\MULTIPLE AILMENT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1112"/>
            <a:ext cx="4492345"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7"/>
          <p:cNvSpPr txBox="1">
            <a:spLocks noGrp="1"/>
          </p:cNvSpPr>
          <p:nvPr>
            <p:ph type="ctrTitle"/>
          </p:nvPr>
        </p:nvSpPr>
        <p:spPr>
          <a:xfrm>
            <a:off x="609601" y="514350"/>
            <a:ext cx="3200400" cy="38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2800" dirty="0" smtClean="0">
                <a:solidFill>
                  <a:srgbClr val="FF0000"/>
                </a:solidFill>
                <a:latin typeface="Arial Black" panose="020B0A04020102020204" pitchFamily="34" charset="0"/>
              </a:rPr>
              <a:t>INTRODUCTION</a:t>
            </a:r>
            <a:endParaRPr lang="en-US" sz="2800" dirty="0">
              <a:solidFill>
                <a:srgbClr val="FF0000"/>
              </a:solidFill>
              <a:latin typeface="Arial Black" panose="020B0A04020102020204" pitchFamily="34" charset="0"/>
            </a:endParaRPr>
          </a:p>
        </p:txBody>
      </p:sp>
      <p:sp>
        <p:nvSpPr>
          <p:cNvPr id="95" name="Google Shape;95;p17"/>
          <p:cNvSpPr txBox="1">
            <a:spLocks noGrp="1"/>
          </p:cNvSpPr>
          <p:nvPr>
            <p:ph type="subTitle" idx="1"/>
          </p:nvPr>
        </p:nvSpPr>
        <p:spPr>
          <a:xfrm>
            <a:off x="152401" y="1047750"/>
            <a:ext cx="4952999" cy="4267200"/>
          </a:xfrm>
          <a:prstGeom prst="rect">
            <a:avLst/>
          </a:prstGeom>
        </p:spPr>
        <p:txBody>
          <a:bodyPr spcFirstLastPara="1" wrap="square" lIns="0" tIns="0" rIns="0" bIns="0" anchor="t" anchorCtr="0">
            <a:noAutofit/>
          </a:bodyPr>
          <a:lstStyle/>
          <a:p>
            <a:pPr algn="just">
              <a:defRPr/>
            </a:pPr>
            <a:r>
              <a:rPr lang="en-US" sz="1400" dirty="0" smtClean="0">
                <a:solidFill>
                  <a:schemeClr val="tx1"/>
                </a:solidFill>
                <a:latin typeface="Apple Chancery"/>
                <a:cs typeface="Apple Chancery"/>
              </a:rPr>
              <a:t>	</a:t>
            </a:r>
            <a:r>
              <a:rPr lang="en-US" b="1" dirty="0" smtClean="0">
                <a:solidFill>
                  <a:schemeClr val="tx1"/>
                </a:solidFill>
                <a:latin typeface="Apple Chancery"/>
                <a:cs typeface="Apple Chancery"/>
              </a:rPr>
              <a:t>Mental health issues is a global challenge. The </a:t>
            </a:r>
            <a:r>
              <a:rPr lang="en-US" b="1" dirty="0">
                <a:solidFill>
                  <a:schemeClr val="tx1"/>
                </a:solidFill>
                <a:latin typeface="Apple Chancery"/>
                <a:cs typeface="Apple Chancery"/>
              </a:rPr>
              <a:t>rate at which undergraduate students </a:t>
            </a:r>
            <a:r>
              <a:rPr lang="en-US" b="1" dirty="0" smtClean="0">
                <a:solidFill>
                  <a:schemeClr val="tx1"/>
                </a:solidFill>
                <a:latin typeface="Apple Chancery"/>
                <a:cs typeface="Apple Chancery"/>
              </a:rPr>
              <a:t>become mentally </a:t>
            </a:r>
            <a:r>
              <a:rPr lang="en-US" b="1" dirty="0">
                <a:solidFill>
                  <a:schemeClr val="tx1"/>
                </a:solidFill>
                <a:latin typeface="Apple Chancery"/>
                <a:cs typeface="Apple Chancery"/>
              </a:rPr>
              <a:t>challenged is alarming</a:t>
            </a:r>
            <a:r>
              <a:rPr lang="en-US" b="1" dirty="0" smtClean="0">
                <a:solidFill>
                  <a:schemeClr val="tx1"/>
                </a:solidFill>
                <a:latin typeface="Apple Chancery"/>
                <a:cs typeface="Apple Chancery"/>
              </a:rPr>
              <a:t>.</a:t>
            </a:r>
          </a:p>
          <a:p>
            <a:pPr algn="just">
              <a:defRPr/>
            </a:pPr>
            <a:endParaRPr lang="en-US" sz="600" b="1" dirty="0" smtClean="0">
              <a:solidFill>
                <a:schemeClr val="tx1"/>
              </a:solidFill>
              <a:latin typeface="Apple Chancery"/>
              <a:cs typeface="Apple Chancery"/>
            </a:endParaRPr>
          </a:p>
          <a:p>
            <a:pPr algn="just">
              <a:defRPr/>
            </a:pPr>
            <a:r>
              <a:rPr lang="en-US" b="1" dirty="0" smtClean="0">
                <a:solidFill>
                  <a:schemeClr val="tx1"/>
                </a:solidFill>
                <a:latin typeface="Apple Chancery"/>
                <a:cs typeface="Apple Chancery"/>
              </a:rPr>
              <a:t>	In </a:t>
            </a:r>
            <a:r>
              <a:rPr lang="en-US" b="1" dirty="0">
                <a:solidFill>
                  <a:schemeClr val="tx1"/>
                </a:solidFill>
                <a:latin typeface="Apple Chancery"/>
                <a:cs typeface="Apple Chancery"/>
              </a:rPr>
              <a:t>various higher </a:t>
            </a:r>
            <a:r>
              <a:rPr lang="en-US" b="1" dirty="0" smtClean="0">
                <a:solidFill>
                  <a:schemeClr val="tx1"/>
                </a:solidFill>
                <a:latin typeface="Apple Chancery"/>
                <a:cs typeface="Apple Chancery"/>
              </a:rPr>
              <a:t>institutions, </a:t>
            </a:r>
            <a:r>
              <a:rPr lang="en-US" b="1" dirty="0">
                <a:solidFill>
                  <a:schemeClr val="tx1"/>
                </a:solidFill>
                <a:latin typeface="Apple Chancery"/>
                <a:cs typeface="Apple Chancery"/>
              </a:rPr>
              <a:t>students are faced with </a:t>
            </a:r>
            <a:r>
              <a:rPr lang="en-US" b="1" dirty="0" smtClean="0">
                <a:solidFill>
                  <a:schemeClr val="tx1"/>
                </a:solidFill>
                <a:latin typeface="Apple Chancery"/>
                <a:cs typeface="Apple Chancery"/>
              </a:rPr>
              <a:t>lots of </a:t>
            </a:r>
            <a:r>
              <a:rPr lang="en-US" b="1" dirty="0">
                <a:solidFill>
                  <a:schemeClr val="tx1"/>
                </a:solidFill>
                <a:latin typeface="Apple Chancery"/>
                <a:cs typeface="Apple Chancery"/>
              </a:rPr>
              <a:t>challenges such as financial </a:t>
            </a:r>
            <a:r>
              <a:rPr lang="en-US" b="1" dirty="0" smtClean="0">
                <a:solidFill>
                  <a:schemeClr val="tx1"/>
                </a:solidFill>
                <a:latin typeface="Apple Chancery"/>
                <a:cs typeface="Apple Chancery"/>
              </a:rPr>
              <a:t>difficulty, accommodation problem</a:t>
            </a:r>
            <a:r>
              <a:rPr lang="en-US" b="1" dirty="0">
                <a:solidFill>
                  <a:schemeClr val="tx1"/>
                </a:solidFill>
                <a:latin typeface="Apple Chancery"/>
                <a:cs typeface="Apple Chancery"/>
              </a:rPr>
              <a:t>, </a:t>
            </a:r>
            <a:r>
              <a:rPr lang="en-US" b="1" dirty="0" smtClean="0">
                <a:solidFill>
                  <a:schemeClr val="tx1"/>
                </a:solidFill>
                <a:latin typeface="Apple Chancery"/>
                <a:cs typeface="Apple Chancery"/>
              </a:rPr>
              <a:t>poor interpersonal </a:t>
            </a:r>
            <a:r>
              <a:rPr lang="en-US" b="1" dirty="0">
                <a:solidFill>
                  <a:schemeClr val="tx1"/>
                </a:solidFill>
                <a:latin typeface="Apple Chancery"/>
                <a:cs typeface="Apple Chancery"/>
              </a:rPr>
              <a:t>relationships, Sexual Harassment/assault etc. and these challenges affect their mental well-being.</a:t>
            </a:r>
          </a:p>
          <a:p>
            <a:pPr algn="just">
              <a:defRPr/>
            </a:pPr>
            <a:endParaRPr lang="en-US" sz="500" b="1" dirty="0">
              <a:solidFill>
                <a:schemeClr val="tx1"/>
              </a:solidFill>
              <a:latin typeface="Apple Chancery"/>
              <a:cs typeface="Apple Chancery"/>
            </a:endParaRPr>
          </a:p>
          <a:p>
            <a:pPr algn="just">
              <a:defRPr/>
            </a:pPr>
            <a:r>
              <a:rPr lang="en-US" b="1" dirty="0" smtClean="0">
                <a:solidFill>
                  <a:schemeClr val="tx1"/>
                </a:solidFill>
                <a:latin typeface="Apple Chancery"/>
                <a:cs typeface="Apple Chancery"/>
              </a:rPr>
              <a:t>	Often, </a:t>
            </a:r>
            <a:r>
              <a:rPr lang="en-US" b="1" dirty="0">
                <a:solidFill>
                  <a:schemeClr val="tx1"/>
                </a:solidFill>
                <a:latin typeface="Apple Chancery"/>
                <a:cs typeface="Apple Chancery"/>
              </a:rPr>
              <a:t>reports of incidences of outburst owing to mental challenges were brought to the attention of the Counselling Unit for intervention</a:t>
            </a:r>
            <a:r>
              <a:rPr lang="en-US" b="1" dirty="0" smtClean="0">
                <a:solidFill>
                  <a:schemeClr val="tx1"/>
                </a:solidFill>
                <a:latin typeface="Apple Chancery"/>
                <a:cs typeface="Apple Chancery"/>
              </a:rPr>
              <a:t>.</a:t>
            </a:r>
            <a:endParaRPr lang="en-US" b="1" dirty="0">
              <a:solidFill>
                <a:schemeClr val="tx1"/>
              </a:solidFill>
              <a:latin typeface="Apple Chancery"/>
              <a:cs typeface="Apple Chancery"/>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30</a:t>
            </a:fld>
            <a:endParaRPr lang="en-GB"/>
          </a:p>
        </p:txBody>
      </p:sp>
      <p:graphicFrame>
        <p:nvGraphicFramePr>
          <p:cNvPr id="5" name="Table 4"/>
          <p:cNvGraphicFramePr>
            <a:graphicFrameLocks noGrp="1"/>
          </p:cNvGraphicFramePr>
          <p:nvPr/>
        </p:nvGraphicFramePr>
        <p:xfrm>
          <a:off x="1791479" y="774441"/>
          <a:ext cx="5142721" cy="959109"/>
        </p:xfrm>
        <a:graphic>
          <a:graphicData uri="http://schemas.openxmlformats.org/drawingml/2006/table">
            <a:tbl>
              <a:tblPr/>
              <a:tblGrid>
                <a:gridCol w="5142721"/>
              </a:tblGrid>
              <a:tr h="9591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2400" b="0" i="0" kern="1200" dirty="0" smtClean="0">
                          <a:solidFill>
                            <a:srgbClr val="FF0000"/>
                          </a:solidFill>
                          <a:effectLst/>
                          <a:latin typeface="Arial Black" panose="020B0A04020102020204" pitchFamily="34" charset="0"/>
                          <a:ea typeface="+mn-ea"/>
                          <a:cs typeface="+mn-cs"/>
                        </a:rPr>
                        <a:t>HYPERACTIVE BEHAVIOR</a:t>
                      </a:r>
                    </a:p>
                    <a:p>
                      <a:pPr algn="ctr"/>
                      <a:endParaRPr lang="en-US" sz="2400" b="1"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2289" name="Picture 1" descr="C:\Users\User\Desktop\OFFICE FOLDER\2021 2022 Academic Session\MENTAL HEALTH\Hyperactivity\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809750"/>
            <a:ext cx="5255622" cy="2667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31</a:t>
            </a:fld>
            <a:endParaRPr lang="en-GB"/>
          </a:p>
        </p:txBody>
      </p:sp>
      <p:graphicFrame>
        <p:nvGraphicFramePr>
          <p:cNvPr id="5" name="Table 4"/>
          <p:cNvGraphicFramePr>
            <a:graphicFrameLocks noGrp="1"/>
          </p:cNvGraphicFramePr>
          <p:nvPr/>
        </p:nvGraphicFramePr>
        <p:xfrm>
          <a:off x="1791479" y="774441"/>
          <a:ext cx="5962261" cy="882909"/>
        </p:xfrm>
        <a:graphic>
          <a:graphicData uri="http://schemas.openxmlformats.org/drawingml/2006/table">
            <a:tbl>
              <a:tblPr/>
              <a:tblGrid>
                <a:gridCol w="5962261"/>
              </a:tblGrid>
              <a:tr h="8829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00" b="0" i="0" kern="1200" dirty="0" smtClean="0">
                          <a:solidFill>
                            <a:srgbClr val="FF0000"/>
                          </a:solidFill>
                          <a:effectLst/>
                          <a:latin typeface="Arial Black" panose="020B0A04020102020204" pitchFamily="34" charset="0"/>
                          <a:ea typeface="+mn-ea"/>
                          <a:cs typeface="+mn-cs"/>
                        </a:rPr>
                        <a:t>ABANDONMENT OR LOSS OF INTEREST IN ACADEMICS</a:t>
                      </a:r>
                      <a:r>
                        <a:rPr kumimoji="0" lang="en-US" sz="1600" b="0" i="0" kern="1200" baseline="0" dirty="0" smtClean="0">
                          <a:solidFill>
                            <a:srgbClr val="FF0000"/>
                          </a:solidFill>
                          <a:effectLst/>
                          <a:latin typeface="Arial Black" panose="020B0A04020102020204" pitchFamily="34" charset="0"/>
                          <a:ea typeface="+mn-ea"/>
                          <a:cs typeface="+mn-cs"/>
                        </a:rPr>
                        <a:t> &amp;</a:t>
                      </a:r>
                      <a:r>
                        <a:rPr kumimoji="0" lang="en-US" sz="1600" b="0" i="0" kern="1200" dirty="0" smtClean="0">
                          <a:solidFill>
                            <a:srgbClr val="FF0000"/>
                          </a:solidFill>
                          <a:effectLst/>
                          <a:latin typeface="Arial Black" panose="020B0A04020102020204" pitchFamily="34" charset="0"/>
                          <a:ea typeface="+mn-ea"/>
                          <a:cs typeface="+mn-cs"/>
                        </a:rPr>
                        <a:t> FAVORITE PASTIMES/ACTIVITIES</a:t>
                      </a:r>
                    </a:p>
                    <a:p>
                      <a:pPr algn="ctr"/>
                      <a:endParaRPr lang="en-US" sz="1600" b="1"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1265" name="Picture 1" descr="C:\Users\User\Desktop\OFFICE FOLDER\2021 2022 Academic Session\MENTAL HEALTH\Loss of interest\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12913"/>
            <a:ext cx="5063760" cy="3262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32</a:t>
            </a:fld>
            <a:endParaRPr lang="en-GB"/>
          </a:p>
        </p:txBody>
      </p:sp>
      <p:graphicFrame>
        <p:nvGraphicFramePr>
          <p:cNvPr id="5" name="Table 4"/>
          <p:cNvGraphicFramePr>
            <a:graphicFrameLocks noGrp="1"/>
          </p:cNvGraphicFramePr>
          <p:nvPr/>
        </p:nvGraphicFramePr>
        <p:xfrm>
          <a:off x="1791479" y="774441"/>
          <a:ext cx="5962261" cy="730509"/>
        </p:xfrm>
        <a:graphic>
          <a:graphicData uri="http://schemas.openxmlformats.org/drawingml/2006/table">
            <a:tbl>
              <a:tblPr/>
              <a:tblGrid>
                <a:gridCol w="5962261"/>
              </a:tblGrid>
              <a:tr h="730509">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800" b="1" i="0" kern="1200" dirty="0" smtClean="0">
                          <a:solidFill>
                            <a:srgbClr val="FF0000"/>
                          </a:solidFill>
                          <a:effectLst/>
                          <a:latin typeface="Arial Black" panose="020B0A04020102020204" pitchFamily="34" charset="0"/>
                          <a:ea typeface="+mn-ea"/>
                          <a:cs typeface="+mn-cs"/>
                        </a:rPr>
                        <a:t>EXCESSIVE EATING</a:t>
                      </a:r>
                      <a:endParaRPr lang="en-US" sz="1800" b="1" dirty="0">
                        <a:solidFill>
                          <a:srgbClr val="FF0000"/>
                        </a:solidFill>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30722" name="Picture 2" descr="C:\Users\User\Desktop\OFFICE FOLDER\2021 2022 Academic Session\MENTAL HEALTH\Excessive eating\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68474"/>
            <a:ext cx="4876799" cy="240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4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33</a:t>
            </a:fld>
            <a:endParaRPr lang="en-GB"/>
          </a:p>
        </p:txBody>
      </p:sp>
      <p:sp>
        <p:nvSpPr>
          <p:cNvPr id="520" name="Google Shape;520;p47"/>
          <p:cNvSpPr txBox="1">
            <a:spLocks noGrp="1"/>
          </p:cNvSpPr>
          <p:nvPr>
            <p:ph type="title" idx="4294967295"/>
          </p:nvPr>
        </p:nvSpPr>
        <p:spPr>
          <a:xfrm>
            <a:off x="762000" y="590550"/>
            <a:ext cx="5715000" cy="365125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2400" dirty="0" smtClean="0">
                <a:solidFill>
                  <a:srgbClr val="FF0000"/>
                </a:solidFill>
                <a:latin typeface="Arial Black" panose="020B0A04020102020204" pitchFamily="34" charset="0"/>
              </a:rPr>
              <a:t>WHAT TO DO</a:t>
            </a:r>
            <a:br>
              <a:rPr lang="en-GB" sz="2400" dirty="0" smtClean="0">
                <a:solidFill>
                  <a:srgbClr val="FF0000"/>
                </a:solidFill>
                <a:latin typeface="Arial Black" panose="020B0A04020102020204" pitchFamily="34" charset="0"/>
              </a:rPr>
            </a:br>
            <a:r>
              <a:rPr lang="en-GB" sz="2400" dirty="0">
                <a:latin typeface="Arial Black" panose="020B0A04020102020204" pitchFamily="34" charset="0"/>
              </a:rPr>
              <a:t/>
            </a:r>
            <a:br>
              <a:rPr lang="en-GB" sz="2400" dirty="0">
                <a:latin typeface="Arial Black" panose="020B0A04020102020204" pitchFamily="34" charset="0"/>
              </a:rPr>
            </a:br>
            <a:r>
              <a:rPr lang="en-GB" sz="2000" dirty="0" smtClean="0">
                <a:latin typeface="Arial Black" panose="020B0A04020102020204" pitchFamily="34" charset="0"/>
              </a:rPr>
              <a:t>CONSULT THE COUNSELLOR, A MEDICAL DOCTOR OR A CLINICAL PSYCHOLOGIST</a:t>
            </a:r>
            <a:br>
              <a:rPr lang="en-GB" sz="2000" dirty="0" smtClean="0">
                <a:latin typeface="Arial Black" panose="020B0A04020102020204" pitchFamily="34" charset="0"/>
              </a:rPr>
            </a:br>
            <a:r>
              <a:rPr lang="en-GB" sz="2000" dirty="0">
                <a:latin typeface="Arial Black" panose="020B0A04020102020204" pitchFamily="34" charset="0"/>
              </a:rPr>
              <a:t/>
            </a:r>
            <a:br>
              <a:rPr lang="en-GB" sz="2000" dirty="0">
                <a:latin typeface="Arial Black" panose="020B0A04020102020204" pitchFamily="34" charset="0"/>
              </a:rPr>
            </a:br>
            <a:endParaRPr sz="2000" dirty="0">
              <a:latin typeface="Arial Black" panose="020B0A04020102020204" pitchFamily="34" charset="0"/>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34</a:t>
            </a:fld>
            <a:endParaRPr lang="en-GB"/>
          </a:p>
        </p:txBody>
      </p:sp>
      <p:graphicFrame>
        <p:nvGraphicFramePr>
          <p:cNvPr id="5" name="Table 4"/>
          <p:cNvGraphicFramePr>
            <a:graphicFrameLocks noGrp="1"/>
          </p:cNvGraphicFramePr>
          <p:nvPr/>
        </p:nvGraphicFramePr>
        <p:xfrm>
          <a:off x="1791479" y="819149"/>
          <a:ext cx="5904721" cy="4114800"/>
        </p:xfrm>
        <a:graphic>
          <a:graphicData uri="http://schemas.openxmlformats.org/drawingml/2006/table">
            <a:tbl>
              <a:tblPr/>
              <a:tblGrid>
                <a:gridCol w="5904721"/>
              </a:tblGrid>
              <a:tr h="381000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lang="en-US" sz="4000" b="1" dirty="0" smtClean="0"/>
                    </a:p>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lang="en-US" sz="4000" b="1" dirty="0" smtClean="0"/>
                    </a:p>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lang="en-US" sz="3600" b="1" dirty="0" smtClean="0"/>
                    </a:p>
                    <a:p>
                      <a:pPr marL="0" marR="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3600" b="1" dirty="0" smtClean="0"/>
                        <a:t>LOCATION OF COUNSELLING CENTRES ON UNILAG CAMPUS</a:t>
                      </a:r>
                      <a:endParaRPr lang="en-US" sz="3600" dirty="0" smtClean="0"/>
                    </a:p>
                    <a:p>
                      <a:pPr algn="ctr"/>
                      <a:endParaRPr lang="en-US" sz="4000" b="1" dirty="0">
                        <a:latin typeface="Arial Black" panose="020B0A04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9218" name="Picture 2" descr="C:\Users\User\Desktop\OFFICE FOLDER\2021 2022 Academic Session\MENTAL HEALTH\Lo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895350"/>
            <a:ext cx="1619251" cy="1619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a:xfrm>
            <a:off x="8404384" y="4628229"/>
            <a:ext cx="603104" cy="439022"/>
          </a:xfrm>
        </p:spPr>
        <p:txBody>
          <a:bodyPr/>
          <a:lstStyle/>
          <a:p>
            <a:pPr marL="0" lvl="0" indent="0" algn="r" rtl="0">
              <a:spcBef>
                <a:spcPts val="0"/>
              </a:spcBef>
              <a:spcAft>
                <a:spcPts val="0"/>
              </a:spcAft>
              <a:buNone/>
            </a:pPr>
            <a:fld id="{00000000-1234-1234-1234-123412341234}" type="slidenum">
              <a:rPr lang="en-GB" smtClean="0"/>
              <a:t>35</a:t>
            </a:fld>
            <a:endParaRPr lang="en-GB"/>
          </a:p>
        </p:txBody>
      </p:sp>
      <p:graphicFrame>
        <p:nvGraphicFramePr>
          <p:cNvPr id="3" name="Table 2"/>
          <p:cNvGraphicFramePr>
            <a:graphicFrameLocks noGrp="1"/>
          </p:cNvGraphicFramePr>
          <p:nvPr/>
        </p:nvGraphicFramePr>
        <p:xfrm>
          <a:off x="304801" y="361950"/>
          <a:ext cx="8153400" cy="4415589"/>
        </p:xfrm>
        <a:graphic>
          <a:graphicData uri="http://schemas.openxmlformats.org/drawingml/2006/table">
            <a:tbl>
              <a:tblPr firstRow="1" firstCol="1" bandRow="1">
                <a:tableStyleId>{50612979-EF31-4AF9-A8EF-6B6A0A963571}</a:tableStyleId>
              </a:tblPr>
              <a:tblGrid>
                <a:gridCol w="380999"/>
                <a:gridCol w="4191000"/>
                <a:gridCol w="1905000"/>
                <a:gridCol w="1676401"/>
              </a:tblGrid>
              <a:tr h="447350">
                <a:tc>
                  <a:txBody>
                    <a:bodyPr/>
                    <a:lstStyle/>
                    <a:p>
                      <a:pPr marL="0" marR="0" algn="just">
                        <a:lnSpc>
                          <a:spcPct val="115000"/>
                        </a:lnSpc>
                        <a:spcBef>
                          <a:spcPts val="0"/>
                        </a:spcBef>
                        <a:spcAft>
                          <a:spcPts val="0"/>
                        </a:spcAft>
                      </a:pPr>
                      <a:r>
                        <a:rPr lang="en-US" sz="1200" b="1" dirty="0">
                          <a:effectLst/>
                        </a:rPr>
                        <a:t>S/N</a:t>
                      </a:r>
                      <a:endParaRPr lang="en-US" sz="1200" b="1"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gn="just">
                        <a:lnSpc>
                          <a:spcPct val="115000"/>
                        </a:lnSpc>
                        <a:spcBef>
                          <a:spcPts val="0"/>
                        </a:spcBef>
                        <a:spcAft>
                          <a:spcPts val="0"/>
                        </a:spcAft>
                      </a:pPr>
                      <a:r>
                        <a:rPr lang="en-US" sz="1200" b="1">
                          <a:effectLst/>
                        </a:rPr>
                        <a:t>COUNSELLING CENTRES</a:t>
                      </a:r>
                      <a:endParaRPr lang="en-US" sz="1200" b="1">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gn="just">
                        <a:lnSpc>
                          <a:spcPct val="115000"/>
                        </a:lnSpc>
                        <a:spcBef>
                          <a:spcPts val="0"/>
                        </a:spcBef>
                        <a:spcAft>
                          <a:spcPts val="0"/>
                        </a:spcAft>
                      </a:pPr>
                      <a:r>
                        <a:rPr lang="en-US" sz="1200" b="1">
                          <a:effectLst/>
                        </a:rPr>
                        <a:t>COUNSULTING DAYS</a:t>
                      </a:r>
                      <a:endParaRPr lang="en-US" sz="1200" b="1">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gn="just">
                        <a:lnSpc>
                          <a:spcPct val="115000"/>
                        </a:lnSpc>
                        <a:spcBef>
                          <a:spcPts val="0"/>
                        </a:spcBef>
                        <a:spcAft>
                          <a:spcPts val="0"/>
                        </a:spcAft>
                      </a:pPr>
                      <a:r>
                        <a:rPr lang="en-US" sz="1200" b="1" dirty="0">
                          <a:effectLst/>
                        </a:rPr>
                        <a:t>TIME</a:t>
                      </a:r>
                    </a:p>
                    <a:p>
                      <a:pPr marL="0" marR="0" algn="just">
                        <a:lnSpc>
                          <a:spcPct val="115000"/>
                        </a:lnSpc>
                        <a:spcBef>
                          <a:spcPts val="0"/>
                        </a:spcBef>
                        <a:spcAft>
                          <a:spcPts val="0"/>
                        </a:spcAft>
                      </a:pPr>
                      <a:r>
                        <a:rPr lang="en-US" sz="1200" b="1" dirty="0">
                          <a:effectLst/>
                        </a:rPr>
                        <a:t> </a:t>
                      </a:r>
                      <a:endParaRPr lang="en-US" sz="1200" b="1" dirty="0">
                        <a:effectLst/>
                        <a:latin typeface="Calibri" panose="020F0502020204030204"/>
                        <a:ea typeface="Times New Roman" panose="02020603050405020304"/>
                        <a:cs typeface="Times New Roman" panose="02020603050405020304"/>
                      </a:endParaRPr>
                    </a:p>
                  </a:txBody>
                  <a:tcPr marL="53950" marR="53950" marT="0" marB="0"/>
                </a:tc>
              </a:tr>
              <a:tr h="695650">
                <a:tc>
                  <a:txBody>
                    <a:bodyPr/>
                    <a:lstStyle/>
                    <a:p>
                      <a:pPr marL="0" marR="0">
                        <a:lnSpc>
                          <a:spcPct val="115000"/>
                        </a:lnSpc>
                        <a:spcBef>
                          <a:spcPts val="0"/>
                        </a:spcBef>
                        <a:spcAft>
                          <a:spcPts val="0"/>
                        </a:spcAft>
                      </a:pPr>
                      <a:r>
                        <a:rPr lang="en-US" sz="1200">
                          <a:effectLst/>
                        </a:rPr>
                        <a:t>1</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Faculty of Education </a:t>
                      </a:r>
                      <a:r>
                        <a:rPr lang="en-US" sz="1200" dirty="0" err="1">
                          <a:effectLst/>
                        </a:rPr>
                        <a:t>Counselling</a:t>
                      </a:r>
                      <a:r>
                        <a:rPr lang="en-US" sz="1200" dirty="0">
                          <a:effectLst/>
                        </a:rPr>
                        <a:t> Clinic beside the HOD’s Office, Educational Foundations </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Tuesdays, Wednesdays </a:t>
                      </a:r>
                      <a:r>
                        <a:rPr lang="en-US" sz="1200" dirty="0" smtClean="0">
                          <a:effectLst/>
                        </a:rPr>
                        <a:t>&amp; </a:t>
                      </a:r>
                      <a:r>
                        <a:rPr lang="en-US" sz="1200" dirty="0">
                          <a:effectLst/>
                        </a:rPr>
                        <a:t>Thursdays </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10:00 a.m.-12:00 noon </a:t>
                      </a:r>
                      <a:r>
                        <a:rPr lang="en-US" sz="1200" dirty="0" smtClean="0">
                          <a:effectLst/>
                        </a:rPr>
                        <a:t>&amp; </a:t>
                      </a:r>
                      <a:r>
                        <a:rPr lang="en-US" sz="1200" dirty="0">
                          <a:effectLst/>
                        </a:rPr>
                        <a:t>2:00 p.m. -4:00 p.m. </a:t>
                      </a:r>
                      <a:endParaRPr lang="en-US" sz="1200" dirty="0">
                        <a:effectLst/>
                        <a:latin typeface="Calibri" panose="020F0502020204030204"/>
                        <a:ea typeface="Times New Roman" panose="02020603050405020304"/>
                        <a:cs typeface="Times New Roman" panose="02020603050405020304"/>
                      </a:endParaRPr>
                    </a:p>
                  </a:txBody>
                  <a:tcPr marL="53950" marR="53950" marT="0" marB="0"/>
                </a:tc>
              </a:tr>
              <a:tr h="638941">
                <a:tc>
                  <a:txBody>
                    <a:bodyPr/>
                    <a:lstStyle/>
                    <a:p>
                      <a:pPr marL="0" marR="0">
                        <a:lnSpc>
                          <a:spcPct val="115000"/>
                        </a:lnSpc>
                        <a:spcBef>
                          <a:spcPts val="0"/>
                        </a:spcBef>
                        <a:spcAft>
                          <a:spcPts val="0"/>
                        </a:spcAft>
                      </a:pPr>
                      <a:r>
                        <a:rPr lang="en-US" sz="1200">
                          <a:effectLst/>
                        </a:rPr>
                        <a:t>2</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Chapel of Christ Our Light (Protestant) University of Lagos, </a:t>
                      </a:r>
                      <a:r>
                        <a:rPr lang="en-US" sz="1200" dirty="0" err="1">
                          <a:effectLst/>
                        </a:rPr>
                        <a:t>Akoka</a:t>
                      </a:r>
                      <a:r>
                        <a:rPr lang="en-US" sz="1200" dirty="0">
                          <a:effectLst/>
                        </a:rPr>
                        <a:t>, Lagos (UPPER ROOM) </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Tuesdays, Wednesdays </a:t>
                      </a:r>
                      <a:r>
                        <a:rPr lang="en-US" sz="1200" dirty="0" smtClean="0">
                          <a:effectLst/>
                        </a:rPr>
                        <a:t>&amp; </a:t>
                      </a:r>
                      <a:r>
                        <a:rPr lang="en-US" sz="1200" dirty="0">
                          <a:effectLst/>
                        </a:rPr>
                        <a:t>Thursdays</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10:00 a.m. -12:00 noon </a:t>
                      </a:r>
                      <a:r>
                        <a:rPr lang="en-US" sz="1200" dirty="0" smtClean="0">
                          <a:effectLst/>
                        </a:rPr>
                        <a:t>&amp; 2:00p.m</a:t>
                      </a:r>
                      <a:r>
                        <a:rPr lang="en-US" sz="1200" baseline="0" dirty="0" smtClean="0">
                          <a:effectLst/>
                        </a:rPr>
                        <a:t> to 4:00p.m.</a:t>
                      </a:r>
                      <a:endParaRPr lang="en-US" sz="1200" dirty="0">
                        <a:effectLst/>
                        <a:latin typeface="Calibri" panose="020F0502020204030204"/>
                        <a:ea typeface="Times New Roman" panose="02020603050405020304"/>
                        <a:cs typeface="Times New Roman" panose="02020603050405020304"/>
                      </a:endParaRPr>
                    </a:p>
                  </a:txBody>
                  <a:tcPr marL="53950" marR="53950" marT="0" marB="0"/>
                </a:tc>
              </a:tr>
              <a:tr h="462213">
                <a:tc>
                  <a:txBody>
                    <a:bodyPr/>
                    <a:lstStyle/>
                    <a:p>
                      <a:pPr marL="0" marR="0">
                        <a:lnSpc>
                          <a:spcPct val="115000"/>
                        </a:lnSpc>
                        <a:spcBef>
                          <a:spcPts val="0"/>
                        </a:spcBef>
                        <a:spcAft>
                          <a:spcPts val="0"/>
                        </a:spcAft>
                      </a:pPr>
                      <a:r>
                        <a:rPr lang="en-US" sz="1200">
                          <a:effectLst/>
                        </a:rPr>
                        <a:t>3</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St. Thomas More Catholic Chaplaincy, University of Lagos, </a:t>
                      </a:r>
                      <a:r>
                        <a:rPr lang="en-US" sz="1200" dirty="0" err="1">
                          <a:effectLst/>
                        </a:rPr>
                        <a:t>Akoka</a:t>
                      </a:r>
                      <a:r>
                        <a:rPr lang="en-US" sz="1200" dirty="0">
                          <a:effectLst/>
                        </a:rPr>
                        <a:t>, Lagos</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Tuesdays, Wednesdays </a:t>
                      </a:r>
                      <a:r>
                        <a:rPr lang="en-US" sz="1200" dirty="0" smtClean="0">
                          <a:effectLst/>
                        </a:rPr>
                        <a:t>&amp; </a:t>
                      </a:r>
                      <a:r>
                        <a:rPr lang="en-US" sz="1200" dirty="0">
                          <a:effectLst/>
                        </a:rPr>
                        <a:t>Thursdays</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10:00 a.m. -12:00 </a:t>
                      </a:r>
                      <a:r>
                        <a:rPr lang="en-US" sz="1200" dirty="0" smtClean="0">
                          <a:effectLst/>
                        </a:rPr>
                        <a:t>noon &amp; 2:00p.m.</a:t>
                      </a:r>
                      <a:r>
                        <a:rPr lang="en-US" sz="1200" baseline="0" dirty="0" smtClean="0">
                          <a:effectLst/>
                        </a:rPr>
                        <a:t> to 4:00p.m.</a:t>
                      </a:r>
                      <a:endParaRPr lang="en-US" sz="1200" dirty="0">
                        <a:effectLst/>
                        <a:latin typeface="Calibri" panose="020F0502020204030204"/>
                        <a:ea typeface="Times New Roman" panose="02020603050405020304"/>
                        <a:cs typeface="Times New Roman" panose="02020603050405020304"/>
                      </a:endParaRPr>
                    </a:p>
                  </a:txBody>
                  <a:tcPr marL="53950" marR="53950" marT="0" marB="0"/>
                </a:tc>
              </a:tr>
              <a:tr h="462213">
                <a:tc>
                  <a:txBody>
                    <a:bodyPr/>
                    <a:lstStyle/>
                    <a:p>
                      <a:pPr marL="0" marR="0">
                        <a:lnSpc>
                          <a:spcPct val="115000"/>
                        </a:lnSpc>
                        <a:spcBef>
                          <a:spcPts val="0"/>
                        </a:spcBef>
                        <a:spcAft>
                          <a:spcPts val="0"/>
                        </a:spcAft>
                      </a:pPr>
                      <a:r>
                        <a:rPr lang="en-US" sz="1200">
                          <a:effectLst/>
                        </a:rPr>
                        <a:t>4</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a:effectLst/>
                        </a:rPr>
                        <a:t>Counselling Clinic, Medical Centre, University of Lagos (FOR STAFF ONLY)</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Tuesdays, Wednesdays </a:t>
                      </a:r>
                      <a:r>
                        <a:rPr lang="en-US" sz="1200" dirty="0" smtClean="0">
                          <a:effectLst/>
                        </a:rPr>
                        <a:t>&amp; </a:t>
                      </a:r>
                      <a:r>
                        <a:rPr lang="en-US" sz="1200" dirty="0">
                          <a:effectLst/>
                        </a:rPr>
                        <a:t>Thursdays</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10:00 a.m. -12:00 </a:t>
                      </a:r>
                      <a:r>
                        <a:rPr lang="en-US" sz="1200" dirty="0" smtClean="0">
                          <a:effectLst/>
                        </a:rPr>
                        <a:t>noon &amp; 2:00p.m. to 4:00p.m.</a:t>
                      </a:r>
                      <a:endParaRPr lang="en-US" sz="1200" dirty="0">
                        <a:effectLst/>
                        <a:latin typeface="Calibri" panose="020F0502020204030204"/>
                        <a:ea typeface="Times New Roman" panose="02020603050405020304"/>
                        <a:cs typeface="Times New Roman" panose="02020603050405020304"/>
                      </a:endParaRPr>
                    </a:p>
                  </a:txBody>
                  <a:tcPr marL="53950" marR="53950" marT="0" marB="0"/>
                </a:tc>
              </a:tr>
              <a:tr h="462213">
                <a:tc>
                  <a:txBody>
                    <a:bodyPr/>
                    <a:lstStyle/>
                    <a:p>
                      <a:pPr marL="0" marR="0">
                        <a:lnSpc>
                          <a:spcPct val="115000"/>
                        </a:lnSpc>
                        <a:spcBef>
                          <a:spcPts val="0"/>
                        </a:spcBef>
                        <a:spcAft>
                          <a:spcPts val="0"/>
                        </a:spcAft>
                      </a:pPr>
                      <a:r>
                        <a:rPr lang="en-US" sz="1200">
                          <a:effectLst/>
                        </a:rPr>
                        <a:t>5</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a:effectLst/>
                        </a:rPr>
                        <a:t>UNILAG Counselling Centre, First Floor, Bookshop Building, Akoka, Lagos</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Mondays – Fridays </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a:effectLst/>
                        </a:rPr>
                        <a:t>8:00 a.m. – 5:00 p.m. </a:t>
                      </a:r>
                      <a:endParaRPr lang="en-US" sz="1200">
                        <a:effectLst/>
                        <a:latin typeface="Calibri" panose="020F0502020204030204"/>
                        <a:ea typeface="Times New Roman" panose="02020603050405020304"/>
                        <a:cs typeface="Times New Roman" panose="02020603050405020304"/>
                      </a:endParaRPr>
                    </a:p>
                  </a:txBody>
                  <a:tcPr marL="53950" marR="53950" marT="0" marB="0"/>
                </a:tc>
              </a:tr>
              <a:tr h="462213">
                <a:tc>
                  <a:txBody>
                    <a:bodyPr/>
                    <a:lstStyle/>
                    <a:p>
                      <a:pPr marL="0" marR="0">
                        <a:lnSpc>
                          <a:spcPct val="115000"/>
                        </a:lnSpc>
                        <a:spcBef>
                          <a:spcPts val="0"/>
                        </a:spcBef>
                        <a:spcAft>
                          <a:spcPts val="0"/>
                        </a:spcAft>
                      </a:pPr>
                      <a:r>
                        <a:rPr lang="en-US" sz="1200">
                          <a:effectLst/>
                        </a:rPr>
                        <a:t>6</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a:effectLst/>
                        </a:rPr>
                        <a:t>Counselling Unit, CMUL, Idi-Araba, Mushin, Lagos</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a:effectLst/>
                        </a:rPr>
                        <a:t>Mondays -Fridays</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8:00 a.m. – </a:t>
                      </a:r>
                      <a:r>
                        <a:rPr lang="en-US" sz="1200" dirty="0" smtClean="0">
                          <a:effectLst/>
                        </a:rPr>
                        <a:t>5:00 </a:t>
                      </a:r>
                      <a:r>
                        <a:rPr lang="en-US" sz="1200" dirty="0">
                          <a:effectLst/>
                        </a:rPr>
                        <a:t>p.m. </a:t>
                      </a:r>
                      <a:endParaRPr lang="en-US" sz="1200" dirty="0">
                        <a:effectLst/>
                        <a:latin typeface="Calibri" panose="020F0502020204030204"/>
                        <a:ea typeface="Times New Roman" panose="02020603050405020304"/>
                        <a:cs typeface="Times New Roman" panose="02020603050405020304"/>
                      </a:endParaRPr>
                    </a:p>
                  </a:txBody>
                  <a:tcPr marL="53950" marR="53950" marT="0" marB="0"/>
                </a:tc>
              </a:tr>
              <a:tr h="447350">
                <a:tc>
                  <a:txBody>
                    <a:bodyPr/>
                    <a:lstStyle/>
                    <a:p>
                      <a:pPr marL="0" marR="0">
                        <a:lnSpc>
                          <a:spcPct val="115000"/>
                        </a:lnSpc>
                        <a:spcBef>
                          <a:spcPts val="0"/>
                        </a:spcBef>
                        <a:spcAft>
                          <a:spcPts val="0"/>
                        </a:spcAft>
                      </a:pPr>
                      <a:r>
                        <a:rPr lang="en-US" sz="1200">
                          <a:effectLst/>
                        </a:rPr>
                        <a:t>7</a:t>
                      </a:r>
                      <a:endParaRPr lang="en-US" sz="120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UNILAG Mosque (Block 4 Room 2)</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Tuesdays, Wednesdays </a:t>
                      </a:r>
                      <a:r>
                        <a:rPr lang="en-US" sz="1200" dirty="0" smtClean="0">
                          <a:effectLst/>
                        </a:rPr>
                        <a:t>&amp; </a:t>
                      </a:r>
                      <a:r>
                        <a:rPr lang="en-US" sz="1200" dirty="0">
                          <a:effectLst/>
                        </a:rPr>
                        <a:t>Thursdays </a:t>
                      </a:r>
                      <a:endParaRPr lang="en-US" sz="1200" dirty="0">
                        <a:effectLst/>
                        <a:latin typeface="Calibri" panose="020F0502020204030204"/>
                        <a:ea typeface="Times New Roman" panose="02020603050405020304"/>
                        <a:cs typeface="Times New Roman" panose="02020603050405020304"/>
                      </a:endParaRPr>
                    </a:p>
                  </a:txBody>
                  <a:tcPr marL="53950" marR="53950" marT="0" marB="0"/>
                </a:tc>
                <a:tc>
                  <a:txBody>
                    <a:bodyPr/>
                    <a:lstStyle/>
                    <a:p>
                      <a:pPr marL="0" marR="0">
                        <a:lnSpc>
                          <a:spcPct val="115000"/>
                        </a:lnSpc>
                        <a:spcBef>
                          <a:spcPts val="0"/>
                        </a:spcBef>
                        <a:spcAft>
                          <a:spcPts val="0"/>
                        </a:spcAft>
                      </a:pPr>
                      <a:r>
                        <a:rPr lang="en-US" sz="1200" dirty="0">
                          <a:effectLst/>
                        </a:rPr>
                        <a:t>10:00 a.m.-12:00 </a:t>
                      </a:r>
                      <a:r>
                        <a:rPr lang="en-US" sz="1200" dirty="0" smtClean="0">
                          <a:effectLst/>
                        </a:rPr>
                        <a:t>noon &amp; 2:00p.m</a:t>
                      </a:r>
                      <a:r>
                        <a:rPr lang="en-US" sz="1200" baseline="0" dirty="0" smtClean="0">
                          <a:effectLst/>
                        </a:rPr>
                        <a:t> to 4:00p.m.</a:t>
                      </a:r>
                      <a:endParaRPr lang="en-US" sz="1200" dirty="0">
                        <a:effectLst/>
                        <a:latin typeface="Calibri" panose="020F0502020204030204"/>
                        <a:ea typeface="Times New Roman" panose="02020603050405020304"/>
                        <a:cs typeface="Times New Roman" panose="02020603050405020304"/>
                      </a:endParaRPr>
                    </a:p>
                  </a:txBody>
                  <a:tcPr marL="53950" marR="53950" marT="0" marB="0"/>
                </a:tc>
              </a:tr>
            </a:tbl>
          </a:graphicData>
        </a:graphic>
      </p:graphicFrame>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36</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91330287"/>
              </p:ext>
            </p:extLst>
          </p:nvPr>
        </p:nvGraphicFramePr>
        <p:xfrm>
          <a:off x="381000" y="1046712"/>
          <a:ext cx="6324600" cy="3372560"/>
        </p:xfrm>
        <a:graphic>
          <a:graphicData uri="http://schemas.openxmlformats.org/drawingml/2006/table">
            <a:tbl>
              <a:tblPr firstRow="1" firstCol="1" bandRow="1">
                <a:tableStyleId>{50612979-EF31-4AF9-A8EF-6B6A0A963571}</a:tableStyleId>
              </a:tblPr>
              <a:tblGrid>
                <a:gridCol w="381000"/>
                <a:gridCol w="2819400"/>
                <a:gridCol w="3124200"/>
              </a:tblGrid>
              <a:tr h="446158">
                <a:tc>
                  <a:txBody>
                    <a:bodyPr/>
                    <a:lstStyle/>
                    <a:p>
                      <a:pPr marL="0" marR="0">
                        <a:spcBef>
                          <a:spcPts val="0"/>
                        </a:spcBef>
                        <a:spcAft>
                          <a:spcPts val="0"/>
                        </a:spcAft>
                      </a:pPr>
                      <a:r>
                        <a:rPr lang="en-US" sz="1200" dirty="0">
                          <a:effectLst/>
                        </a:rPr>
                        <a:t>S/N</a:t>
                      </a:r>
                      <a:endParaRPr lang="en-US" sz="1200" dirty="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b="1" dirty="0">
                          <a:effectLst/>
                        </a:rPr>
                        <a:t>CHANNEL OF COMMUNICATION</a:t>
                      </a:r>
                      <a:endParaRPr lang="en-US" sz="1200" b="1" dirty="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b="1" dirty="0">
                          <a:effectLst/>
                        </a:rPr>
                        <a:t>CONTACT</a:t>
                      </a:r>
                    </a:p>
                    <a:p>
                      <a:pPr marL="0" marR="0">
                        <a:spcBef>
                          <a:spcPts val="0"/>
                        </a:spcBef>
                        <a:spcAft>
                          <a:spcPts val="0"/>
                        </a:spcAft>
                      </a:pPr>
                      <a:r>
                        <a:rPr lang="en-US" sz="1200" dirty="0">
                          <a:effectLst/>
                        </a:rPr>
                        <a:t> </a:t>
                      </a:r>
                      <a:endParaRPr lang="en-US" sz="1200" dirty="0">
                        <a:effectLst/>
                        <a:latin typeface="Times New Roman" panose="02020603050405020304"/>
                        <a:ea typeface="Times New Roman" panose="02020603050405020304"/>
                      </a:endParaRPr>
                    </a:p>
                  </a:txBody>
                  <a:tcPr marL="35998" marR="35998" marT="0" marB="0"/>
                </a:tc>
              </a:tr>
              <a:tr h="394808">
                <a:tc>
                  <a:txBody>
                    <a:bodyPr/>
                    <a:lstStyle/>
                    <a:p>
                      <a:pPr marL="0" marR="0">
                        <a:spcBef>
                          <a:spcPts val="0"/>
                        </a:spcBef>
                        <a:spcAft>
                          <a:spcPts val="0"/>
                        </a:spcAft>
                      </a:pPr>
                      <a:r>
                        <a:rPr lang="en-US" sz="1200">
                          <a:effectLst/>
                        </a:rPr>
                        <a:t>1</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dirty="0">
                          <a:effectLst/>
                        </a:rPr>
                        <a:t>Phone call &amp; </a:t>
                      </a:r>
                      <a:r>
                        <a:rPr lang="en-US" sz="1200" dirty="0" err="1">
                          <a:effectLst/>
                        </a:rPr>
                        <a:t>whatsapp</a:t>
                      </a:r>
                      <a:endParaRPr lang="en-US" sz="1200" dirty="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b="1" dirty="0">
                          <a:solidFill>
                            <a:schemeClr val="tx1"/>
                          </a:solidFill>
                          <a:effectLst/>
                        </a:rPr>
                        <a:t>0811-378-6226 </a:t>
                      </a:r>
                      <a:r>
                        <a:rPr lang="en-US" sz="1200" b="1" dirty="0" smtClean="0">
                          <a:solidFill>
                            <a:schemeClr val="tx1"/>
                          </a:solidFill>
                          <a:effectLst/>
                        </a:rPr>
                        <a:t>&amp; </a:t>
                      </a:r>
                      <a:r>
                        <a:rPr lang="en-US" sz="1200" b="1" dirty="0">
                          <a:solidFill>
                            <a:schemeClr val="tx1"/>
                          </a:solidFill>
                          <a:effectLst/>
                        </a:rPr>
                        <a:t>0901-669-6232</a:t>
                      </a:r>
                    </a:p>
                    <a:p>
                      <a:pPr marL="0" marR="0">
                        <a:spcBef>
                          <a:spcPts val="0"/>
                        </a:spcBef>
                        <a:spcAft>
                          <a:spcPts val="0"/>
                        </a:spcAft>
                      </a:pPr>
                      <a:r>
                        <a:rPr lang="en-US" sz="1200" b="1" dirty="0">
                          <a:solidFill>
                            <a:schemeClr val="tx1"/>
                          </a:solidFill>
                          <a:effectLst/>
                        </a:rPr>
                        <a:t> </a:t>
                      </a:r>
                      <a:endParaRPr lang="en-US" sz="1200" b="1" dirty="0">
                        <a:solidFill>
                          <a:schemeClr val="tx1"/>
                        </a:solidFill>
                        <a:effectLst/>
                        <a:latin typeface="Times New Roman" panose="02020603050405020304"/>
                        <a:ea typeface="Times New Roman" panose="02020603050405020304"/>
                      </a:endParaRPr>
                    </a:p>
                  </a:txBody>
                  <a:tcPr marL="35998" marR="35998" marT="0" marB="0"/>
                </a:tc>
              </a:tr>
              <a:tr h="607872">
                <a:tc>
                  <a:txBody>
                    <a:bodyPr/>
                    <a:lstStyle/>
                    <a:p>
                      <a:pPr marL="0" marR="0">
                        <a:spcBef>
                          <a:spcPts val="0"/>
                        </a:spcBef>
                        <a:spcAft>
                          <a:spcPts val="0"/>
                        </a:spcAft>
                      </a:pPr>
                      <a:r>
                        <a:rPr lang="en-US" sz="1200">
                          <a:effectLst/>
                        </a:rPr>
                        <a:t>2</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dirty="0">
                          <a:effectLst/>
                        </a:rPr>
                        <a:t>Email  addresses </a:t>
                      </a:r>
                      <a:endParaRPr lang="en-US" sz="1200" dirty="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b="1" u="sng" dirty="0">
                          <a:solidFill>
                            <a:schemeClr val="tx1"/>
                          </a:solidFill>
                          <a:effectLst/>
                          <a:hlinkClick r:id="rId2"/>
                        </a:rPr>
                        <a:t>counselling@unilag.edu.ng</a:t>
                      </a:r>
                      <a:r>
                        <a:rPr lang="en-US" sz="1200" b="1" dirty="0">
                          <a:solidFill>
                            <a:schemeClr val="tx1"/>
                          </a:solidFill>
                          <a:effectLst/>
                        </a:rPr>
                        <a:t> or </a:t>
                      </a:r>
                      <a:r>
                        <a:rPr lang="en-US" sz="1200" b="1" u="sng" dirty="0">
                          <a:solidFill>
                            <a:schemeClr val="tx1"/>
                          </a:solidFill>
                          <a:effectLst/>
                          <a:hlinkClick r:id="rId3"/>
                        </a:rPr>
                        <a:t>unilagcounsellor@yahoo.com</a:t>
                      </a:r>
                      <a:r>
                        <a:rPr lang="en-US" sz="1200" b="1" dirty="0">
                          <a:solidFill>
                            <a:schemeClr val="tx1"/>
                          </a:solidFill>
                          <a:effectLst/>
                        </a:rPr>
                        <a:t> or </a:t>
                      </a:r>
                      <a:r>
                        <a:rPr lang="en-US" sz="1200" b="1" u="sng" dirty="0">
                          <a:solidFill>
                            <a:schemeClr val="tx1"/>
                          </a:solidFill>
                          <a:effectLst/>
                          <a:hlinkClick r:id="rId4"/>
                        </a:rPr>
                        <a:t>unilagcounselling@gmail.com</a:t>
                      </a:r>
                      <a:r>
                        <a:rPr lang="en-US" sz="1200" b="1" dirty="0">
                          <a:solidFill>
                            <a:schemeClr val="tx1"/>
                          </a:solidFill>
                          <a:effectLst/>
                        </a:rPr>
                        <a:t> </a:t>
                      </a:r>
                    </a:p>
                    <a:p>
                      <a:pPr marL="0" marR="0">
                        <a:spcBef>
                          <a:spcPts val="0"/>
                        </a:spcBef>
                        <a:spcAft>
                          <a:spcPts val="0"/>
                        </a:spcAft>
                      </a:pPr>
                      <a:r>
                        <a:rPr lang="en-US" sz="1200" b="1" dirty="0">
                          <a:solidFill>
                            <a:schemeClr val="tx1"/>
                          </a:solidFill>
                          <a:effectLst/>
                        </a:rPr>
                        <a:t> </a:t>
                      </a:r>
                      <a:endParaRPr lang="en-US" sz="1200" b="1" dirty="0">
                        <a:solidFill>
                          <a:schemeClr val="tx1"/>
                        </a:solidFill>
                        <a:effectLst/>
                        <a:latin typeface="Times New Roman" panose="02020603050405020304"/>
                        <a:ea typeface="Times New Roman" panose="02020603050405020304"/>
                      </a:endParaRPr>
                    </a:p>
                  </a:txBody>
                  <a:tcPr marL="35998" marR="35998" marT="0" marB="0"/>
                </a:tc>
              </a:tr>
              <a:tr h="257352">
                <a:tc>
                  <a:txBody>
                    <a:bodyPr/>
                    <a:lstStyle/>
                    <a:p>
                      <a:pPr marL="0" marR="0">
                        <a:spcBef>
                          <a:spcPts val="0"/>
                        </a:spcBef>
                        <a:spcAft>
                          <a:spcPts val="0"/>
                        </a:spcAft>
                      </a:pPr>
                      <a:r>
                        <a:rPr lang="en-US" sz="1200">
                          <a:effectLst/>
                        </a:rPr>
                        <a:t>3</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a:effectLst/>
                        </a:rPr>
                        <a:t>Twitter</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tabLst>
                          <a:tab pos="1676400" algn="l"/>
                        </a:tabLst>
                      </a:pPr>
                      <a:r>
                        <a:rPr lang="en-US" sz="1200" b="1" dirty="0">
                          <a:solidFill>
                            <a:schemeClr val="tx1"/>
                          </a:solidFill>
                          <a:effectLst/>
                        </a:rPr>
                        <a:t>@</a:t>
                      </a:r>
                      <a:r>
                        <a:rPr lang="en-US" sz="1200" b="1" dirty="0" err="1">
                          <a:solidFill>
                            <a:schemeClr val="tx1"/>
                          </a:solidFill>
                          <a:effectLst/>
                        </a:rPr>
                        <a:t>unilagcounsel</a:t>
                      </a:r>
                      <a:endParaRPr lang="en-US" sz="1200" b="1" dirty="0">
                        <a:solidFill>
                          <a:schemeClr val="tx1"/>
                        </a:solidFill>
                        <a:effectLst/>
                      </a:endParaRPr>
                    </a:p>
                    <a:p>
                      <a:pPr marL="0" marR="0">
                        <a:spcBef>
                          <a:spcPts val="0"/>
                        </a:spcBef>
                        <a:spcAft>
                          <a:spcPts val="0"/>
                        </a:spcAft>
                        <a:tabLst>
                          <a:tab pos="1676400" algn="l"/>
                        </a:tabLst>
                      </a:pPr>
                      <a:r>
                        <a:rPr lang="en-US" sz="1200" b="1" dirty="0">
                          <a:solidFill>
                            <a:schemeClr val="tx1"/>
                          </a:solidFill>
                          <a:effectLst/>
                        </a:rPr>
                        <a:t> </a:t>
                      </a:r>
                      <a:endParaRPr lang="en-US" sz="1200" b="1" dirty="0">
                        <a:solidFill>
                          <a:schemeClr val="tx1"/>
                        </a:solidFill>
                        <a:effectLst/>
                        <a:latin typeface="Times New Roman" panose="02020603050405020304"/>
                        <a:ea typeface="Times New Roman" panose="02020603050405020304"/>
                      </a:endParaRPr>
                    </a:p>
                  </a:txBody>
                  <a:tcPr marL="35998" marR="35998" marT="0" marB="0"/>
                </a:tc>
              </a:tr>
              <a:tr h="395944">
                <a:tc>
                  <a:txBody>
                    <a:bodyPr/>
                    <a:lstStyle/>
                    <a:p>
                      <a:pPr marL="0" marR="0">
                        <a:spcBef>
                          <a:spcPts val="0"/>
                        </a:spcBef>
                        <a:spcAft>
                          <a:spcPts val="0"/>
                        </a:spcAft>
                      </a:pPr>
                      <a:r>
                        <a:rPr lang="en-US" sz="1200">
                          <a:effectLst/>
                        </a:rPr>
                        <a:t>4</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a:effectLst/>
                        </a:rPr>
                        <a:t>Facebook accounts</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b="1" dirty="0" err="1" smtClean="0">
                          <a:solidFill>
                            <a:schemeClr val="tx1"/>
                          </a:solidFill>
                          <a:effectLst/>
                        </a:rPr>
                        <a:t>Counsellor</a:t>
                      </a:r>
                      <a:r>
                        <a:rPr lang="en-US" sz="1200" b="1" dirty="0" smtClean="0">
                          <a:solidFill>
                            <a:schemeClr val="tx1"/>
                          </a:solidFill>
                          <a:effectLst/>
                        </a:rPr>
                        <a:t> </a:t>
                      </a:r>
                      <a:r>
                        <a:rPr lang="en-US" sz="1200" b="1" dirty="0">
                          <a:solidFill>
                            <a:schemeClr val="tx1"/>
                          </a:solidFill>
                          <a:effectLst/>
                        </a:rPr>
                        <a:t>Helper </a:t>
                      </a:r>
                      <a:r>
                        <a:rPr lang="en-US" sz="1200" b="1" dirty="0" smtClean="0">
                          <a:solidFill>
                            <a:schemeClr val="tx1"/>
                          </a:solidFill>
                          <a:effectLst/>
                        </a:rPr>
                        <a:t>&amp; </a:t>
                      </a:r>
                      <a:r>
                        <a:rPr lang="en-US" sz="1200" b="1" dirty="0" err="1" smtClean="0">
                          <a:solidFill>
                            <a:schemeClr val="tx1"/>
                          </a:solidFill>
                          <a:effectLst/>
                        </a:rPr>
                        <a:t>Unilag</a:t>
                      </a:r>
                      <a:r>
                        <a:rPr lang="en-US" sz="1200" b="1" dirty="0" smtClean="0">
                          <a:solidFill>
                            <a:schemeClr val="tx1"/>
                          </a:solidFill>
                          <a:effectLst/>
                        </a:rPr>
                        <a:t> </a:t>
                      </a:r>
                      <a:r>
                        <a:rPr lang="en-US" sz="1200" b="1" dirty="0" err="1">
                          <a:solidFill>
                            <a:schemeClr val="tx1"/>
                          </a:solidFill>
                          <a:effectLst/>
                        </a:rPr>
                        <a:t>Counsellor</a:t>
                      </a:r>
                      <a:r>
                        <a:rPr lang="en-US" sz="1200" b="1" dirty="0">
                          <a:solidFill>
                            <a:schemeClr val="tx1"/>
                          </a:solidFill>
                          <a:effectLst/>
                        </a:rPr>
                        <a:t> II  </a:t>
                      </a:r>
                    </a:p>
                    <a:p>
                      <a:pPr marL="0" marR="0">
                        <a:spcBef>
                          <a:spcPts val="0"/>
                        </a:spcBef>
                        <a:spcAft>
                          <a:spcPts val="0"/>
                        </a:spcAft>
                      </a:pPr>
                      <a:r>
                        <a:rPr lang="en-US" sz="1200" b="1" dirty="0">
                          <a:solidFill>
                            <a:schemeClr val="tx1"/>
                          </a:solidFill>
                          <a:effectLst/>
                        </a:rPr>
                        <a:t> </a:t>
                      </a:r>
                      <a:endParaRPr lang="en-US" sz="1200" b="1" dirty="0">
                        <a:solidFill>
                          <a:schemeClr val="tx1"/>
                        </a:solidFill>
                        <a:effectLst/>
                        <a:latin typeface="Times New Roman" panose="02020603050405020304"/>
                        <a:ea typeface="Times New Roman" panose="02020603050405020304"/>
                      </a:endParaRPr>
                    </a:p>
                  </a:txBody>
                  <a:tcPr marL="35998" marR="35998" marT="0" marB="0"/>
                </a:tc>
              </a:tr>
              <a:tr h="394808">
                <a:tc>
                  <a:txBody>
                    <a:bodyPr/>
                    <a:lstStyle/>
                    <a:p>
                      <a:pPr marL="0" marR="0">
                        <a:spcBef>
                          <a:spcPts val="0"/>
                        </a:spcBef>
                        <a:spcAft>
                          <a:spcPts val="0"/>
                        </a:spcAft>
                      </a:pPr>
                      <a:r>
                        <a:rPr lang="en-US" sz="1200">
                          <a:effectLst/>
                        </a:rPr>
                        <a:t>5</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a:effectLst/>
                        </a:rPr>
                        <a:t>UNILAG COUNSELLOR</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b="1" dirty="0">
                          <a:solidFill>
                            <a:schemeClr val="tx1"/>
                          </a:solidFill>
                          <a:effectLst/>
                        </a:rPr>
                        <a:t>Follow/like our </a:t>
                      </a:r>
                      <a:r>
                        <a:rPr lang="en-US" sz="1200" b="1" dirty="0" err="1">
                          <a:solidFill>
                            <a:schemeClr val="tx1"/>
                          </a:solidFill>
                          <a:effectLst/>
                        </a:rPr>
                        <a:t>facebook</a:t>
                      </a:r>
                      <a:r>
                        <a:rPr lang="en-US" sz="1200" b="1" dirty="0">
                          <a:solidFill>
                            <a:schemeClr val="tx1"/>
                          </a:solidFill>
                          <a:effectLst/>
                        </a:rPr>
                        <a:t> page</a:t>
                      </a:r>
                    </a:p>
                    <a:p>
                      <a:pPr marL="0" marR="0">
                        <a:spcBef>
                          <a:spcPts val="0"/>
                        </a:spcBef>
                        <a:spcAft>
                          <a:spcPts val="0"/>
                        </a:spcAft>
                      </a:pPr>
                      <a:r>
                        <a:rPr lang="en-US" sz="1200" b="1" dirty="0">
                          <a:solidFill>
                            <a:schemeClr val="tx1"/>
                          </a:solidFill>
                          <a:effectLst/>
                        </a:rPr>
                        <a:t> </a:t>
                      </a:r>
                      <a:endParaRPr lang="en-US" sz="1200" b="1" dirty="0">
                        <a:solidFill>
                          <a:schemeClr val="tx1"/>
                        </a:solidFill>
                        <a:effectLst/>
                        <a:latin typeface="Times New Roman" panose="02020603050405020304"/>
                        <a:ea typeface="Times New Roman" panose="02020603050405020304"/>
                      </a:endParaRPr>
                    </a:p>
                  </a:txBody>
                  <a:tcPr marL="35998" marR="35998" marT="0" marB="0"/>
                </a:tc>
              </a:tr>
              <a:tr h="446158">
                <a:tc>
                  <a:txBody>
                    <a:bodyPr/>
                    <a:lstStyle/>
                    <a:p>
                      <a:pPr marL="0" marR="0">
                        <a:spcBef>
                          <a:spcPts val="0"/>
                        </a:spcBef>
                        <a:spcAft>
                          <a:spcPts val="0"/>
                        </a:spcAft>
                      </a:pPr>
                      <a:r>
                        <a:rPr lang="en-US" sz="1200">
                          <a:effectLst/>
                        </a:rPr>
                        <a:t>6</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dirty="0" err="1">
                          <a:effectLst/>
                        </a:rPr>
                        <a:t>Counselling</a:t>
                      </a:r>
                      <a:r>
                        <a:rPr lang="en-US" sz="1200" dirty="0">
                          <a:effectLst/>
                        </a:rPr>
                        <a:t> Outreach on Radio </a:t>
                      </a:r>
                      <a:r>
                        <a:rPr lang="en-US" sz="1200" dirty="0" err="1">
                          <a:effectLst/>
                        </a:rPr>
                        <a:t>Unilag</a:t>
                      </a:r>
                      <a:r>
                        <a:rPr lang="en-US" sz="1200" dirty="0">
                          <a:effectLst/>
                        </a:rPr>
                        <a:t> every Friday from 3:30 p.m. to 4:00p.m.</a:t>
                      </a:r>
                      <a:endParaRPr lang="en-US" sz="1200" dirty="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b="1" dirty="0">
                          <a:solidFill>
                            <a:schemeClr val="tx1"/>
                          </a:solidFill>
                          <a:effectLst/>
                        </a:rPr>
                        <a:t>Radio </a:t>
                      </a:r>
                      <a:r>
                        <a:rPr lang="en-US" sz="1200" b="1" dirty="0" err="1">
                          <a:solidFill>
                            <a:schemeClr val="tx1"/>
                          </a:solidFill>
                          <a:effectLst/>
                        </a:rPr>
                        <a:t>Unilag</a:t>
                      </a:r>
                      <a:r>
                        <a:rPr lang="en-US" sz="1200" b="1" dirty="0">
                          <a:solidFill>
                            <a:schemeClr val="tx1"/>
                          </a:solidFill>
                          <a:effectLst/>
                        </a:rPr>
                        <a:t> – 103.1FM</a:t>
                      </a:r>
                      <a:endParaRPr lang="en-US" sz="1200" b="1" dirty="0">
                        <a:solidFill>
                          <a:schemeClr val="tx1"/>
                        </a:solidFill>
                        <a:effectLst/>
                        <a:latin typeface="Times New Roman" panose="02020603050405020304"/>
                        <a:ea typeface="Times New Roman" panose="02020603050405020304"/>
                      </a:endParaRPr>
                    </a:p>
                  </a:txBody>
                  <a:tcPr marL="35998" marR="35998" marT="0" marB="0"/>
                </a:tc>
              </a:tr>
              <a:tr h="197404">
                <a:tc>
                  <a:txBody>
                    <a:bodyPr/>
                    <a:lstStyle/>
                    <a:p>
                      <a:pPr marL="0" marR="0">
                        <a:spcBef>
                          <a:spcPts val="0"/>
                        </a:spcBef>
                        <a:spcAft>
                          <a:spcPts val="0"/>
                        </a:spcAft>
                      </a:pPr>
                      <a:r>
                        <a:rPr lang="en-US" sz="1200">
                          <a:effectLst/>
                        </a:rPr>
                        <a:t>7</a:t>
                      </a:r>
                      <a:endParaRPr lang="en-US" sz="120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dirty="0" err="1">
                          <a:effectLst/>
                        </a:rPr>
                        <a:t>Counselling</a:t>
                      </a:r>
                      <a:r>
                        <a:rPr lang="en-US" sz="1200" dirty="0">
                          <a:effectLst/>
                        </a:rPr>
                        <a:t> Unit website</a:t>
                      </a:r>
                      <a:endParaRPr lang="en-US" sz="1200" dirty="0">
                        <a:effectLst/>
                        <a:latin typeface="Times New Roman" panose="02020603050405020304"/>
                        <a:ea typeface="Times New Roman" panose="02020603050405020304"/>
                      </a:endParaRPr>
                    </a:p>
                  </a:txBody>
                  <a:tcPr marL="35998" marR="35998" marT="0" marB="0"/>
                </a:tc>
                <a:tc>
                  <a:txBody>
                    <a:bodyPr/>
                    <a:lstStyle/>
                    <a:p>
                      <a:pPr marL="0" marR="0">
                        <a:spcBef>
                          <a:spcPts val="0"/>
                        </a:spcBef>
                        <a:spcAft>
                          <a:spcPts val="0"/>
                        </a:spcAft>
                      </a:pPr>
                      <a:r>
                        <a:rPr lang="en-US" sz="1200" b="1" dirty="0">
                          <a:solidFill>
                            <a:schemeClr val="tx1"/>
                          </a:solidFill>
                          <a:effectLst/>
                        </a:rPr>
                        <a:t>counselling.unilag.edu.ng </a:t>
                      </a:r>
                      <a:endParaRPr lang="en-US" sz="1200" b="1" dirty="0">
                        <a:solidFill>
                          <a:schemeClr val="tx1"/>
                        </a:solidFill>
                        <a:effectLst/>
                        <a:latin typeface="Times New Roman" panose="02020603050405020304"/>
                        <a:ea typeface="Times New Roman" panose="02020603050405020304"/>
                      </a:endParaRPr>
                    </a:p>
                  </a:txBody>
                  <a:tcPr marL="35998" marR="35998"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81055449"/>
              </p:ext>
            </p:extLst>
          </p:nvPr>
        </p:nvGraphicFramePr>
        <p:xfrm>
          <a:off x="849086" y="361951"/>
          <a:ext cx="5246913" cy="457200"/>
        </p:xfrm>
        <a:graphic>
          <a:graphicData uri="http://schemas.openxmlformats.org/drawingml/2006/table">
            <a:tbl>
              <a:tblPr/>
              <a:tblGrid>
                <a:gridCol w="5246913"/>
              </a:tblGrid>
              <a:tr h="45720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1600" b="1" dirty="0" smtClean="0">
                          <a:solidFill>
                            <a:srgbClr val="FF0000"/>
                          </a:solidFill>
                        </a:rPr>
                        <a:t>CHANNELS FOR ON-LINE COUNSELLING</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1" name="Google Shape;521;p4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37</a:t>
            </a:fld>
            <a:endParaRPr dirty="0"/>
          </a:p>
        </p:txBody>
      </p:sp>
      <p:sp>
        <p:nvSpPr>
          <p:cNvPr id="520" name="Google Shape;520;p47"/>
          <p:cNvSpPr txBox="1">
            <a:spLocks noGrp="1"/>
          </p:cNvSpPr>
          <p:nvPr>
            <p:ph type="title" idx="4294967295"/>
          </p:nvPr>
        </p:nvSpPr>
        <p:spPr>
          <a:xfrm>
            <a:off x="609600" y="285750"/>
            <a:ext cx="6096000" cy="457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400" dirty="0" smtClean="0">
                <a:solidFill>
                  <a:schemeClr val="tx2">
                    <a:lumMod val="50000"/>
                  </a:schemeClr>
                </a:solidFill>
                <a:latin typeface="Arial Black" panose="020B0A04020102020204" pitchFamily="34" charset="0"/>
              </a:rPr>
              <a:t>MEET THE  UNILAG COUNSELLORS</a:t>
            </a:r>
            <a:endParaRPr sz="2400" dirty="0">
              <a:solidFill>
                <a:schemeClr val="tx2">
                  <a:lumMod val="50000"/>
                </a:schemeClr>
              </a:solidFill>
              <a:latin typeface="Arial Black" panose="020B0A04020102020204" pitchFamily="34" charset="0"/>
            </a:endParaRPr>
          </a:p>
        </p:txBody>
      </p:sp>
      <p:sp>
        <p:nvSpPr>
          <p:cNvPr id="525" name="Google Shape;525;p47"/>
          <p:cNvSpPr txBox="1"/>
          <p:nvPr/>
        </p:nvSpPr>
        <p:spPr>
          <a:xfrm>
            <a:off x="618931" y="2075917"/>
            <a:ext cx="2209800" cy="931655"/>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endParaRPr lang="en-GB" sz="1100" b="1" dirty="0" smtClean="0">
              <a:solidFill>
                <a:schemeClr val="dk1"/>
              </a:solidFill>
              <a:latin typeface="Inter" panose="020B0502030000000004"/>
              <a:ea typeface="Inter" panose="020B0502030000000004"/>
              <a:cs typeface="Inter" panose="020B0502030000000004"/>
              <a:sym typeface="Inter" panose="020B0502030000000004"/>
            </a:endParaRPr>
          </a:p>
          <a:p>
            <a:pPr marL="0" lvl="0" indent="0" algn="ctr" rtl="0">
              <a:spcBef>
                <a:spcPts val="0"/>
              </a:spcBef>
              <a:spcAft>
                <a:spcPts val="0"/>
              </a:spcAft>
              <a:buNone/>
            </a:pPr>
            <a:r>
              <a:rPr lang="en-GB" sz="1100" b="1" dirty="0" smtClean="0">
                <a:solidFill>
                  <a:schemeClr val="dk1"/>
                </a:solidFill>
                <a:latin typeface="Inter" panose="020B0502030000000004"/>
                <a:ea typeface="Inter" panose="020B0502030000000004"/>
                <a:cs typeface="Inter" panose="020B0502030000000004"/>
                <a:sym typeface="Inter" panose="020B0502030000000004"/>
              </a:rPr>
              <a:t>JANET OLUWATOYIN AREGBESOLA</a:t>
            </a:r>
          </a:p>
          <a:p>
            <a:pPr marL="0" lvl="0" indent="0" algn="ctr" rtl="0">
              <a:spcBef>
                <a:spcPts val="400"/>
              </a:spcBef>
              <a:spcAft>
                <a:spcPts val="0"/>
              </a:spcAft>
              <a:buNone/>
            </a:pPr>
            <a:r>
              <a:rPr lang="en-GB" sz="800" b="1" dirty="0" smtClean="0">
                <a:solidFill>
                  <a:schemeClr val="tx1"/>
                </a:solidFill>
                <a:latin typeface="Inter" panose="020B0502030000000004"/>
                <a:ea typeface="Inter" panose="020B0502030000000004"/>
                <a:cs typeface="Inter" panose="020B0502030000000004"/>
                <a:sym typeface="Inter" panose="020B0502030000000004"/>
              </a:rPr>
              <a:t>PRINCIPAL ASSISTANT REGISTRAR (COUNSELLING)</a:t>
            </a:r>
            <a:endParaRPr sz="1300" b="1" dirty="0">
              <a:solidFill>
                <a:schemeClr val="tx1"/>
              </a:solidFill>
              <a:latin typeface="Inter" panose="020B0502030000000004"/>
              <a:ea typeface="Inter" panose="020B0502030000000004"/>
              <a:cs typeface="Inter" panose="020B0502030000000004"/>
              <a:sym typeface="Inter" panose="020B0502030000000004"/>
            </a:endParaRPr>
          </a:p>
          <a:p>
            <a:pPr marL="0" lvl="0" indent="0" algn="ctr" rtl="0">
              <a:spcBef>
                <a:spcPts val="400"/>
              </a:spcBef>
              <a:spcAft>
                <a:spcPts val="400"/>
              </a:spcAft>
              <a:buNone/>
            </a:pPr>
            <a:endParaRPr sz="1300" b="1" dirty="0">
              <a:latin typeface="Inter" panose="020B0502030000000004"/>
              <a:ea typeface="Inter" panose="020B0502030000000004"/>
              <a:cs typeface="Inter" panose="020B0502030000000004"/>
              <a:sym typeface="Inter" panose="020B0502030000000004"/>
            </a:endParaRPr>
          </a:p>
        </p:txBody>
      </p:sp>
      <p:sp>
        <p:nvSpPr>
          <p:cNvPr id="527" name="Google Shape;527;p47"/>
          <p:cNvSpPr txBox="1"/>
          <p:nvPr/>
        </p:nvSpPr>
        <p:spPr>
          <a:xfrm>
            <a:off x="3401046" y="2114550"/>
            <a:ext cx="2009154" cy="83383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100" b="1" dirty="0" smtClean="0">
                <a:solidFill>
                  <a:schemeClr val="dk1"/>
                </a:solidFill>
                <a:latin typeface="Inter" panose="020B0502030000000004"/>
                <a:ea typeface="Inter" panose="020B0502030000000004"/>
                <a:cs typeface="Inter" panose="020B0502030000000004"/>
                <a:sym typeface="Inter" panose="020B0502030000000004"/>
              </a:rPr>
              <a:t>OLAYINKA AYINDE OMOTOLA </a:t>
            </a:r>
          </a:p>
          <a:p>
            <a:pPr marL="0" lvl="0" indent="0" algn="ctr" rtl="0">
              <a:spcBef>
                <a:spcPts val="400"/>
              </a:spcBef>
              <a:spcAft>
                <a:spcPts val="0"/>
              </a:spcAft>
              <a:buNone/>
            </a:pPr>
            <a:r>
              <a:rPr lang="en-GB" sz="800" b="1" dirty="0" smtClean="0">
                <a:solidFill>
                  <a:schemeClr val="tx1"/>
                </a:solidFill>
                <a:latin typeface="Inter" panose="020B0502030000000004"/>
                <a:ea typeface="Inter" panose="020B0502030000000004"/>
                <a:cs typeface="Inter" panose="020B0502030000000004"/>
                <a:sym typeface="Inter" panose="020B0502030000000004"/>
              </a:rPr>
              <a:t>SENIOR ASSISTANT REGISTRAR (COUNSELLING</a:t>
            </a:r>
            <a:r>
              <a:rPr lang="en-GB" sz="800" b="1" dirty="0" smtClean="0">
                <a:solidFill>
                  <a:schemeClr val="dk2"/>
                </a:solidFill>
                <a:latin typeface="Inter" panose="020B0502030000000004"/>
                <a:ea typeface="Inter" panose="020B0502030000000004"/>
                <a:cs typeface="Inter" panose="020B0502030000000004"/>
                <a:sym typeface="Inter" panose="020B0502030000000004"/>
              </a:rPr>
              <a:t>)</a:t>
            </a:r>
            <a:endParaRPr sz="1300" b="1" dirty="0">
              <a:latin typeface="Inter" panose="020B0502030000000004"/>
              <a:ea typeface="Inter" panose="020B0502030000000004"/>
              <a:cs typeface="Inter" panose="020B0502030000000004"/>
              <a:sym typeface="Inter" panose="020B0502030000000004"/>
            </a:endParaRPr>
          </a:p>
          <a:p>
            <a:pPr marL="0" lvl="0" indent="0" algn="ctr" rtl="0">
              <a:spcBef>
                <a:spcPts val="400"/>
              </a:spcBef>
              <a:spcAft>
                <a:spcPts val="400"/>
              </a:spcAft>
              <a:buNone/>
            </a:pPr>
            <a:endParaRPr sz="1300" dirty="0">
              <a:latin typeface="Inter" panose="020B0502030000000004"/>
              <a:ea typeface="Inter" panose="020B0502030000000004"/>
              <a:cs typeface="Inter" panose="020B0502030000000004"/>
              <a:sym typeface="Inter" panose="020B0502030000000004"/>
            </a:endParaRPr>
          </a:p>
        </p:txBody>
      </p:sp>
      <p:sp>
        <p:nvSpPr>
          <p:cNvPr id="529" name="Google Shape;529;p47"/>
          <p:cNvSpPr txBox="1"/>
          <p:nvPr/>
        </p:nvSpPr>
        <p:spPr>
          <a:xfrm>
            <a:off x="618931" y="4438466"/>
            <a:ext cx="1895669" cy="705034"/>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100" b="1" dirty="0" smtClean="0">
                <a:solidFill>
                  <a:schemeClr val="dk1"/>
                </a:solidFill>
                <a:latin typeface="Inter" panose="020B0502030000000004"/>
                <a:ea typeface="Inter" panose="020B0502030000000004"/>
                <a:cs typeface="Inter" panose="020B0502030000000004"/>
                <a:sym typeface="Inter" panose="020B0502030000000004"/>
              </a:rPr>
              <a:t>IMOLE WITNESS AGBOJULE</a:t>
            </a:r>
            <a:r>
              <a:rPr lang="en-GB" sz="1300" dirty="0">
                <a:latin typeface="Inter" panose="020B0502030000000004"/>
                <a:ea typeface="Inter" panose="020B0502030000000004"/>
                <a:cs typeface="Inter" panose="020B0502030000000004"/>
                <a:sym typeface="Inter" panose="020B0502030000000004"/>
              </a:rPr>
              <a:t/>
            </a:r>
            <a:br>
              <a:rPr lang="en-GB" sz="1300" dirty="0">
                <a:latin typeface="Inter" panose="020B0502030000000004"/>
                <a:ea typeface="Inter" panose="020B0502030000000004"/>
                <a:cs typeface="Inter" panose="020B0502030000000004"/>
                <a:sym typeface="Inter" panose="020B0502030000000004"/>
              </a:rPr>
            </a:br>
            <a:r>
              <a:rPr lang="en-GB" sz="800" b="1" dirty="0" smtClean="0">
                <a:solidFill>
                  <a:schemeClr val="tx1"/>
                </a:solidFill>
                <a:latin typeface="Inter" panose="020B0502030000000004"/>
                <a:ea typeface="Inter" panose="020B0502030000000004"/>
                <a:cs typeface="Inter" panose="020B0502030000000004"/>
                <a:sym typeface="Inter" panose="020B0502030000000004"/>
              </a:rPr>
              <a:t>ADMIN. OFFICER II (COUNSELLING) </a:t>
            </a:r>
            <a:endParaRPr sz="1300" b="1" dirty="0">
              <a:solidFill>
                <a:schemeClr val="tx1"/>
              </a:solidFill>
              <a:latin typeface="Inter" panose="020B0502030000000004"/>
              <a:ea typeface="Inter" panose="020B0502030000000004"/>
              <a:cs typeface="Inter" panose="020B0502030000000004"/>
              <a:sym typeface="Inter" panose="020B0502030000000004"/>
            </a:endParaRPr>
          </a:p>
        </p:txBody>
      </p:sp>
      <p:pic>
        <p:nvPicPr>
          <p:cNvPr id="13" name="Picture 2" descr="C:\Users\COUNSELLING\Pictures\PICTURES FROM MY PHONE\IMG_20131107_065452.jpg"/>
          <p:cNvPicPr>
            <a:picLocks noChangeAspect="1" noChangeArrowheads="1"/>
          </p:cNvPicPr>
          <p:nvPr/>
        </p:nvPicPr>
        <p:blipFill>
          <a:blip r:embed="rId3" cstate="print"/>
          <a:stretch>
            <a:fillRect/>
          </a:stretch>
        </p:blipFill>
        <p:spPr bwMode="auto">
          <a:xfrm>
            <a:off x="609600" y="895350"/>
            <a:ext cx="2209800" cy="1219200"/>
          </a:xfrm>
          <a:prstGeom prst="rect">
            <a:avLst/>
          </a:prstGeom>
          <a:noFill/>
          <a:scene3d>
            <a:camera prst="orthographicFront"/>
            <a:lightRig rig="sunset" dir="t"/>
          </a:scene3d>
          <a:sp3d prstMaterial="powder"/>
        </p:spPr>
      </p:pic>
      <p:pic>
        <p:nvPicPr>
          <p:cNvPr id="29698" name="Picture 2" descr="C:\Users\User\Desktop\OMOTOLA\Olayinka Omoto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322" y="848107"/>
            <a:ext cx="2105147" cy="1189552"/>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C:\Users\User\Desktop\OMOTOLA\bbc3ac7c-fcd8-4f3e-91a1-b82b9e43453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91" y="3057542"/>
            <a:ext cx="1541909" cy="1180916"/>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529;p47"/>
          <p:cNvSpPr txBox="1"/>
          <p:nvPr/>
        </p:nvSpPr>
        <p:spPr>
          <a:xfrm>
            <a:off x="3498775" y="4375512"/>
            <a:ext cx="1682825" cy="693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100" b="1" dirty="0" smtClean="0">
                <a:solidFill>
                  <a:schemeClr val="dk1"/>
                </a:solidFill>
                <a:latin typeface="Inter" panose="020B0502030000000004"/>
                <a:ea typeface="Inter" panose="020B0502030000000004"/>
                <a:cs typeface="Inter" panose="020B0502030000000004"/>
                <a:sym typeface="Inter" panose="020B0502030000000004"/>
              </a:rPr>
              <a:t>VICTOR ALIGHODA </a:t>
            </a:r>
          </a:p>
          <a:p>
            <a:pPr marL="0" lvl="0" indent="0" algn="ctr" rtl="0">
              <a:spcBef>
                <a:spcPts val="400"/>
              </a:spcBef>
              <a:spcAft>
                <a:spcPts val="0"/>
              </a:spcAft>
              <a:buNone/>
            </a:pPr>
            <a:r>
              <a:rPr lang="en-GB" sz="800" b="1" dirty="0" smtClean="0">
                <a:solidFill>
                  <a:schemeClr val="tx1"/>
                </a:solidFill>
                <a:latin typeface="Inter" panose="020B0502030000000004"/>
                <a:ea typeface="Inter" panose="020B0502030000000004"/>
                <a:cs typeface="Inter" panose="020B0502030000000004"/>
                <a:sym typeface="Inter" panose="020B0502030000000004"/>
              </a:rPr>
              <a:t>HIGHER EXECUTIVE OFFICER &amp; SOCIAL WORKER (COUNSELLING)</a:t>
            </a:r>
            <a:endParaRPr sz="1300" b="1" dirty="0">
              <a:solidFill>
                <a:schemeClr val="tx1"/>
              </a:solidFill>
              <a:latin typeface="Inter" panose="020B0502030000000004"/>
              <a:ea typeface="Inter" panose="020B0502030000000004"/>
              <a:cs typeface="Inter" panose="020B0502030000000004"/>
              <a:sym typeface="Inter" panose="020B0502030000000004"/>
            </a:endParaRPr>
          </a:p>
        </p:txBody>
      </p:sp>
      <p:pic>
        <p:nvPicPr>
          <p:cNvPr id="29700" name="Picture 4" descr="C:\Users\User\Desktop\OMOTOLA\Aligho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1046" y="3007572"/>
            <a:ext cx="1628154" cy="1162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User\Desktop\OMOTOLA\PERSONAL DOCUMENTS\CHURCH\APPRECIATIO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590550"/>
            <a:ext cx="7756523" cy="4154125"/>
          </a:xfr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9"/>
        <p:cNvGrpSpPr/>
        <p:nvPr/>
      </p:nvGrpSpPr>
      <p:grpSpPr>
        <a:xfrm>
          <a:off x="0" y="0"/>
          <a:ext cx="0" cy="0"/>
          <a:chOff x="0" y="0"/>
          <a:chExt cx="0" cy="0"/>
        </a:xfrm>
      </p:grpSpPr>
      <p:sp>
        <p:nvSpPr>
          <p:cNvPr id="100" name="Google Shape;100;p18"/>
          <p:cNvSpPr/>
          <p:nvPr/>
        </p:nvSpPr>
        <p:spPr>
          <a:xfrm rot="10800000">
            <a:off x="-348346" y="421850"/>
            <a:ext cx="2375401" cy="2375400"/>
          </a:xfrm>
          <a:prstGeom prst="chord">
            <a:avLst>
              <a:gd name="adj1" fmla="val 2673960"/>
              <a:gd name="adj2" fmla="val 18921779"/>
            </a:avLst>
          </a:prstGeom>
          <a:solidFill>
            <a:srgbClr val="FFF0ED">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lang="en-GB"/>
          </a:p>
        </p:txBody>
      </p:sp>
      <p:sp>
        <p:nvSpPr>
          <p:cNvPr id="101" name="Google Shape;101;p18"/>
          <p:cNvSpPr txBox="1">
            <a:spLocks noGrp="1"/>
          </p:cNvSpPr>
          <p:nvPr>
            <p:ph type="ctrTitle" idx="4294967295"/>
          </p:nvPr>
        </p:nvSpPr>
        <p:spPr>
          <a:xfrm>
            <a:off x="1143000" y="209550"/>
            <a:ext cx="4343400" cy="533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800" b="1" dirty="0" smtClean="0">
                <a:solidFill>
                  <a:srgbClr val="FF0000"/>
                </a:solidFill>
              </a:rPr>
              <a:t>DEFINITION</a:t>
            </a:r>
            <a:endParaRPr lang="en-US" sz="2800" b="1" dirty="0">
              <a:solidFill>
                <a:srgbClr val="FF0000"/>
              </a:solidFill>
            </a:endParaRPr>
          </a:p>
        </p:txBody>
      </p:sp>
      <p:sp>
        <p:nvSpPr>
          <p:cNvPr id="102" name="Google Shape;102;p18"/>
          <p:cNvSpPr txBox="1">
            <a:spLocks noGrp="1"/>
          </p:cNvSpPr>
          <p:nvPr>
            <p:ph type="subTitle" idx="4294967295"/>
          </p:nvPr>
        </p:nvSpPr>
        <p:spPr>
          <a:xfrm>
            <a:off x="609600" y="971550"/>
            <a:ext cx="5927725" cy="3810000"/>
          </a:xfrm>
          <a:prstGeom prst="rect">
            <a:avLst/>
          </a:prstGeom>
        </p:spPr>
        <p:txBody>
          <a:bodyPr spcFirstLastPara="1" wrap="square" lIns="0" tIns="0" rIns="0" bIns="0" anchor="t" anchorCtr="0">
            <a:noAutofit/>
          </a:bodyPr>
          <a:lstStyle/>
          <a:p>
            <a:pPr marL="0" indent="0" algn="just">
              <a:buNone/>
            </a:pPr>
            <a:r>
              <a:rPr lang="en-US" sz="2800" b="1" dirty="0">
                <a:solidFill>
                  <a:schemeClr val="tx1"/>
                </a:solidFill>
              </a:rPr>
              <a:t>Mental health </a:t>
            </a:r>
            <a:r>
              <a:rPr lang="en-US" sz="2800" b="1" dirty="0" smtClean="0">
                <a:solidFill>
                  <a:schemeClr val="tx1"/>
                </a:solidFill>
              </a:rPr>
              <a:t>refers </a:t>
            </a:r>
            <a:r>
              <a:rPr lang="en-US" sz="2800" b="1" dirty="0">
                <a:solidFill>
                  <a:schemeClr val="tx1"/>
                </a:solidFill>
              </a:rPr>
              <a:t>to cognitive, </a:t>
            </a:r>
            <a:r>
              <a:rPr lang="en-US" sz="2800" b="1" dirty="0" smtClean="0">
                <a:solidFill>
                  <a:schemeClr val="tx1"/>
                </a:solidFill>
              </a:rPr>
              <a:t>behavioral, and </a:t>
            </a:r>
            <a:r>
              <a:rPr lang="en-US" sz="2800" b="1" dirty="0">
                <a:solidFill>
                  <a:schemeClr val="tx1"/>
                </a:solidFill>
              </a:rPr>
              <a:t>emotional well-being. It is all about how people think, feel, and behave</a:t>
            </a:r>
            <a:r>
              <a:rPr lang="en-US" sz="2800" b="1" dirty="0" smtClean="0">
                <a:solidFill>
                  <a:schemeClr val="tx1"/>
                </a:solidFill>
              </a:rPr>
              <a:t>. It </a:t>
            </a:r>
            <a:r>
              <a:rPr lang="en-US" sz="2800" b="1" dirty="0">
                <a:solidFill>
                  <a:schemeClr val="tx1"/>
                </a:solidFill>
              </a:rPr>
              <a:t>means when you are in a sound state of mind, your emotions and actions will be positive or </a:t>
            </a:r>
            <a:r>
              <a:rPr lang="en-US" sz="2800" b="1" dirty="0" smtClean="0">
                <a:solidFill>
                  <a:schemeClr val="tx1"/>
                </a:solidFill>
              </a:rPr>
              <a:t>beneficial.</a:t>
            </a:r>
            <a:endParaRPr lang="en-US" sz="2800" b="1" dirty="0">
              <a:solidFill>
                <a:schemeClr val="tx1"/>
              </a:solidFill>
            </a:endParaRPr>
          </a:p>
          <a:p>
            <a:pPr marL="0" lvl="0" indent="0" algn="just" rtl="0">
              <a:spcBef>
                <a:spcPts val="600"/>
              </a:spcBef>
              <a:spcAft>
                <a:spcPts val="0"/>
              </a:spcAft>
              <a:buNone/>
            </a:pPr>
            <a:endParaRPr b="1" dirty="0">
              <a:solidFill>
                <a:schemeClr val="accent2"/>
              </a:solidFill>
            </a:endParaRPr>
          </a:p>
        </p:txBody>
      </p:sp>
      <p:pic>
        <p:nvPicPr>
          <p:cNvPr id="1026" name="Picture 2" descr="C:\Users\User\Desktop\OFFICE FOLDER\2021 2022 Academic Session\MENTAL HEALTH\Referral\photo-1581333100576-b73befd79a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047750"/>
            <a:ext cx="21336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a:t>
            </a:fld>
            <a:endParaRPr lang="en-GB"/>
          </a:p>
        </p:txBody>
      </p:sp>
      <p:sp>
        <p:nvSpPr>
          <p:cNvPr id="4" name="TextBox 3"/>
          <p:cNvSpPr txBox="1"/>
          <p:nvPr/>
        </p:nvSpPr>
        <p:spPr>
          <a:xfrm>
            <a:off x="1600200" y="285749"/>
            <a:ext cx="3581400" cy="307777"/>
          </a:xfrm>
          <a:prstGeom prst="rect">
            <a:avLst/>
          </a:prstGeom>
          <a:noFill/>
        </p:spPr>
        <p:txBody>
          <a:bodyPr wrap="square" rtlCol="0">
            <a:spAutoFit/>
          </a:bodyPr>
          <a:lstStyle/>
          <a:p>
            <a:r>
              <a:rPr lang="en-US" b="1" dirty="0" smtClean="0">
                <a:solidFill>
                  <a:srgbClr val="FF0000"/>
                </a:solidFill>
              </a:rPr>
              <a:t>WHAT IS MENTAL HEALTH DISORDER</a:t>
            </a:r>
            <a:endParaRPr lang="en-US" b="1" dirty="0">
              <a:solidFill>
                <a:srgbClr val="FF0000"/>
              </a:solidFill>
            </a:endParaRPr>
          </a:p>
        </p:txBody>
      </p:sp>
      <p:sp>
        <p:nvSpPr>
          <p:cNvPr id="5" name="TextBox 4"/>
          <p:cNvSpPr txBox="1"/>
          <p:nvPr/>
        </p:nvSpPr>
        <p:spPr>
          <a:xfrm>
            <a:off x="228600" y="819150"/>
            <a:ext cx="6934199" cy="4462760"/>
          </a:xfrm>
          <a:prstGeom prst="rect">
            <a:avLst/>
          </a:prstGeom>
          <a:noFill/>
        </p:spPr>
        <p:txBody>
          <a:bodyPr wrap="square" rtlCol="0">
            <a:spAutoFit/>
          </a:bodyPr>
          <a:lstStyle/>
          <a:p>
            <a:r>
              <a:rPr lang="en-US" sz="1600" dirty="0" smtClean="0"/>
              <a:t>Is a wide range of conditions that affect mood, thinking and behaviour.</a:t>
            </a:r>
          </a:p>
          <a:p>
            <a:endParaRPr lang="en-US" sz="1600" dirty="0"/>
          </a:p>
          <a:p>
            <a:r>
              <a:rPr lang="en-US" b="1" dirty="0" smtClean="0">
                <a:solidFill>
                  <a:srgbClr val="FF0000"/>
                </a:solidFill>
              </a:rPr>
              <a:t>TYPES OF MENTAL HEALTH DISORDER</a:t>
            </a:r>
          </a:p>
          <a:p>
            <a:endParaRPr lang="en-US" dirty="0"/>
          </a:p>
          <a:p>
            <a:pPr marL="285750" indent="-285750">
              <a:buFont typeface="Wingdings" pitchFamily="2" charset="2"/>
              <a:buChar char="§"/>
            </a:pPr>
            <a:r>
              <a:rPr lang="en-US" b="1" dirty="0" smtClean="0"/>
              <a:t>Anxiety Disorder </a:t>
            </a:r>
            <a:r>
              <a:rPr lang="en-US" dirty="0" smtClean="0"/>
              <a:t>- </a:t>
            </a:r>
            <a:r>
              <a:rPr lang="en-US" dirty="0"/>
              <a:t>People with these conditions have severe </a:t>
            </a:r>
            <a:r>
              <a:rPr lang="en-US" dirty="0" smtClean="0"/>
              <a:t>fear related </a:t>
            </a:r>
            <a:r>
              <a:rPr lang="en-US" dirty="0"/>
              <a:t>to certain objects or situations. </a:t>
            </a:r>
            <a:r>
              <a:rPr lang="en-US" dirty="0" smtClean="0"/>
              <a:t> They always try to </a:t>
            </a:r>
            <a:r>
              <a:rPr lang="en-US" dirty="0"/>
              <a:t>avoid exposure to whatever triggers their anxiety</a:t>
            </a:r>
            <a:r>
              <a:rPr lang="en-US" dirty="0" smtClean="0"/>
              <a:t>.</a:t>
            </a:r>
          </a:p>
          <a:p>
            <a:pPr marL="285750" indent="-285750">
              <a:buFont typeface="Wingdings" pitchFamily="2" charset="2"/>
              <a:buChar char="§"/>
            </a:pPr>
            <a:endParaRPr lang="en-US" dirty="0"/>
          </a:p>
          <a:p>
            <a:pPr marL="285750" indent="-285750">
              <a:buFont typeface="Wingdings" pitchFamily="2" charset="2"/>
              <a:buChar char="§"/>
            </a:pPr>
            <a:r>
              <a:rPr lang="en-US" b="1" dirty="0" smtClean="0"/>
              <a:t>Panic Disorder </a:t>
            </a:r>
            <a:r>
              <a:rPr lang="en-US" dirty="0" smtClean="0"/>
              <a:t>- </a:t>
            </a:r>
            <a:r>
              <a:rPr lang="en-US" dirty="0"/>
              <a:t>People with a panic disorder experience regular panic </a:t>
            </a:r>
            <a:r>
              <a:rPr lang="en-US" dirty="0" smtClean="0"/>
              <a:t>attacks</a:t>
            </a:r>
            <a:r>
              <a:rPr lang="en-US" dirty="0"/>
              <a:t> involving sudden, overwhelming terror or a sense of imminent disaster and death</a:t>
            </a:r>
            <a:r>
              <a:rPr lang="en-US" dirty="0" smtClean="0"/>
              <a:t>.</a:t>
            </a:r>
          </a:p>
          <a:p>
            <a:endParaRPr lang="en-US" dirty="0" smtClean="0"/>
          </a:p>
          <a:p>
            <a:pPr marL="285750" indent="-285750">
              <a:buFont typeface="Wingdings" pitchFamily="2" charset="2"/>
              <a:buChar char="§"/>
            </a:pPr>
            <a:r>
              <a:rPr lang="en-US" b="1" dirty="0" smtClean="0"/>
              <a:t>Phobias - </a:t>
            </a:r>
            <a:r>
              <a:rPr lang="en-US" dirty="0"/>
              <a:t>fear of specific objects, scenarios, or animals. A fear of spiders is a typical example</a:t>
            </a:r>
            <a:r>
              <a:rPr lang="en-US" dirty="0" smtClean="0"/>
              <a:t>.</a:t>
            </a:r>
          </a:p>
          <a:p>
            <a:pPr marL="285750" indent="-285750">
              <a:buFont typeface="Wingdings" pitchFamily="2" charset="2"/>
              <a:buChar char="§"/>
            </a:pPr>
            <a:endParaRPr lang="en-US" b="1" dirty="0" smtClean="0"/>
          </a:p>
          <a:p>
            <a:pPr marL="285750" indent="-285750">
              <a:buFont typeface="Wingdings" pitchFamily="2" charset="2"/>
              <a:buChar char="§"/>
            </a:pPr>
            <a:r>
              <a:rPr lang="en-US" b="1" dirty="0" smtClean="0"/>
              <a:t>Obsessive Compulsive Disorder </a:t>
            </a:r>
            <a:r>
              <a:rPr lang="en-US" dirty="0"/>
              <a:t> (OCD) </a:t>
            </a:r>
            <a:r>
              <a:rPr lang="en-US" dirty="0" smtClean="0"/>
              <a:t>- have </a:t>
            </a:r>
            <a:r>
              <a:rPr lang="en-US" dirty="0"/>
              <a:t>obsessions and compulsions</a:t>
            </a:r>
            <a:r>
              <a:rPr lang="en-US" dirty="0" smtClean="0"/>
              <a:t>., </a:t>
            </a:r>
            <a:r>
              <a:rPr lang="en-US" dirty="0"/>
              <a:t>they experience constant, stressful thoughts and a powerful urge to perform repetitive acts, such as </a:t>
            </a:r>
            <a:r>
              <a:rPr lang="en-US" dirty="0" smtClean="0"/>
              <a:t>hand washing etc.</a:t>
            </a:r>
          </a:p>
          <a:p>
            <a:pPr marL="285750" indent="-285750">
              <a:buFont typeface="Wingdings" pitchFamily="2" charset="2"/>
              <a:buChar char="§"/>
            </a:pPr>
            <a:endParaRPr lang="en-US" dirty="0" smtClean="0"/>
          </a:p>
          <a:p>
            <a:pPr marL="285750" indent="-285750">
              <a:buFont typeface="Wingdings" pitchFamily="2" charset="2"/>
              <a:buChar char="§"/>
            </a:pPr>
            <a:endParaRPr lang="en-US" dirty="0"/>
          </a:p>
        </p:txBody>
      </p:sp>
    </p:spTree>
    <p:extLst>
      <p:ext uri="{BB962C8B-B14F-4D97-AF65-F5344CB8AC3E}">
        <p14:creationId xmlns:p14="http://schemas.microsoft.com/office/powerpoint/2010/main" val="267120920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1950"/>
            <a:ext cx="4724400" cy="304800"/>
          </a:xfrm>
        </p:spPr>
        <p:txBody>
          <a:bodyPr/>
          <a:lstStyle/>
          <a:p>
            <a:r>
              <a:rPr lang="en-US" sz="1600" b="1" dirty="0" smtClean="0"/>
              <a:t/>
            </a:r>
            <a:br>
              <a:rPr lang="en-US" sz="1600" b="1" dirty="0" smtClean="0"/>
            </a:br>
            <a:r>
              <a:rPr lang="en-US" sz="1600" b="1" dirty="0"/>
              <a:t/>
            </a:r>
            <a:br>
              <a:rPr lang="en-US" sz="1600" b="1" dirty="0"/>
            </a:br>
            <a:r>
              <a:rPr lang="en-US" sz="1600" b="1" dirty="0" smtClean="0">
                <a:solidFill>
                  <a:srgbClr val="FF0000"/>
                </a:solidFill>
              </a:rPr>
              <a:t>TYPES </a:t>
            </a:r>
            <a:r>
              <a:rPr lang="en-US" sz="1600" b="1" dirty="0">
                <a:solidFill>
                  <a:srgbClr val="FF0000"/>
                </a:solidFill>
              </a:rPr>
              <a:t>OF MENTAL HEALTH </a:t>
            </a:r>
            <a:r>
              <a:rPr lang="en-US" sz="1600" b="1" dirty="0" smtClean="0">
                <a:solidFill>
                  <a:srgbClr val="FF0000"/>
                </a:solidFill>
              </a:rPr>
              <a:t>DISORDER –CONTD…</a:t>
            </a:r>
            <a:r>
              <a:rPr lang="en-US" b="1" dirty="0">
                <a:solidFill>
                  <a:srgbClr val="FF0000"/>
                </a:solidFill>
              </a:rPr>
              <a:t/>
            </a:r>
            <a:br>
              <a:rPr lang="en-US" b="1" dirty="0">
                <a:solidFill>
                  <a:srgbClr val="FF0000"/>
                </a:solidFill>
              </a:rPr>
            </a:br>
            <a:endParaRPr lang="en-US" dirty="0">
              <a:solidFill>
                <a:srgbClr val="FF0000"/>
              </a:solidFill>
            </a:endParaRPr>
          </a:p>
        </p:txBody>
      </p:sp>
      <p:sp>
        <p:nvSpPr>
          <p:cNvPr id="4" name="Text Placeholder 3"/>
          <p:cNvSpPr>
            <a:spLocks noGrp="1"/>
          </p:cNvSpPr>
          <p:nvPr>
            <p:ph type="body" idx="1"/>
          </p:nvPr>
        </p:nvSpPr>
        <p:spPr>
          <a:xfrm>
            <a:off x="228600" y="971550"/>
            <a:ext cx="5486400" cy="3033900"/>
          </a:xfrm>
        </p:spPr>
        <p:txBody>
          <a:bodyPr/>
          <a:lstStyle/>
          <a:p>
            <a:pPr>
              <a:buFont typeface="Wingdings" pitchFamily="2" charset="2"/>
              <a:buChar char="§"/>
            </a:pPr>
            <a:r>
              <a:rPr lang="en-US" b="1" dirty="0" smtClean="0">
                <a:solidFill>
                  <a:schemeClr val="tx1"/>
                </a:solidFill>
              </a:rPr>
              <a:t>Post Traumatic Stress Disorder </a:t>
            </a:r>
            <a:r>
              <a:rPr lang="en-US" dirty="0" smtClean="0">
                <a:solidFill>
                  <a:schemeClr val="tx1"/>
                </a:solidFill>
              </a:rPr>
              <a:t>(PTSD) - </a:t>
            </a:r>
            <a:r>
              <a:rPr lang="en-US" dirty="0">
                <a:solidFill>
                  <a:schemeClr val="tx1"/>
                </a:solidFill>
              </a:rPr>
              <a:t>can occur after a person experiences or witnesses an intensely stressful or traumatic event. During this type of event, the person thinks that their life or other people’s lives are in danger. They may feel afraid or that they have no control over what is happening.</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a:t>
            </a:fld>
            <a:endParaRPr lang="en-GB"/>
          </a:p>
        </p:txBody>
      </p:sp>
    </p:spTree>
    <p:extLst>
      <p:ext uri="{BB962C8B-B14F-4D97-AF65-F5344CB8AC3E}">
        <p14:creationId xmlns:p14="http://schemas.microsoft.com/office/powerpoint/2010/main" val="2301443917"/>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61950"/>
            <a:ext cx="5334000" cy="487500"/>
          </a:xfrm>
        </p:spPr>
        <p:txBody>
          <a:bodyPr/>
          <a:lstStyle/>
          <a:p>
            <a:r>
              <a:rPr lang="en-US" sz="1600" b="1" dirty="0">
                <a:solidFill>
                  <a:srgbClr val="FF0000"/>
                </a:solidFill>
              </a:rPr>
              <a:t>TYPES OF MENTAL HEALTH DISORDER –</a:t>
            </a:r>
            <a:r>
              <a:rPr lang="en-US" sz="1600" b="1" dirty="0" smtClean="0">
                <a:solidFill>
                  <a:srgbClr val="FF0000"/>
                </a:solidFill>
              </a:rPr>
              <a:t>CONTD</a:t>
            </a:r>
            <a:r>
              <a:rPr lang="en-US" sz="1600" b="1" dirty="0" smtClean="0"/>
              <a:t>...</a:t>
            </a:r>
            <a:r>
              <a:rPr lang="en-US" sz="1600" b="1" dirty="0"/>
              <a:t/>
            </a:r>
            <a:br>
              <a:rPr lang="en-US" sz="1600" b="1" dirty="0"/>
            </a:br>
            <a:endParaRPr lang="en-US" sz="1600" dirty="0"/>
          </a:p>
        </p:txBody>
      </p:sp>
      <p:sp>
        <p:nvSpPr>
          <p:cNvPr id="4" name="Text Placeholder 3"/>
          <p:cNvSpPr>
            <a:spLocks noGrp="1"/>
          </p:cNvSpPr>
          <p:nvPr>
            <p:ph type="body" idx="1"/>
          </p:nvPr>
        </p:nvSpPr>
        <p:spPr>
          <a:xfrm>
            <a:off x="304800" y="1123950"/>
            <a:ext cx="5410200" cy="3416298"/>
          </a:xfrm>
        </p:spPr>
        <p:txBody>
          <a:bodyPr/>
          <a:lstStyle/>
          <a:p>
            <a:pPr>
              <a:buFont typeface="Wingdings" pitchFamily="2" charset="2"/>
              <a:buChar char="§"/>
            </a:pPr>
            <a:r>
              <a:rPr lang="en-US" sz="2400" b="1" dirty="0">
                <a:solidFill>
                  <a:schemeClr val="tx1"/>
                </a:solidFill>
              </a:rPr>
              <a:t>Mood </a:t>
            </a:r>
            <a:r>
              <a:rPr lang="en-US" sz="2400" b="1" dirty="0" smtClean="0">
                <a:solidFill>
                  <a:schemeClr val="tx1"/>
                </a:solidFill>
              </a:rPr>
              <a:t>disorders  or affective </a:t>
            </a:r>
            <a:r>
              <a:rPr lang="en-US" sz="2400" b="1" dirty="0">
                <a:solidFill>
                  <a:schemeClr val="tx1"/>
                </a:solidFill>
              </a:rPr>
              <a:t>disorders or depressive </a:t>
            </a:r>
            <a:r>
              <a:rPr lang="en-US" sz="2400" b="1" dirty="0" smtClean="0">
                <a:solidFill>
                  <a:schemeClr val="tx1"/>
                </a:solidFill>
              </a:rPr>
              <a:t>disorders - </a:t>
            </a:r>
            <a:r>
              <a:rPr lang="en-US" sz="2400" dirty="0" smtClean="0">
                <a:solidFill>
                  <a:schemeClr val="tx1"/>
                </a:solidFill>
              </a:rPr>
              <a:t>People </a:t>
            </a:r>
            <a:r>
              <a:rPr lang="en-US" sz="2400" dirty="0">
                <a:solidFill>
                  <a:schemeClr val="tx1"/>
                </a:solidFill>
              </a:rPr>
              <a:t>with these conditions have significant mood changes, generally involving either mania, a period of high energy and joy, or </a:t>
            </a:r>
            <a:r>
              <a:rPr lang="en-US" sz="2400" dirty="0" smtClean="0">
                <a:solidFill>
                  <a:schemeClr val="tx1"/>
                </a:solidFill>
              </a:rPr>
              <a:t>depression. </a:t>
            </a:r>
            <a:r>
              <a:rPr lang="en-US" sz="2400" dirty="0">
                <a:solidFill>
                  <a:schemeClr val="tx1"/>
                </a:solidFill>
              </a:rPr>
              <a:t>Examples of mood disorders include</a:t>
            </a:r>
            <a:r>
              <a:rPr lang="en-US" sz="2400" dirty="0" smtClean="0">
                <a:solidFill>
                  <a:schemeClr val="tx1"/>
                </a:solidFill>
              </a:rPr>
              <a:t>: </a:t>
            </a:r>
            <a:endParaRPr lang="en-US" sz="2400" dirty="0">
              <a:solidFill>
                <a:schemeClr val="tx1"/>
              </a:solidFill>
            </a:endParaRPr>
          </a:p>
          <a:p>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a:t>
            </a:fld>
            <a:endParaRPr lang="en-GB"/>
          </a:p>
        </p:txBody>
      </p:sp>
    </p:spTree>
    <p:extLst>
      <p:ext uri="{BB962C8B-B14F-4D97-AF65-F5344CB8AC3E}">
        <p14:creationId xmlns:p14="http://schemas.microsoft.com/office/powerpoint/2010/main" val="3482104188"/>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8951"/>
            <a:ext cx="5486400" cy="487500"/>
          </a:xfrm>
        </p:spPr>
        <p:txBody>
          <a:bodyPr/>
          <a:lstStyle/>
          <a:p>
            <a:r>
              <a:rPr lang="en-US" sz="1800" b="1" dirty="0">
                <a:solidFill>
                  <a:srgbClr val="FF0000"/>
                </a:solidFill>
              </a:rPr>
              <a:t>TYPES OF MENTAL HEALTH DISORDER –</a:t>
            </a:r>
            <a:r>
              <a:rPr lang="en-US" sz="1800" b="1" dirty="0" smtClean="0">
                <a:solidFill>
                  <a:srgbClr val="FF0000"/>
                </a:solidFill>
              </a:rPr>
              <a:t>CONTD…</a:t>
            </a:r>
            <a:endParaRPr lang="en-US" sz="1800" dirty="0">
              <a:solidFill>
                <a:srgbClr val="FF0000"/>
              </a:solidFill>
            </a:endParaRPr>
          </a:p>
        </p:txBody>
      </p:sp>
      <p:sp>
        <p:nvSpPr>
          <p:cNvPr id="3" name="Text Placeholder 2"/>
          <p:cNvSpPr>
            <a:spLocks noGrp="1"/>
          </p:cNvSpPr>
          <p:nvPr>
            <p:ph type="body" idx="1"/>
          </p:nvPr>
        </p:nvSpPr>
        <p:spPr>
          <a:xfrm>
            <a:off x="304800" y="1506348"/>
            <a:ext cx="5334000" cy="3033900"/>
          </a:xfrm>
        </p:spPr>
        <p:txBody>
          <a:bodyPr/>
          <a:lstStyle/>
          <a:p>
            <a:pPr>
              <a:buFont typeface="Wingdings" pitchFamily="2" charset="2"/>
              <a:buChar char="§"/>
            </a:pPr>
            <a:r>
              <a:rPr lang="en-US" b="1" dirty="0" smtClean="0"/>
              <a:t>Major Disorder:</a:t>
            </a:r>
            <a:r>
              <a:rPr lang="en-US" dirty="0" smtClean="0"/>
              <a:t>  Loses </a:t>
            </a:r>
            <a:r>
              <a:rPr lang="en-US" dirty="0"/>
              <a:t>interest in activities and events that they previously </a:t>
            </a:r>
            <a:r>
              <a:rPr lang="en-US" dirty="0" smtClean="0"/>
              <a:t>enjoyed.</a:t>
            </a:r>
            <a:endParaRPr lang="en-US" dirty="0"/>
          </a:p>
          <a:p>
            <a:pPr>
              <a:buFont typeface="Wingdings" pitchFamily="2" charset="2"/>
              <a:buChar char="§"/>
            </a:pPr>
            <a:r>
              <a:rPr lang="en-US" b="1" dirty="0" smtClean="0"/>
              <a:t>Bipolar Disorder</a:t>
            </a:r>
            <a:r>
              <a:rPr lang="en-US" dirty="0" smtClean="0"/>
              <a:t>:</a:t>
            </a:r>
            <a:r>
              <a:rPr lang="en-US" dirty="0"/>
              <a:t> </a:t>
            </a:r>
            <a:r>
              <a:rPr lang="en-US" dirty="0" smtClean="0"/>
              <a:t>Unusual changes in trusted sources, in </a:t>
            </a:r>
            <a:r>
              <a:rPr lang="en-US" dirty="0"/>
              <a:t>their mood, energy levels, levels of activity, and ability to continue with daily life</a:t>
            </a:r>
            <a:r>
              <a:rPr lang="en-US" dirty="0" smtClean="0"/>
              <a: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a:t>
            </a:fld>
            <a:endParaRPr lang="en-GB"/>
          </a:p>
        </p:txBody>
      </p:sp>
    </p:spTree>
    <p:extLst>
      <p:ext uri="{BB962C8B-B14F-4D97-AF65-F5344CB8AC3E}">
        <p14:creationId xmlns:p14="http://schemas.microsoft.com/office/powerpoint/2010/main" val="2768194556"/>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5621700" cy="487500"/>
          </a:xfrm>
        </p:spPr>
        <p:txBody>
          <a:bodyPr/>
          <a:lstStyle/>
          <a:p>
            <a:r>
              <a:rPr lang="en-US" sz="1800" b="1" dirty="0">
                <a:solidFill>
                  <a:srgbClr val="FF0000"/>
                </a:solidFill>
              </a:rPr>
              <a:t>TYPES OF MENTAL HEALTH DISORDER –</a:t>
            </a:r>
            <a:r>
              <a:rPr lang="en-US" sz="1800" b="1" dirty="0" smtClean="0">
                <a:solidFill>
                  <a:srgbClr val="FF0000"/>
                </a:solidFill>
              </a:rPr>
              <a:t>CONTD…</a:t>
            </a:r>
            <a:endParaRPr lang="en-US" sz="1800" dirty="0">
              <a:solidFill>
                <a:srgbClr val="FF0000"/>
              </a:solidFill>
            </a:endParaRPr>
          </a:p>
        </p:txBody>
      </p:sp>
      <p:sp>
        <p:nvSpPr>
          <p:cNvPr id="3" name="Text Placeholder 2"/>
          <p:cNvSpPr>
            <a:spLocks noGrp="1"/>
          </p:cNvSpPr>
          <p:nvPr>
            <p:ph type="body" idx="1"/>
          </p:nvPr>
        </p:nvSpPr>
        <p:spPr>
          <a:xfrm>
            <a:off x="533400" y="971550"/>
            <a:ext cx="5486400" cy="3275202"/>
          </a:xfrm>
        </p:spPr>
        <p:txBody>
          <a:bodyPr/>
          <a:lstStyle/>
          <a:p>
            <a:pPr>
              <a:buFont typeface="Wingdings" pitchFamily="2" charset="2"/>
              <a:buChar char="§"/>
            </a:pPr>
            <a:r>
              <a:rPr lang="en-US" b="1" dirty="0" smtClean="0">
                <a:solidFill>
                  <a:schemeClr val="tx1"/>
                </a:solidFill>
              </a:rPr>
              <a:t>Seasonal Affective Disorder (SAD): </a:t>
            </a:r>
            <a:r>
              <a:rPr lang="en-US" dirty="0">
                <a:solidFill>
                  <a:schemeClr val="tx1"/>
                </a:solidFill>
              </a:rPr>
              <a:t> </a:t>
            </a:r>
            <a:r>
              <a:rPr lang="en-US" dirty="0" smtClean="0">
                <a:solidFill>
                  <a:schemeClr val="tx1"/>
                </a:solidFill>
              </a:rPr>
              <a:t>Change in behavioral patterns during each seasons of the year.  For example during the raining season and dry season.</a:t>
            </a:r>
          </a:p>
          <a:p>
            <a:pPr>
              <a:buFont typeface="Wingdings" pitchFamily="2" charset="2"/>
              <a:buChar char="§"/>
            </a:pPr>
            <a:r>
              <a:rPr lang="en-US" b="1" dirty="0" smtClean="0">
                <a:solidFill>
                  <a:schemeClr val="tx1"/>
                </a:solidFill>
              </a:rPr>
              <a:t>Schizophrenia Disorder</a:t>
            </a:r>
            <a:r>
              <a:rPr lang="en-US" dirty="0" smtClean="0">
                <a:solidFill>
                  <a:schemeClr val="tx1"/>
                </a:solidFill>
              </a:rPr>
              <a:t>:  Having delusions</a:t>
            </a:r>
            <a:r>
              <a:rPr lang="en-US" dirty="0">
                <a:solidFill>
                  <a:schemeClr val="tx1"/>
                </a:solidFill>
              </a:rPr>
              <a:t>, thought disorders, </a:t>
            </a:r>
            <a:r>
              <a:rPr lang="en-US" dirty="0" smtClean="0">
                <a:solidFill>
                  <a:schemeClr val="tx1"/>
                </a:solidFill>
              </a:rPr>
              <a:t>and hallucinations- hearing, seeing and imagine thing differently from others. </a:t>
            </a:r>
            <a:endParaRPr lang="en-US" dirty="0">
              <a:solidFill>
                <a:schemeClr val="tx1"/>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a:t>
            </a:fld>
            <a:endParaRPr lang="en-GB"/>
          </a:p>
        </p:txBody>
      </p:sp>
    </p:spTree>
    <p:extLst>
      <p:ext uri="{BB962C8B-B14F-4D97-AF65-F5344CB8AC3E}">
        <p14:creationId xmlns:p14="http://schemas.microsoft.com/office/powerpoint/2010/main" val="379015907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Feeble template">
  <a:themeElements>
    <a:clrScheme name="Custom 347">
      <a:dk1>
        <a:srgbClr val="333A47"/>
      </a:dk1>
      <a:lt1>
        <a:srgbClr val="FFFFFF"/>
      </a:lt1>
      <a:dk2>
        <a:srgbClr val="707379"/>
      </a:dk2>
      <a:lt2>
        <a:srgbClr val="FFF0ED"/>
      </a:lt2>
      <a:accent1>
        <a:srgbClr val="FFB9A7"/>
      </a:accent1>
      <a:accent2>
        <a:srgbClr val="D26A50"/>
      </a:accent2>
      <a:accent3>
        <a:srgbClr val="8BB0C4"/>
      </a:accent3>
      <a:accent4>
        <a:srgbClr val="5F759B"/>
      </a:accent4>
      <a:accent5>
        <a:srgbClr val="E2C7A1"/>
      </a:accent5>
      <a:accent6>
        <a:srgbClr val="B28F64"/>
      </a:accent6>
      <a:hlink>
        <a:srgbClr val="425C8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TotalTime>
  <Words>924</Words>
  <Application>Microsoft Office PowerPoint</Application>
  <PresentationFormat>On-screen Show (16:9)</PresentationFormat>
  <Paragraphs>221</Paragraphs>
  <Slides>38</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Arial</vt:lpstr>
      <vt:lpstr>Times New Roman</vt:lpstr>
      <vt:lpstr>Courier New</vt:lpstr>
      <vt:lpstr>Inter-Regular</vt:lpstr>
      <vt:lpstr>Wingdings</vt:lpstr>
      <vt:lpstr>Playfair Display Regular</vt:lpstr>
      <vt:lpstr>Modern No. 20</vt:lpstr>
      <vt:lpstr>Arial Black</vt:lpstr>
      <vt:lpstr>Inter</vt:lpstr>
      <vt:lpstr>Ari BLACK</vt:lpstr>
      <vt:lpstr>Calibri</vt:lpstr>
      <vt:lpstr>Playfair Display</vt:lpstr>
      <vt:lpstr>Apple Chancery</vt:lpstr>
      <vt:lpstr>Feeble template</vt:lpstr>
      <vt:lpstr>PRESENTATION  ON  RED FLAGS IN STUDENTS WITH DRUG &amp; MENTAL HEALTH ISSUES &amp; REFERRAL TO THE COUNSELLING UNIT   WEDNESDAY, 26TH –THURSDAY, 27TH OCTOBER, 2022   AT   STAFF TRAINING AND DEVELOPMENT CENTRE,  UNIVERSITY OF LAGOS  </vt:lpstr>
      <vt:lpstr>OUTLINE </vt:lpstr>
      <vt:lpstr>INTRODUCTION</vt:lpstr>
      <vt:lpstr>DEFINITION</vt:lpstr>
      <vt:lpstr>PowerPoint Presentation</vt:lpstr>
      <vt:lpstr>  TYPES OF MENTAL HEALTH DISORDER –CONTD… </vt:lpstr>
      <vt:lpstr>TYPES OF MENTAL HEALTH DISORDER –CONTD... </vt:lpstr>
      <vt:lpstr>TYPES OF MENTAL HEALTH DISORDER –CONTD…</vt:lpstr>
      <vt:lpstr>TYPES OF MENTAL HEALTH DISORDER –CONTD…</vt:lpstr>
      <vt:lpstr>SIGNS OF GOOD MENTAL HEALTH</vt:lpstr>
      <vt:lpstr>CAUSES OF MENTAL HEALTH PROBLEMS</vt:lpstr>
      <vt:lpstr>RED FLAGS IN MENTAL HEALTH DISORDER</vt:lpstr>
      <vt:lpstr>RED FLAGS IN MENTAL HEALTH CONTD… </vt:lpstr>
      <vt:lpstr>RED FLAGS IN MENTAL HEALTH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  CONSULT THE COUNSELLOR, A MEDICAL DOCTOR OR A CLINICAL PSYCHOLOGIST  </vt:lpstr>
      <vt:lpstr>PowerPoint Presentation</vt:lpstr>
      <vt:lpstr>PowerPoint Presentation</vt:lpstr>
      <vt:lpstr>PowerPoint Presentation</vt:lpstr>
      <vt:lpstr>MEET THE  UNILAG COUNSELLORS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109</cp:revision>
  <dcterms:created xsi:type="dcterms:W3CDTF">2022-10-24T16:45:33Z</dcterms:created>
  <dcterms:modified xsi:type="dcterms:W3CDTF">2022-11-25T10:12:29Z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93C3CCE7C63047E8BF5F3982F8505521</vt:lpwstr>
  </property>
  <property fmtid="{D5CDD505-2E9C-101B-9397-08002B2CF9AE}" pid="3" name="KSOProductBuildVer">
    <vt:lpwstr>1033-11.2.0.11341</vt:lpwstr>
  </property>
</Properties>
</file>