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1" autoAdjust="0"/>
    <p:restoredTop sz="94660"/>
  </p:normalViewPr>
  <p:slideViewPr>
    <p:cSldViewPr snapToGrid="0">
      <p:cViewPr>
        <p:scale>
          <a:sx n="80" d="100"/>
          <a:sy n="80" d="100"/>
        </p:scale>
        <p:origin x="-270" y="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关系图"/>
          <p:cNvPicPr>
            <a:picLocks noChangeAspect="1"/>
          </p:cNvPicPr>
          <p:nvPr/>
        </p:nvPicPr>
        <p:blipFill>
          <a:blip r:embed="rId2"/>
          <a:srcRect r="2528" b="10909"/>
          <a:stretch>
            <a:fillRect/>
          </a:stretch>
        </p:blipFill>
        <p:spPr>
          <a:xfrm>
            <a:off x="239184" y="692150"/>
            <a:ext cx="11885083" cy="6110288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0" name="Rectangle 7"/>
          <p:cNvSpPr>
            <a:spLocks noChangeArrowheads="1"/>
          </p:cNvSpPr>
          <p:nvPr/>
        </p:nvSpPr>
        <p:spPr bwMode="auto">
          <a:xfrm>
            <a:off x="2117" y="549275"/>
            <a:ext cx="12192000" cy="1511300"/>
          </a:xfrm>
          <a:prstGeom prst="rect">
            <a:avLst/>
          </a:prstGeom>
          <a:gradFill rotWithShape="0">
            <a:gsLst>
              <a:gs pos="0">
                <a:schemeClr val="bg2">
                  <a:gamma/>
                  <a:tint val="0"/>
                  <a:invGamma/>
                </a:schemeClr>
              </a:gs>
              <a:gs pos="100000">
                <a:schemeClr val="bg2">
                  <a:alpha val="53999"/>
                </a:schemeClr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SimSun" panose="02010600030101010101" pitchFamily="2" charset="-122"/>
              <a:cs typeface="+mn-cs"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544233" y="2492375"/>
            <a:ext cx="7393517" cy="1222375"/>
          </a:xfrm>
        </p:spPr>
        <p:txBody>
          <a:bodyPr anchor="ctr"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US" altLang="zh-CN" noProof="0" smtClean="0"/>
              <a:t>Click to edit Master subtitle style</a:t>
            </a:r>
          </a:p>
        </p:txBody>
      </p:sp>
      <p:sp>
        <p:nvSpPr>
          <p:cNvPr id="2056" name="Rectangle 8"/>
          <p:cNvSpPr>
            <a:spLocks noGrp="1" noChangeArrowheads="1"/>
          </p:cNvSpPr>
          <p:nvPr>
            <p:ph type="ctrTitle"/>
          </p:nvPr>
        </p:nvSpPr>
        <p:spPr>
          <a:xfrm>
            <a:off x="1007533" y="620713"/>
            <a:ext cx="10363200" cy="1470025"/>
          </a:xfrm>
        </p:spPr>
        <p:txBody>
          <a:bodyPr/>
          <a:lstStyle>
            <a:lvl1pPr>
              <a:defRPr sz="3600"/>
            </a:lvl1pPr>
          </a:lstStyle>
          <a:p>
            <a:pPr lvl="0"/>
            <a:r>
              <a:rPr lang="en-US" altLang="zh-CN" noProof="0" smtClean="0"/>
              <a:t>Click to edit Master title style</a:t>
            </a:r>
          </a:p>
        </p:txBody>
      </p:sp>
      <p:sp>
        <p:nvSpPr>
          <p:cNvPr id="11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fld id="{63A1C593-65D0-4073-BCC9-577B9352EA97}" type="datetimeFigureOut">
              <a:rPr lang="en-US" smtClean="0"/>
              <a:t>25-Nov-22</a:t>
            </a:fld>
            <a:endParaRPr lang="en-US"/>
          </a:p>
        </p:txBody>
      </p:sp>
      <p:sp>
        <p:nvSpPr>
          <p:cNvPr id="12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3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ldLvl="0" animBg="1"/>
    </p:bldLst>
  </p:timing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25-Nov-22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8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8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25-Nov-22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25-Nov-22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3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25-Nov-22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0"/>
            <a:ext cx="53848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0"/>
            <a:ext cx="53848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25-Nov-22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0317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0317" y="2505075"/>
            <a:ext cx="5158316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25-Nov-22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25-Nov-22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25-Nov-22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717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7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25-Nov-22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717" y="987425"/>
            <a:ext cx="6172200" cy="4873625"/>
          </a:xfrm>
        </p:spPr>
        <p:txBody>
          <a:bodyPr vert="horz" wrap="square" lIns="91440" tIns="45720" rIns="91440" bIns="45720" numCol="1" anchor="t" anchorCtr="0" compatLnSpc="1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3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7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25-Nov-22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2117" y="333375"/>
            <a:ext cx="12192000" cy="1009650"/>
          </a:xfrm>
          <a:prstGeom prst="rect">
            <a:avLst/>
          </a:prstGeom>
          <a:gradFill rotWithShape="0">
            <a:gsLst>
              <a:gs pos="0">
                <a:schemeClr val="bg2">
                  <a:gamma/>
                  <a:tint val="0"/>
                  <a:invGamma/>
                </a:schemeClr>
              </a:gs>
              <a:gs pos="100000">
                <a:schemeClr val="bg2">
                  <a:alpha val="53999"/>
                </a:schemeClr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SimSun" panose="02010600030101010101" pitchFamily="2" charset="-122"/>
              <a:cs typeface="+mn-cs"/>
            </a:endParaRPr>
          </a:p>
        </p:txBody>
      </p:sp>
      <p:pic>
        <p:nvPicPr>
          <p:cNvPr id="1027" name="Picture 3" descr="关系图"/>
          <p:cNvPicPr>
            <a:picLocks noChangeAspect="1"/>
          </p:cNvPicPr>
          <p:nvPr/>
        </p:nvPicPr>
        <p:blipFill>
          <a:blip r:embed="rId13"/>
          <a:srcRect t="1094" r="8122" b="13318"/>
          <a:stretch>
            <a:fillRect/>
          </a:stretch>
        </p:blipFill>
        <p:spPr>
          <a:xfrm>
            <a:off x="7730067" y="4438650"/>
            <a:ext cx="4453467" cy="233362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028" name="Rectangle 4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en-US" altLang="zh-CN" dirty="0"/>
              <a:t>Click to edit Master title style</a:t>
            </a:r>
          </a:p>
        </p:txBody>
      </p:sp>
      <p:sp>
        <p:nvSpPr>
          <p:cNvPr id="1029" name="Rectangle 5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10972800" cy="4525963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lvl="0"/>
            <a:r>
              <a:rPr lang="en-US" altLang="zh-CN" dirty="0"/>
              <a:t>Click to edit Master text styles</a:t>
            </a:r>
          </a:p>
          <a:p>
            <a:pPr lvl="1"/>
            <a:r>
              <a:rPr lang="en-US" altLang="zh-CN" dirty="0"/>
              <a:t>Second level</a:t>
            </a:r>
          </a:p>
          <a:p>
            <a:pPr lvl="2"/>
            <a:r>
              <a:rPr lang="en-US" altLang="zh-CN" dirty="0"/>
              <a:t>Third level</a:t>
            </a:r>
          </a:p>
          <a:p>
            <a:pPr lvl="3"/>
            <a:r>
              <a:rPr lang="en-US" altLang="zh-CN" dirty="0"/>
              <a:t>Fourth level</a:t>
            </a:r>
          </a:p>
          <a:p>
            <a:pPr lvl="4"/>
            <a:r>
              <a:rPr lang="en-US" altLang="zh-CN" dirty="0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 sz="1400"/>
            </a:lvl1pPr>
          </a:lstStyle>
          <a:p>
            <a:fld id="{63A1C593-65D0-4073-BCC9-577B9352EA97}" type="datetimeFigureOut">
              <a:rPr lang="en-US" smtClean="0"/>
              <a:t>25-Nov-22</a:t>
            </a:fld>
            <a:endParaRPr lang="en-US"/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r">
              <a:defRPr sz="1400"/>
            </a:lvl1pPr>
          </a:lstStyle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10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6" grpId="0" bldLvl="0" animBg="1"/>
      <p:bldP spid="1028" grpId="0" bldLvl="0"/>
    </p:bldLst>
  </p:timing>
  <p:hf sldNum="0" hdr="0" ftr="0" dt="0"/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SimSun" panose="02010600030101010101" pitchFamily="2" charset="-122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SimSun" panose="02010600030101010101" pitchFamily="2" charset="-122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SimSun" panose="02010600030101010101" pitchFamily="2" charset="-122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SimSun" panose="02010600030101010101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SimSun" panose="02010600030101010101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SimSun" panose="02010600030101010101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SimSun" panose="02010600030101010101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SimSun" panose="02010600030101010101" pitchFamily="2" charset="-122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9603" y="1022033"/>
            <a:ext cx="10363200" cy="1470025"/>
          </a:xfrm>
        </p:spPr>
        <p:txBody>
          <a:bodyPr/>
          <a:lstStyle/>
          <a:p>
            <a:r>
              <a:rPr lang="en-US">
                <a:solidFill>
                  <a:srgbClr val="FF0000"/>
                </a:solidFill>
                <a:sym typeface="+mn-ea"/>
              </a:rPr>
              <a:t>PRESENTATION ON THE IMPORTANCE OF PROFESSIONAL WORK ETHICS IN SERVICE DELIVERY</a:t>
            </a:r>
            <a:r>
              <a:rPr lang="en-US">
                <a:solidFill>
                  <a:srgbClr val="FF0000"/>
                </a:solidFill>
              </a:rPr>
              <a:t/>
            </a:r>
            <a:br>
              <a:rPr lang="en-US">
                <a:solidFill>
                  <a:srgbClr val="FF0000"/>
                </a:solidFill>
              </a:rPr>
            </a:br>
            <a:r>
              <a:rPr lang="en-US">
                <a:solidFill>
                  <a:srgbClr val="FF0000"/>
                </a:solidFill>
              </a:rPr>
              <a:t/>
            </a:r>
            <a:br>
              <a:rPr lang="en-US">
                <a:solidFill>
                  <a:srgbClr val="FF0000"/>
                </a:solidFill>
              </a:rPr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  <a:sym typeface="+mn-ea"/>
              </a:rPr>
              <a:t/>
            </a:r>
            <a:br>
              <a:rPr lang="en-US" dirty="0">
                <a:solidFill>
                  <a:srgbClr val="FF0000"/>
                </a:solidFill>
                <a:sym typeface="+mn-ea"/>
              </a:rPr>
            </a:br>
            <a:endParaRPr lang="en-US" dirty="0" smtClean="0">
              <a:solidFill>
                <a:srgbClr val="FF0000"/>
              </a:solidFill>
              <a:sym typeface="+mn-ea"/>
            </a:endParaRPr>
          </a:p>
          <a:p>
            <a:endParaRPr lang="en-US" dirty="0">
              <a:solidFill>
                <a:srgbClr val="FF0000"/>
              </a:solidFill>
              <a:sym typeface="+mn-ea"/>
            </a:endParaRPr>
          </a:p>
          <a:p>
            <a:endParaRPr lang="en-US" dirty="0" smtClean="0">
              <a:solidFill>
                <a:srgbClr val="FF0000"/>
              </a:solidFill>
              <a:sym typeface="+mn-ea"/>
            </a:endParaRPr>
          </a:p>
          <a:p>
            <a:r>
              <a:rPr lang="en-US" dirty="0" smtClean="0">
                <a:solidFill>
                  <a:srgbClr val="FF0000"/>
                </a:solidFill>
                <a:sym typeface="+mn-ea"/>
              </a:rPr>
              <a:t>BY</a:t>
            </a:r>
            <a:endParaRPr lang="en-US" dirty="0">
              <a:solidFill>
                <a:srgbClr val="FF0000"/>
              </a:solidFill>
              <a:sym typeface="+mn-ea"/>
            </a:endParaRPr>
          </a:p>
          <a:p>
            <a:r>
              <a:rPr lang="en-US" dirty="0">
                <a:solidFill>
                  <a:srgbClr val="FF0000"/>
                </a:solidFill>
                <a:sym typeface="+mn-ea"/>
              </a:rPr>
              <a:t/>
            </a:r>
            <a:br>
              <a:rPr lang="en-US" dirty="0">
                <a:solidFill>
                  <a:srgbClr val="FF0000"/>
                </a:solidFill>
                <a:sym typeface="+mn-ea"/>
              </a:rPr>
            </a:br>
            <a:r>
              <a:rPr lang="en-US" dirty="0">
                <a:solidFill>
                  <a:srgbClr val="FF0000"/>
                </a:solidFill>
                <a:sym typeface="+mn-ea"/>
              </a:rPr>
              <a:t>PROF. MUSA </a:t>
            </a:r>
            <a:r>
              <a:rPr lang="en-US" dirty="0" smtClean="0">
                <a:solidFill>
                  <a:srgbClr val="FF0000"/>
                </a:solidFill>
                <a:sym typeface="+mn-ea"/>
              </a:rPr>
              <a:t>OBALOLA</a:t>
            </a:r>
          </a:p>
          <a:p>
            <a:r>
              <a:rPr lang="en-US" dirty="0" smtClean="0">
                <a:solidFill>
                  <a:srgbClr val="FF0000"/>
                </a:solidFill>
                <a:sym typeface="+mn-ea"/>
              </a:rPr>
              <a:t>DEAN, STUDENT AFFAIRS DIVISON</a:t>
            </a:r>
          </a:p>
          <a:p>
            <a:r>
              <a:rPr lang="en-US" dirty="0" smtClean="0">
                <a:solidFill>
                  <a:srgbClr val="FF0000"/>
                </a:solidFill>
                <a:sym typeface="+mn-ea"/>
              </a:rPr>
              <a:t>UNIVERSITY OF LAGOS</a:t>
            </a:r>
            <a:r>
              <a:rPr lang="en-US" dirty="0">
                <a:solidFill>
                  <a:srgbClr val="FF0000"/>
                </a:solidFill>
                <a:sym typeface="+mn-ea"/>
              </a:rPr>
              <a:t/>
            </a:r>
            <a:br>
              <a:rPr lang="en-US" dirty="0">
                <a:solidFill>
                  <a:srgbClr val="FF0000"/>
                </a:solidFill>
                <a:sym typeface="+mn-ea"/>
              </a:rPr>
            </a:b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APPRECIATION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THANK YOU</a:t>
            </a:r>
          </a:p>
          <a:p>
            <a:r>
              <a:rPr lang="en-US"/>
              <a:t>ESE O</a:t>
            </a:r>
          </a:p>
          <a:p>
            <a:r>
              <a:rPr lang="en-US"/>
              <a:t>DAALU</a:t>
            </a:r>
          </a:p>
          <a:p>
            <a:r>
              <a:rPr lang="en-US"/>
              <a:t>NAGODE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ym typeface="+mn-ea"/>
              </a:rPr>
              <a:t>Presentation Outline</a:t>
            </a:r>
            <a:r>
              <a:rPr lang="en-US"/>
              <a:t/>
            </a:r>
            <a:br>
              <a:rPr lang="en-US"/>
            </a:b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/>
              <a:t>Introduction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/>
              <a:t>Attribute/Characters for PWE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/>
              <a:t>Importance of PWE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/>
              <a:t>Conclusion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/>
              <a:t>Appreciation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Every organization has work ethical code that guides its decision-making and activities to have effective productivity and maintain its reputation. For example; UNILAG Vision: To be a top class institution for the pursuit of excellence in knowledge , character and service to humanity.</a:t>
            </a:r>
          </a:p>
          <a:p>
            <a:r>
              <a:rPr lang="en-US"/>
              <a:t>Work Ethics therefore ensure that all workers complete their work with honesty and integrity to achieve the vision of the organization by adhering to rules and policies.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DEFINITION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The adaptation of rules, regulations, standards, code of conduct in a certain institution or profession is known as Work Ethics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CHARACTERS/ATTITUDES NEEDED FOR PWE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Honesty: Can you boss trust you? if no, it means you need to work on your work ethics.</a:t>
            </a:r>
          </a:p>
          <a:p>
            <a:r>
              <a:rPr lang="en-US"/>
              <a:t>Appearance: Every job or profession has a code of dressing. </a:t>
            </a:r>
          </a:p>
          <a:p>
            <a:r>
              <a:rPr lang="en-US"/>
              <a:t>Accountability: You are the ear and eyes of the Dean/VC in your hall.</a:t>
            </a:r>
          </a:p>
          <a:p>
            <a:r>
              <a:rPr lang="en-US"/>
              <a:t>Organized: When I enter your hall, I will know if you are organized or not.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CHARACTERS/ATTITUDES NEEDED FOR PWE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>
                <a:solidFill>
                  <a:schemeClr val="tx1"/>
                </a:solidFill>
              </a:rPr>
              <a:t>Punctuality/Discipline: A discipline person is always punctual and they are always ahead of time due to proper planning.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>
                <a:solidFill>
                  <a:schemeClr val="tx1"/>
                </a:solidFill>
              </a:rPr>
              <a:t>Positive Attitude to work: Are you excited when working?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>
                <a:solidFill>
                  <a:schemeClr val="tx1"/>
                </a:solidFill>
              </a:rPr>
              <a:t>Emotional Control: What do you do when you are angry?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>
                <a:solidFill>
                  <a:schemeClr val="tx1"/>
                </a:solidFill>
              </a:rPr>
              <a:t>Respect for others: Professionals always treat others with respect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ym typeface="+mn-ea"/>
              </a:rPr>
              <a:t>CHARACTERS/ATTITUDES NEEDED FOR PWE</a:t>
            </a:r>
            <a:r>
              <a:rPr lang="en-US"/>
              <a:t/>
            </a:r>
            <a:br>
              <a:rPr lang="en-US"/>
            </a:b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Strong communication: Speak effectively and also be a good listener.</a:t>
            </a:r>
          </a:p>
          <a:p>
            <a:r>
              <a:rPr lang="en-US"/>
              <a:t>Focus: Professionals are not easily distracted</a:t>
            </a:r>
          </a:p>
          <a:p>
            <a:r>
              <a:rPr lang="en-US"/>
              <a:t>Teamwork: We succeed together and fail together.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IMPORTANCE OF PWE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Vision and Mission Accomplishment</a:t>
            </a:r>
          </a:p>
          <a:p>
            <a:r>
              <a:rPr lang="en-US"/>
              <a:t>Delivery of Quality Services acceptable by SERVICOM unit</a:t>
            </a:r>
          </a:p>
          <a:p>
            <a:r>
              <a:rPr lang="en-US"/>
              <a:t>Client/student loyalty and satisfaction</a:t>
            </a:r>
          </a:p>
          <a:p>
            <a:r>
              <a:rPr lang="en-US"/>
              <a:t>Improved public reputation</a:t>
            </a:r>
          </a:p>
          <a:p>
            <a:r>
              <a:rPr lang="en-US"/>
              <a:t>Promotion &amp; Rewards for workers</a:t>
            </a:r>
          </a:p>
          <a:p>
            <a:r>
              <a:rPr lang="en-US"/>
              <a:t>Professional growth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CONCLUSION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Although there are organizational tips that helps to promote professional work ethics like training, increment in salary, recognition/awards etc. The most important is training and I implore you to kindly utilize this training by imbibing characters like honesty, punctuality etc. in your service delivery.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usiness Cooperate">
  <a:themeElements>
    <a:clrScheme name="Business Cooperat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usiness Cooperate">
      <a:majorFont>
        <a:latin typeface="Arial"/>
        <a:ea typeface="SimSun"/>
        <a:cs typeface=""/>
      </a:majorFont>
      <a:minorFont>
        <a:latin typeface="Arial"/>
        <a:ea typeface="SimSun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0">
          <a:gsLst>
            <a:gs pos="0">
              <a:schemeClr val="accent1"/>
            </a:gs>
            <a:gs pos="100000">
              <a:schemeClr val="accent2"/>
            </a:gs>
          </a:gsLst>
          <a:lin ang="5400000" scaled="1"/>
        </a:gra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</a:spPr>
      <a:bodyPr vert="horz" wrap="none" lIns="91440" tIns="45720" rIns="91440" bIns="45720" numCol="1" anchor="ctr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zh-CN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SimSun" panose="02010600030101010101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0">
          <a:gsLst>
            <a:gs pos="0">
              <a:schemeClr val="accent1"/>
            </a:gs>
            <a:gs pos="100000">
              <a:schemeClr val="accent2"/>
            </a:gs>
          </a:gsLst>
          <a:lin ang="5400000" scaled="1"/>
        </a:gra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</a:spPr>
      <a:bodyPr vert="horz" wrap="none" lIns="91440" tIns="45720" rIns="91440" bIns="45720" numCol="1" anchor="ctr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zh-CN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SimSun" panose="02010600030101010101" pitchFamily="2" charset="-122"/>
          </a:defRPr>
        </a:defPPr>
      </a:lstStyle>
    </a:lnDef>
  </a:objectDefaults>
  <a:extraClrSchemeLst>
    <a:extraClrScheme>
      <a:clrScheme name="Business Cooper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usiness Cooperat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usiness Cooperat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usiness Cooperat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usiness Cooperat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usiness Cooperat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usiness Cooperat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usiness Cooperat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usiness Cooperat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usiness Cooperat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usiness Cooperat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usiness Cooperat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369</Words>
  <Application>Microsoft Office PowerPoint</Application>
  <PresentationFormat>Custom</PresentationFormat>
  <Paragraphs>47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Business Cooperate</vt:lpstr>
      <vt:lpstr>PRESENTATION ON THE IMPORTANCE OF PROFESSIONAL WORK ETHICS IN SERVICE DELIVERY  </vt:lpstr>
      <vt:lpstr>Presentation Outline </vt:lpstr>
      <vt:lpstr>Introduction</vt:lpstr>
      <vt:lpstr>DEFINITION</vt:lpstr>
      <vt:lpstr>CHARACTERS/ATTITUDES NEEDED FOR PWE</vt:lpstr>
      <vt:lpstr>CHARACTERS/ATTITUDES NEEDED FOR PWE</vt:lpstr>
      <vt:lpstr>CHARACTERS/ATTITUDES NEEDED FOR PWE </vt:lpstr>
      <vt:lpstr>IMPORTANCE OF PWE</vt:lpstr>
      <vt:lpstr>CONCLUSION</vt:lpstr>
      <vt:lpstr>APPRECIATION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ON THE IMPORTANCE OF PROFESSIONAL WORK ETHICS IN SERVICE DELIVERY</dc:title>
  <dc:creator>User</dc:creator>
  <cp:lastModifiedBy>User</cp:lastModifiedBy>
  <cp:revision>6</cp:revision>
  <dcterms:created xsi:type="dcterms:W3CDTF">2022-10-24T12:57:53Z</dcterms:created>
  <dcterms:modified xsi:type="dcterms:W3CDTF">2022-11-25T10:09:40Z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858B77BEFF964CA78AA22EA9B10725A9</vt:lpwstr>
  </property>
  <property fmtid="{D5CDD505-2E9C-101B-9397-08002B2CF9AE}" pid="3" name="KSOProductBuildVer">
    <vt:lpwstr>1033-11.2.0.11341</vt:lpwstr>
  </property>
</Properties>
</file>