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99"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304" r:id="rId18"/>
    <p:sldId id="292" r:id="rId19"/>
    <p:sldId id="303" r:id="rId20"/>
    <p:sldId id="294" r:id="rId21"/>
    <p:sldId id="295" r:id="rId22"/>
    <p:sldId id="296"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66" d="100"/>
          <a:sy n="66" d="100"/>
        </p:scale>
        <p:origin x="-828"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25-Nov-22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24755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ecific act of serious wrongdoing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12206817" cy="6867525"/>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25-Nov-22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25-Nov-22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25-Nov-22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25-Nov-22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25-Nov-22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25-Nov-22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4"/>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25-Nov-22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p:nvSpPr>
        <p:spPr bwMode="auto">
          <a:xfrm>
            <a:off x="0" y="0"/>
            <a:ext cx="1866123" cy="3515669"/>
          </a:xfrm>
          <a:prstGeom prst="rect">
            <a:avLst/>
          </a:prstGeom>
          <a:solidFill>
            <a:schemeClr val="bg1">
              <a:lumMod val="65000"/>
            </a:schemeClr>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8" name="Freeform: Shape 17"/>
          <p:cNvSpPr/>
          <p:nvPr/>
        </p:nvSpPr>
        <p:spPr bwMode="auto">
          <a:xfrm>
            <a:off x="1940767" y="0"/>
            <a:ext cx="12488103" cy="5672897"/>
          </a:xfrm>
          <a:custGeom>
            <a:avLst/>
            <a:gdLst>
              <a:gd name="connsiteX0" fmla="*/ 0 w 12488103"/>
              <a:gd name="connsiteY0" fmla="*/ 0 h 5672897"/>
              <a:gd name="connsiteX1" fmla="*/ 10451426 w 12488103"/>
              <a:gd name="connsiteY1" fmla="*/ 0 h 5672897"/>
              <a:gd name="connsiteX2" fmla="*/ 10451426 w 12488103"/>
              <a:gd name="connsiteY2" fmla="*/ 1391159 h 5672897"/>
              <a:gd name="connsiteX3" fmla="*/ 12488103 w 12488103"/>
              <a:gd name="connsiteY3" fmla="*/ 3429000 h 5672897"/>
              <a:gd name="connsiteX4" fmla="*/ 10245488 w 12488103"/>
              <a:gd name="connsiteY4" fmla="*/ 5672897 h 5672897"/>
              <a:gd name="connsiteX5" fmla="*/ 8087741 w 12488103"/>
              <a:gd name="connsiteY5" fmla="*/ 3513918 h 5672897"/>
              <a:gd name="connsiteX6" fmla="*/ 0 w 12488103"/>
              <a:gd name="connsiteY6" fmla="*/ 3513918 h 567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8103" h="5672897">
                <a:moveTo>
                  <a:pt x="0" y="0"/>
                </a:moveTo>
                <a:lnTo>
                  <a:pt x="10451426" y="0"/>
                </a:lnTo>
                <a:lnTo>
                  <a:pt x="10451426" y="1391159"/>
                </a:lnTo>
                <a:lnTo>
                  <a:pt x="12488103" y="3429000"/>
                </a:lnTo>
                <a:lnTo>
                  <a:pt x="10245488" y="5672897"/>
                </a:lnTo>
                <a:lnTo>
                  <a:pt x="8087741" y="3513918"/>
                </a:lnTo>
                <a:lnTo>
                  <a:pt x="0" y="3513918"/>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endParaRPr>
          </a:p>
        </p:txBody>
      </p:sp>
      <p:sp>
        <p:nvSpPr>
          <p:cNvPr id="2" name="Title 1"/>
          <p:cNvSpPr>
            <a:spLocks noGrp="1"/>
          </p:cNvSpPr>
          <p:nvPr>
            <p:ph type="ctrTitle"/>
          </p:nvPr>
        </p:nvSpPr>
        <p:spPr>
          <a:xfrm>
            <a:off x="2052862" y="315513"/>
            <a:ext cx="9211945" cy="2435294"/>
          </a:xfrm>
        </p:spPr>
        <p:txBody>
          <a:bodyPr/>
          <a:lstStyle/>
          <a:p>
            <a:pPr algn="l"/>
            <a:r>
              <a:rPr lang="en-GB" altLang="en-US" sz="4400" dirty="0">
                <a:effectLst>
                  <a:outerShdw blurRad="50800" dist="38100" algn="l" rotWithShape="0">
                    <a:prstClr val="black">
                      <a:alpha val="40000"/>
                    </a:prstClr>
                  </a:outerShdw>
                </a:effectLst>
              </a:rPr>
              <a:t/>
            </a:r>
            <a:br>
              <a:rPr lang="en-GB" altLang="en-US" sz="4400" dirty="0">
                <a:effectLst>
                  <a:outerShdw blurRad="50800" dist="38100" algn="l" rotWithShape="0">
                    <a:prstClr val="black">
                      <a:alpha val="40000"/>
                    </a:prstClr>
                  </a:outerShdw>
                </a:effectLst>
              </a:rPr>
            </a:br>
            <a:r>
              <a:rPr lang="en-GB" altLang="en-US" sz="4400" dirty="0">
                <a:effectLst>
                  <a:outerShdw blurRad="50800" dist="38100" algn="l" rotWithShape="0">
                    <a:prstClr val="black">
                      <a:alpha val="40000"/>
                    </a:prstClr>
                  </a:outerShdw>
                </a:effectLst>
              </a:rPr>
              <a:t/>
            </a:r>
            <a:br>
              <a:rPr lang="en-GB" altLang="en-US" sz="4400" dirty="0">
                <a:effectLst>
                  <a:outerShdw blurRad="50800" dist="38100" algn="l" rotWithShape="0">
                    <a:prstClr val="black">
                      <a:alpha val="40000"/>
                    </a:prstClr>
                  </a:outerShdw>
                </a:effectLst>
              </a:rPr>
            </a:br>
            <a:r>
              <a:rPr lang="en-GB" altLang="en-US" sz="4400" dirty="0">
                <a:effectLst>
                  <a:outerShdw blurRad="50800" dist="38100" algn="l" rotWithShape="0">
                    <a:prstClr val="black">
                      <a:alpha val="40000"/>
                    </a:prstClr>
                  </a:outerShdw>
                </a:effectLst>
              </a:rPr>
              <a:t/>
            </a:r>
            <a:br>
              <a:rPr lang="en-GB" altLang="en-US" sz="4400" dirty="0">
                <a:effectLst>
                  <a:outerShdw blurRad="50800" dist="38100" algn="l" rotWithShape="0">
                    <a:prstClr val="black">
                      <a:alpha val="40000"/>
                    </a:prstClr>
                  </a:outerShdw>
                </a:effectLst>
              </a:rPr>
            </a:br>
            <a:r>
              <a:rPr lang="en-GB" altLang="en-US" sz="4400" dirty="0">
                <a:effectLst>
                  <a:outerShdw blurRad="50800" dist="38100" algn="l" rotWithShape="0">
                    <a:prstClr val="black">
                      <a:alpha val="40000"/>
                    </a:prstClr>
                  </a:outerShdw>
                </a:effectLst>
              </a:rPr>
              <a:t>University of Lagos</a:t>
            </a:r>
            <a:br>
              <a:rPr lang="en-GB" altLang="en-US" sz="4400" dirty="0">
                <a:effectLst>
                  <a:outerShdw blurRad="50800" dist="38100" algn="l" rotWithShape="0">
                    <a:prstClr val="black">
                      <a:alpha val="40000"/>
                    </a:prstClr>
                  </a:outerShdw>
                </a:effectLst>
              </a:rPr>
            </a:br>
            <a:r>
              <a:rPr lang="en-GB" altLang="en-US" sz="4400" dirty="0">
                <a:effectLst>
                  <a:outerShdw blurRad="50800" dist="38100" algn="l" rotWithShape="0">
                    <a:prstClr val="black">
                      <a:alpha val="40000"/>
                    </a:prstClr>
                  </a:outerShdw>
                </a:effectLst>
              </a:rPr>
              <a:t>Staff Training and Development Unit</a:t>
            </a:r>
            <a:br>
              <a:rPr lang="en-GB" altLang="en-US" sz="4400" dirty="0">
                <a:effectLst>
                  <a:outerShdw blurRad="50800" dist="38100" algn="l" rotWithShape="0">
                    <a:prstClr val="black">
                      <a:alpha val="40000"/>
                    </a:prstClr>
                  </a:outerShdw>
                </a:effectLst>
              </a:rPr>
            </a:br>
            <a:r>
              <a:rPr lang="en-GB" altLang="en-US" sz="4400" dirty="0">
                <a:effectLst>
                  <a:outerShdw blurRad="50800" dist="38100" algn="l" rotWithShape="0">
                    <a:prstClr val="black">
                      <a:alpha val="40000"/>
                    </a:prstClr>
                  </a:outerShdw>
                </a:effectLst>
              </a:rPr>
              <a:t/>
            </a:r>
            <a:br>
              <a:rPr lang="en-GB" altLang="en-US" sz="4400" dirty="0">
                <a:effectLst>
                  <a:outerShdw blurRad="50800" dist="38100" algn="l" rotWithShape="0">
                    <a:prstClr val="black">
                      <a:alpha val="40000"/>
                    </a:prstClr>
                  </a:outerShdw>
                </a:effectLst>
              </a:rPr>
            </a:br>
            <a:r>
              <a:rPr lang="en-GB" altLang="en-US" sz="4400" dirty="0">
                <a:effectLst>
                  <a:outerShdw blurRad="50800" dist="38100" algn="l" rotWithShape="0">
                    <a:prstClr val="black">
                      <a:alpha val="40000"/>
                    </a:prstClr>
                  </a:outerShdw>
                </a:effectLst>
              </a:rPr>
              <a:t/>
            </a:r>
            <a:br>
              <a:rPr lang="en-GB" altLang="en-US" sz="4400" dirty="0">
                <a:effectLst>
                  <a:outerShdw blurRad="50800" dist="38100" algn="l" rotWithShape="0">
                    <a:prstClr val="black">
                      <a:alpha val="40000"/>
                    </a:prstClr>
                  </a:outerShdw>
                </a:effectLst>
              </a:rPr>
            </a:br>
            <a:r>
              <a:rPr lang="en-GB" altLang="en-US" sz="4400" dirty="0">
                <a:effectLst>
                  <a:outerShdw blurRad="50800" dist="38100" algn="l" rotWithShape="0">
                    <a:prstClr val="black">
                      <a:alpha val="40000"/>
                    </a:prstClr>
                  </a:outerShdw>
                </a:effectLst>
              </a:rPr>
              <a:t/>
            </a:r>
            <a:br>
              <a:rPr lang="en-GB" altLang="en-US" sz="4400" dirty="0">
                <a:effectLst>
                  <a:outerShdw blurRad="50800" dist="38100" algn="l" rotWithShape="0">
                    <a:prstClr val="black">
                      <a:alpha val="40000"/>
                    </a:prstClr>
                  </a:outerShdw>
                </a:effectLst>
              </a:rPr>
            </a:br>
            <a:endParaRPr lang="en-GB" altLang="en-US" sz="4400" dirty="0">
              <a:effectLst>
                <a:outerShdw blurRad="50800" dist="38100" algn="l" rotWithShape="0">
                  <a:prstClr val="black">
                    <a:alpha val="40000"/>
                  </a:prstClr>
                </a:outerShdw>
              </a:effectLst>
            </a:endParaRPr>
          </a:p>
        </p:txBody>
      </p:sp>
      <p:sp>
        <p:nvSpPr>
          <p:cNvPr id="3" name="Subtitle 2"/>
          <p:cNvSpPr>
            <a:spLocks noGrp="1"/>
          </p:cNvSpPr>
          <p:nvPr>
            <p:ph type="subTitle" idx="1"/>
          </p:nvPr>
        </p:nvSpPr>
        <p:spPr>
          <a:xfrm>
            <a:off x="2140443" y="2070411"/>
            <a:ext cx="9971548" cy="821055"/>
          </a:xfrm>
        </p:spPr>
        <p:txBody>
          <a:bodyPr/>
          <a:lstStyle/>
          <a:p>
            <a:pPr algn="just"/>
            <a:r>
              <a:rPr lang="en-GB" altLang="en-US" sz="2400" dirty="0">
                <a:effectLst>
                  <a:outerShdw blurRad="50800" dist="38100" algn="l" rotWithShape="0">
                    <a:prstClr val="black">
                      <a:alpha val="40000"/>
                    </a:prstClr>
                  </a:outerShdw>
                </a:effectLst>
              </a:rPr>
              <a:t>2-Day Capacity Building Workshop for Hospitality Officers and Porters</a:t>
            </a:r>
          </a:p>
          <a:p>
            <a:pPr algn="just"/>
            <a:endParaRPr lang="en-GB" alt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75" y="651598"/>
            <a:ext cx="1635611" cy="1635611"/>
          </a:xfrm>
          <a:prstGeom prst="rect">
            <a:avLst/>
          </a:prstGeom>
        </p:spPr>
      </p:pic>
      <p:sp>
        <p:nvSpPr>
          <p:cNvPr id="8" name="Rectangle 7"/>
          <p:cNvSpPr/>
          <p:nvPr/>
        </p:nvSpPr>
        <p:spPr bwMode="auto">
          <a:xfrm>
            <a:off x="0" y="6335486"/>
            <a:ext cx="12192000" cy="522514"/>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endParaRPr>
          </a:p>
        </p:txBody>
      </p:sp>
      <p:sp>
        <p:nvSpPr>
          <p:cNvPr id="6" name="Text Box 5"/>
          <p:cNvSpPr txBox="1"/>
          <p:nvPr/>
        </p:nvSpPr>
        <p:spPr>
          <a:xfrm>
            <a:off x="7464491" y="6396335"/>
            <a:ext cx="4802381" cy="461665"/>
          </a:xfrm>
          <a:prstGeom prst="rect">
            <a:avLst/>
          </a:prstGeom>
          <a:noFill/>
        </p:spPr>
        <p:txBody>
          <a:bodyPr wrap="square" rtlCol="0" anchor="t">
            <a:spAutoFit/>
          </a:bodyPr>
          <a:lstStyle/>
          <a:p>
            <a:pPr algn="l"/>
            <a:r>
              <a:rPr lang="en-GB" altLang="en-US" sz="2400" dirty="0">
                <a:solidFill>
                  <a:schemeClr val="bg1"/>
                </a:solidFill>
                <a:effectLst>
                  <a:outerShdw blurRad="38100" dist="38100" dir="2700000" algn="tl">
                    <a:srgbClr val="000000">
                      <a:alpha val="43137"/>
                    </a:srgbClr>
                  </a:outerShdw>
                </a:effectLst>
                <a:sym typeface="+mn-ea"/>
              </a:rPr>
              <a:t>	26th - 27th October, 2022.</a:t>
            </a:r>
          </a:p>
        </p:txBody>
      </p:sp>
      <p:sp>
        <p:nvSpPr>
          <p:cNvPr id="9" name="Text Box 5"/>
          <p:cNvSpPr txBox="1"/>
          <p:nvPr/>
        </p:nvSpPr>
        <p:spPr>
          <a:xfrm>
            <a:off x="110826" y="4583641"/>
            <a:ext cx="6719182" cy="1200329"/>
          </a:xfrm>
          <a:prstGeom prst="rect">
            <a:avLst/>
          </a:prstGeom>
          <a:noFill/>
        </p:spPr>
        <p:txBody>
          <a:bodyPr wrap="square" rtlCol="0" anchor="t">
            <a:spAutoFit/>
          </a:bodyPr>
          <a:lstStyle/>
          <a:p>
            <a:r>
              <a:rPr lang="en-GB" sz="2400" b="1" dirty="0">
                <a:latin typeface="Garamond" panose="02020404030301010803" pitchFamily="18" charset="0"/>
                <a:sym typeface="+mn-ea"/>
              </a:rPr>
              <a:t>Dr. (Mrs.) Taiwo </a:t>
            </a:r>
            <a:r>
              <a:rPr lang="en-GB" sz="2400" b="1" dirty="0" err="1">
                <a:latin typeface="Garamond" panose="02020404030301010803" pitchFamily="18" charset="0"/>
                <a:sym typeface="+mn-ea"/>
              </a:rPr>
              <a:t>Folasade</a:t>
            </a:r>
            <a:r>
              <a:rPr lang="en-GB" sz="2400" b="1" dirty="0">
                <a:latin typeface="Garamond" panose="02020404030301010803" pitchFamily="18" charset="0"/>
                <a:sym typeface="+mn-ea"/>
              </a:rPr>
              <a:t> Ipaye, </a:t>
            </a:r>
            <a:r>
              <a:rPr lang="en-GB" sz="2400" b="1" i="1" dirty="0">
                <a:latin typeface="Garamond" panose="02020404030301010803" pitchFamily="18" charset="0"/>
                <a:sym typeface="+mn-ea"/>
              </a:rPr>
              <a:t>FNIM</a:t>
            </a:r>
            <a:endParaRPr lang="en-GB" sz="2400" b="1" i="1" dirty="0">
              <a:latin typeface="Garamond" panose="02020404030301010803" pitchFamily="18" charset="0"/>
            </a:endParaRPr>
          </a:p>
          <a:p>
            <a:r>
              <a:rPr lang="en-US" sz="2400" b="1" dirty="0">
                <a:latin typeface="Garamond" panose="02020404030301010803" pitchFamily="18" charset="0"/>
                <a:sym typeface="+mn-ea"/>
              </a:rPr>
              <a:t>Director, Arthur </a:t>
            </a:r>
            <a:r>
              <a:rPr lang="en-US" sz="2400" b="1" dirty="0" err="1">
                <a:latin typeface="Garamond" panose="02020404030301010803" pitchFamily="18" charset="0"/>
                <a:sym typeface="+mn-ea"/>
              </a:rPr>
              <a:t>Mbanefo</a:t>
            </a:r>
            <a:r>
              <a:rPr lang="en-US" sz="2400" b="1" dirty="0">
                <a:latin typeface="Garamond" panose="02020404030301010803" pitchFamily="18" charset="0"/>
                <a:sym typeface="+mn-ea"/>
              </a:rPr>
              <a:t> Digital Research Centre</a:t>
            </a:r>
            <a:endParaRPr lang="en-US" sz="2400" dirty="0">
              <a:latin typeface="Garamond" panose="02020404030301010803" pitchFamily="18" charset="0"/>
            </a:endParaRPr>
          </a:p>
          <a:p>
            <a:r>
              <a:rPr lang="en-GB" sz="2400" b="1" dirty="0">
                <a:latin typeface="Garamond" panose="02020404030301010803" pitchFamily="18" charset="0"/>
                <a:sym typeface="+mn-ea"/>
              </a:rPr>
              <a:t>University of Lagos</a:t>
            </a:r>
            <a:endParaRPr lang="en-GB" altLang="en-US" sz="2400" dirty="0"/>
          </a:p>
        </p:txBody>
      </p:sp>
      <p:sp>
        <p:nvSpPr>
          <p:cNvPr id="11" name="Flowchart: Alternate Process 10"/>
          <p:cNvSpPr/>
          <p:nvPr/>
        </p:nvSpPr>
        <p:spPr bwMode="auto">
          <a:xfrm>
            <a:off x="302312" y="3897315"/>
            <a:ext cx="1866123" cy="511929"/>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0" name="Text Box 6"/>
          <p:cNvSpPr txBox="1"/>
          <p:nvPr/>
        </p:nvSpPr>
        <p:spPr>
          <a:xfrm>
            <a:off x="334782" y="3722918"/>
            <a:ext cx="2452370" cy="645160"/>
          </a:xfrm>
          <a:prstGeom prst="rect">
            <a:avLst/>
          </a:prstGeom>
          <a:noFill/>
          <a:effectLst>
            <a:outerShdw blurRad="50800" dist="38100" algn="l" rotWithShape="0">
              <a:prstClr val="black">
                <a:alpha val="40000"/>
              </a:prstClr>
            </a:outerShdw>
          </a:effectLst>
        </p:spPr>
        <p:txBody>
          <a:bodyPr wrap="square" rtlCol="0" anchor="t">
            <a:spAutoFit/>
          </a:bodyPr>
          <a:lstStyle/>
          <a:p>
            <a:r>
              <a:rPr lang="en-GB" altLang="en-US" dirty="0">
                <a:solidFill>
                  <a:schemeClr val="bg1"/>
                </a:solidFill>
                <a:sym typeface="+mn-ea"/>
              </a:rPr>
              <a:t>	</a:t>
            </a:r>
          </a:p>
          <a:p>
            <a:r>
              <a:rPr lang="en-US" dirty="0">
                <a:solidFill>
                  <a:schemeClr val="bg1"/>
                </a:solidFill>
                <a:sym typeface="+mn-ea"/>
              </a:rPr>
              <a:t>Presen</a:t>
            </a:r>
            <a:r>
              <a:rPr lang="en-GB" altLang="en-US" dirty="0">
                <a:solidFill>
                  <a:schemeClr val="bg1"/>
                </a:solidFill>
                <a:sym typeface="+mn-ea"/>
              </a:rPr>
              <a:t>tati</a:t>
            </a:r>
            <a:r>
              <a:rPr lang="en-US" dirty="0">
                <a:solidFill>
                  <a:schemeClr val="bg1"/>
                </a:solidFill>
                <a:sym typeface="+mn-ea"/>
              </a:rPr>
              <a:t>on by</a:t>
            </a:r>
            <a:endParaRPr lang="en-GB"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534938" y="350907"/>
            <a:ext cx="9518728" cy="607998"/>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Building your Capacity</a:t>
            </a:r>
          </a:p>
        </p:txBody>
      </p:sp>
      <p:sp>
        <p:nvSpPr>
          <p:cNvPr id="6" name="Text Placeholder 2"/>
          <p:cNvSpPr txBox="1"/>
          <p:nvPr/>
        </p:nvSpPr>
        <p:spPr>
          <a:xfrm>
            <a:off x="188352" y="1640027"/>
            <a:ext cx="5158105" cy="660400"/>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altLang="en-US" b="1" dirty="0">
                <a:solidFill>
                  <a:schemeClr val="tx1"/>
                </a:solidFill>
              </a:rPr>
              <a:t>Examples of Integrity</a:t>
            </a:r>
          </a:p>
        </p:txBody>
      </p:sp>
      <p:sp>
        <p:nvSpPr>
          <p:cNvPr id="11" name="TextBox 10"/>
          <p:cNvSpPr txBox="1"/>
          <p:nvPr/>
        </p:nvSpPr>
        <p:spPr>
          <a:xfrm>
            <a:off x="311143" y="2362897"/>
            <a:ext cx="6707221" cy="3784600"/>
          </a:xfrm>
          <a:prstGeom prst="rect">
            <a:avLst/>
          </a:prstGeom>
          <a:noFill/>
        </p:spPr>
        <p:txBody>
          <a:bodyPr wrap="square">
            <a:spAutoFit/>
          </a:bodyPr>
          <a:lstStyle/>
          <a:p>
            <a:pPr marL="285750" indent="-285750">
              <a:buFont typeface="Arial" panose="020B0604020202020204" pitchFamily="34" charset="0"/>
              <a:buChar char="•"/>
            </a:pPr>
            <a:r>
              <a:rPr lang="en-GB" altLang="en-US" sz="2400" dirty="0"/>
              <a:t>Keeping promises...</a:t>
            </a:r>
          </a:p>
          <a:p>
            <a:pPr marL="285750" indent="-285750">
              <a:buFont typeface="Arial" panose="020B0604020202020204" pitchFamily="34" charset="0"/>
              <a:buChar char="•"/>
            </a:pPr>
            <a:r>
              <a:rPr lang="en-GB" altLang="en-US" sz="2400" dirty="0"/>
              <a:t>Keeping secrets...</a:t>
            </a:r>
          </a:p>
          <a:p>
            <a:pPr marL="285750" indent="-285750">
              <a:buFont typeface="Arial" panose="020B0604020202020204" pitchFamily="34" charset="0"/>
              <a:buChar char="•"/>
            </a:pPr>
            <a:r>
              <a:rPr lang="en-GB" altLang="en-US" sz="2400" dirty="0"/>
              <a:t>Not letting someone else take the blame...</a:t>
            </a:r>
          </a:p>
          <a:p>
            <a:pPr marL="285750" indent="-285750">
              <a:buFont typeface="Arial" panose="020B0604020202020204" pitchFamily="34" charset="0"/>
              <a:buChar char="•"/>
            </a:pPr>
            <a:r>
              <a:rPr lang="en-GB" altLang="en-US" sz="2400" dirty="0"/>
              <a:t>Not gossiping...</a:t>
            </a:r>
          </a:p>
          <a:p>
            <a:pPr marL="285750" indent="-285750">
              <a:buFont typeface="Arial" panose="020B0604020202020204" pitchFamily="34" charset="0"/>
              <a:buChar char="•"/>
            </a:pPr>
            <a:r>
              <a:rPr lang="en-GB" altLang="en-US" sz="2400" dirty="0"/>
              <a:t>Doing the right thing without expecting a reward...</a:t>
            </a:r>
          </a:p>
          <a:p>
            <a:pPr marL="285750" indent="-285750">
              <a:buFont typeface="Arial" panose="020B0604020202020204" pitchFamily="34" charset="0"/>
              <a:buChar char="•"/>
            </a:pPr>
            <a:r>
              <a:rPr lang="en-GB" altLang="en-US" sz="2400" dirty="0"/>
              <a:t>Paying your taxes...</a:t>
            </a:r>
          </a:p>
          <a:p>
            <a:pPr marL="285750" indent="-285750">
              <a:buFont typeface="Arial" panose="020B0604020202020204" pitchFamily="34" charset="0"/>
              <a:buChar char="•"/>
            </a:pPr>
            <a:r>
              <a:rPr lang="en-GB" altLang="en-US" sz="2400" dirty="0"/>
              <a:t>Being polite even when someone is rude to you...</a:t>
            </a:r>
          </a:p>
          <a:p>
            <a:pPr marL="285750" indent="-285750">
              <a:buFont typeface="Arial" panose="020B0604020202020204" pitchFamily="34" charset="0"/>
              <a:buChar char="•"/>
            </a:pPr>
            <a:r>
              <a:rPr lang="en-GB" altLang="en-US" sz="2400" dirty="0"/>
              <a:t>Telling the truth…</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849" y="2662083"/>
            <a:ext cx="5021008" cy="2824317"/>
          </a:xfrm>
          <a:prstGeom prst="rect">
            <a:avLst/>
          </a:prstGeom>
        </p:spPr>
      </p:pic>
      <p:sp>
        <p:nvSpPr>
          <p:cNvPr id="14" name="Oval 13"/>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534938" y="350907"/>
            <a:ext cx="9518728" cy="607998"/>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Building your Capacity Cont’d</a:t>
            </a:r>
          </a:p>
        </p:txBody>
      </p:sp>
      <p:sp>
        <p:nvSpPr>
          <p:cNvPr id="4" name="Text Placeholder 4"/>
          <p:cNvSpPr txBox="1"/>
          <p:nvPr/>
        </p:nvSpPr>
        <p:spPr bwMode="auto">
          <a:xfrm>
            <a:off x="162232" y="1559682"/>
            <a:ext cx="6961239"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3200" b="1" dirty="0"/>
              <a:t>How to establish/ show credibility</a:t>
            </a:r>
          </a:p>
        </p:txBody>
      </p:sp>
      <p:sp>
        <p:nvSpPr>
          <p:cNvPr id="6" name="Content Placeholder 5"/>
          <p:cNvSpPr txBox="1"/>
          <p:nvPr/>
        </p:nvSpPr>
        <p:spPr bwMode="auto">
          <a:xfrm>
            <a:off x="161925" y="2207260"/>
            <a:ext cx="7441565" cy="408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n-GB" altLang="en-US" sz="2400" dirty="0"/>
              <a:t>Stay up to date with changes in your field...</a:t>
            </a:r>
          </a:p>
          <a:p>
            <a:pPr marL="342900" indent="-342900" algn="l">
              <a:lnSpc>
                <a:spcPct val="150000"/>
              </a:lnSpc>
              <a:buFont typeface="Arial" panose="020B0604020202020204" pitchFamily="34" charset="0"/>
              <a:buChar char="•"/>
            </a:pPr>
            <a:r>
              <a:rPr lang="en-GB" altLang="en-US" sz="2400" dirty="0"/>
              <a:t>Be transparent with information...</a:t>
            </a:r>
          </a:p>
          <a:p>
            <a:pPr marL="342900" indent="-342900" algn="l">
              <a:lnSpc>
                <a:spcPct val="150000"/>
              </a:lnSpc>
              <a:buFont typeface="Arial" panose="020B0604020202020204" pitchFamily="34" charset="0"/>
              <a:buChar char="•"/>
            </a:pPr>
            <a:r>
              <a:rPr lang="en-GB" altLang="en-US" sz="2400" dirty="0"/>
              <a:t>Value respect over likeability...</a:t>
            </a:r>
          </a:p>
          <a:p>
            <a:pPr marL="342900" indent="-342900" algn="l">
              <a:lnSpc>
                <a:spcPct val="150000"/>
              </a:lnSpc>
              <a:buFont typeface="Arial" panose="020B0604020202020204" pitchFamily="34" charset="0"/>
              <a:buChar char="•"/>
            </a:pPr>
            <a:r>
              <a:rPr lang="en-GB" altLang="en-US" sz="2400" dirty="0"/>
              <a:t>Grow professionally...</a:t>
            </a:r>
          </a:p>
          <a:p>
            <a:pPr marL="342900" indent="-342900" algn="l">
              <a:lnSpc>
                <a:spcPct val="150000"/>
              </a:lnSpc>
              <a:buFont typeface="Arial" panose="020B0604020202020204" pitchFamily="34" charset="0"/>
              <a:buChar char="•"/>
            </a:pPr>
            <a:r>
              <a:rPr lang="en-GB" altLang="en-US" sz="2400" dirty="0"/>
              <a:t>Encourage professional development in others...</a:t>
            </a:r>
          </a:p>
          <a:p>
            <a:pPr marL="342900" indent="-342900" algn="l">
              <a:lnSpc>
                <a:spcPct val="150000"/>
              </a:lnSpc>
              <a:buFont typeface="Arial" panose="020B0604020202020204" pitchFamily="34" charset="0"/>
              <a:buChar char="•"/>
            </a:pPr>
            <a:r>
              <a:rPr lang="en-GB" altLang="en-US" sz="2400" dirty="0"/>
              <a:t>Make well-advised and researched decisions...</a:t>
            </a:r>
          </a:p>
          <a:p>
            <a:pPr marL="342900" indent="-342900" algn="l">
              <a:lnSpc>
                <a:spcPct val="150000"/>
              </a:lnSpc>
              <a:buFont typeface="Arial" panose="020B0604020202020204" pitchFamily="34" charset="0"/>
              <a:buChar char="•"/>
            </a:pPr>
            <a:r>
              <a:rPr lang="en-GB" altLang="en-US" sz="2400" dirty="0"/>
              <a:t>Encourage teamwork and collaboration…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936" y="1760252"/>
            <a:ext cx="4441322" cy="4441322"/>
          </a:xfrm>
          <a:prstGeom prst="rect">
            <a:avLst/>
          </a:prstGeom>
        </p:spPr>
      </p:pic>
      <p:sp>
        <p:nvSpPr>
          <p:cNvPr id="11" name="Oval 10"/>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365997" y="235806"/>
            <a:ext cx="9460005" cy="83820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Building Your Capacity Cont’d</a:t>
            </a:r>
          </a:p>
        </p:txBody>
      </p:sp>
      <p:sp>
        <p:nvSpPr>
          <p:cNvPr id="4" name="Text Placeholder 2"/>
          <p:cNvSpPr txBox="1"/>
          <p:nvPr/>
        </p:nvSpPr>
        <p:spPr>
          <a:xfrm>
            <a:off x="174340" y="1539359"/>
            <a:ext cx="7126112" cy="823912"/>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altLang="en-US" b="1" dirty="0">
                <a:solidFill>
                  <a:schemeClr val="tx1"/>
                </a:solidFill>
              </a:rPr>
              <a:t>Showing integrity in the work place</a:t>
            </a:r>
          </a:p>
        </p:txBody>
      </p:sp>
      <p:sp>
        <p:nvSpPr>
          <p:cNvPr id="5" name="Content Placeholder 3"/>
          <p:cNvSpPr txBox="1"/>
          <p:nvPr/>
        </p:nvSpPr>
        <p:spPr bwMode="auto">
          <a:xfrm>
            <a:off x="192091" y="2207271"/>
            <a:ext cx="6826273" cy="422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altLang="en-US" sz="2800" dirty="0">
                <a:sym typeface="+mn-ea"/>
              </a:rPr>
              <a:t>Put in the hours. ...</a:t>
            </a:r>
          </a:p>
          <a:p>
            <a:pPr marL="342900" indent="-342900">
              <a:buFont typeface="Arial" panose="020B0604020202020204" pitchFamily="34" charset="0"/>
              <a:buChar char="•"/>
            </a:pPr>
            <a:r>
              <a:rPr lang="en-GB" altLang="en-US" sz="2800" dirty="0">
                <a:sym typeface="+mn-ea"/>
              </a:rPr>
              <a:t>Deal with conflict properly. ...</a:t>
            </a:r>
          </a:p>
          <a:p>
            <a:pPr marL="342900" indent="-342900">
              <a:buFont typeface="Arial" panose="020B0604020202020204" pitchFamily="34" charset="0"/>
              <a:buChar char="•"/>
            </a:pPr>
            <a:r>
              <a:rPr lang="en-GB" altLang="en-US" sz="2800" dirty="0">
                <a:sym typeface="+mn-ea"/>
              </a:rPr>
              <a:t>Report unethical behaviour. ...</a:t>
            </a:r>
          </a:p>
          <a:p>
            <a:pPr marL="342900" indent="-342900">
              <a:buFont typeface="Arial" panose="020B0604020202020204" pitchFamily="34" charset="0"/>
              <a:buChar char="•"/>
            </a:pPr>
            <a:r>
              <a:rPr lang="en-GB" altLang="en-US" sz="2800" dirty="0">
                <a:sym typeface="+mn-ea"/>
              </a:rPr>
              <a:t>Be upfront about your shortcomings. ...</a:t>
            </a:r>
          </a:p>
          <a:p>
            <a:pPr marL="342900" indent="-342900">
              <a:buFont typeface="Arial" panose="020B0604020202020204" pitchFamily="34" charset="0"/>
              <a:buChar char="•"/>
            </a:pPr>
            <a:r>
              <a:rPr lang="en-GB" altLang="en-US" sz="2800" dirty="0">
                <a:sym typeface="+mn-ea"/>
              </a:rPr>
              <a:t>Be willing to do hard work. ...</a:t>
            </a:r>
          </a:p>
          <a:p>
            <a:pPr marL="342900" indent="-342900">
              <a:buFont typeface="Arial" panose="020B0604020202020204" pitchFamily="34" charset="0"/>
              <a:buChar char="•"/>
            </a:pPr>
            <a:r>
              <a:rPr lang="en-GB" altLang="en-US" sz="2800" dirty="0">
                <a:sym typeface="+mn-ea"/>
              </a:rPr>
              <a:t>Take accountability for your actions. ...</a:t>
            </a:r>
          </a:p>
          <a:p>
            <a:pPr marL="342900" indent="-342900">
              <a:buFont typeface="Arial" panose="020B0604020202020204" pitchFamily="34" charset="0"/>
              <a:buChar char="•"/>
            </a:pPr>
            <a:r>
              <a:rPr lang="en-GB" altLang="en-US" sz="2800" dirty="0">
                <a:sym typeface="+mn-ea"/>
              </a:rPr>
              <a:t>Be a team player. ...</a:t>
            </a:r>
          </a:p>
          <a:p>
            <a:pPr marL="342900" indent="-342900">
              <a:buFont typeface="Arial" panose="020B0604020202020204" pitchFamily="34" charset="0"/>
              <a:buChar char="•"/>
            </a:pPr>
            <a:r>
              <a:rPr lang="en-GB" altLang="en-US" sz="2800" dirty="0">
                <a:sym typeface="+mn-ea"/>
              </a:rPr>
              <a:t>Respect others.</a:t>
            </a:r>
            <a:endParaRPr lang="en-GB" altLang="en-US" sz="2800" dirty="0"/>
          </a:p>
          <a:p>
            <a:endParaRPr lang="en-GB" alt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115" y="2828624"/>
            <a:ext cx="4963794" cy="2782127"/>
          </a:xfrm>
          <a:prstGeom prst="rect">
            <a:avLst/>
          </a:prstGeom>
        </p:spPr>
      </p:pic>
      <p:sp>
        <p:nvSpPr>
          <p:cNvPr id="10" name="Oval 9"/>
          <p:cNvSpPr/>
          <p:nvPr/>
        </p:nvSpPr>
        <p:spPr bwMode="auto">
          <a:xfrm>
            <a:off x="6096000" y="6387986"/>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365997" y="235806"/>
            <a:ext cx="9460005" cy="83820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Building Your Capacity Cont’d</a:t>
            </a:r>
          </a:p>
        </p:txBody>
      </p:sp>
      <p:sp>
        <p:nvSpPr>
          <p:cNvPr id="4" name="Content Placeholder 5"/>
          <p:cNvSpPr txBox="1"/>
          <p:nvPr/>
        </p:nvSpPr>
        <p:spPr bwMode="auto">
          <a:xfrm>
            <a:off x="265470" y="2148012"/>
            <a:ext cx="5456902" cy="423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en-US" sz="2400" dirty="0"/>
              <a:t>Credibility is the quality of gaining legitimate trust, integrity, and dependability—a trait every leader should possess in the workplace. To establish credibility, you must be a trusted source of information and decision-making among your team members. But actions speak louder than words when demonstrating credibility.</a:t>
            </a:r>
          </a:p>
        </p:txBody>
      </p:sp>
      <p:sp>
        <p:nvSpPr>
          <p:cNvPr id="5" name="Text Placeholder 4"/>
          <p:cNvSpPr txBox="1"/>
          <p:nvPr/>
        </p:nvSpPr>
        <p:spPr>
          <a:xfrm>
            <a:off x="56188" y="1180042"/>
            <a:ext cx="5183717" cy="847287"/>
          </a:xfrm>
          <a:prstGeom prst="rect">
            <a:avLst/>
          </a:prstGeom>
          <a:noFill/>
          <a:ln w="9525">
            <a:noFill/>
          </a:ln>
        </p:spPr>
        <p:txBody>
          <a:bodyPr anchor="b"/>
          <a:lstStyle>
            <a:lvl1pPr marL="0" indent="0" algn="l" rtl="0" fontAlgn="base">
              <a:spcBef>
                <a:spcPct val="20000"/>
              </a:spcBef>
              <a:spcAft>
                <a:spcPct val="0"/>
              </a:spcAft>
              <a:buNone/>
              <a:defRPr sz="2400" b="1" kern="1200">
                <a:solidFill>
                  <a:schemeClr val="tx1"/>
                </a:solidFill>
                <a:latin typeface="+mn-lt"/>
                <a:ea typeface="+mn-ea"/>
                <a:cs typeface="+mn-cs"/>
              </a:defRPr>
            </a:lvl1pPr>
            <a:lvl2pPr marL="457200" indent="0" algn="l" rtl="0" fontAlgn="base">
              <a:spcBef>
                <a:spcPct val="20000"/>
              </a:spcBef>
              <a:spcAft>
                <a:spcPct val="0"/>
              </a:spcAft>
              <a:buNone/>
              <a:defRPr sz="2000" b="1" kern="1200">
                <a:solidFill>
                  <a:schemeClr val="tx1"/>
                </a:solidFill>
                <a:latin typeface="+mn-lt"/>
                <a:ea typeface="+mn-ea"/>
                <a:cs typeface="+mn-cs"/>
              </a:defRPr>
            </a:lvl2pPr>
            <a:lvl3pPr marL="914400" indent="0" algn="l" rtl="0" fontAlgn="base">
              <a:spcBef>
                <a:spcPct val="20000"/>
              </a:spcBef>
              <a:spcAft>
                <a:spcPct val="0"/>
              </a:spcAft>
              <a:buNone/>
              <a:defRPr sz="1800" b="1" kern="1200">
                <a:solidFill>
                  <a:schemeClr val="tx1"/>
                </a:solidFill>
                <a:latin typeface="+mn-lt"/>
                <a:ea typeface="+mn-ea"/>
                <a:cs typeface="+mn-cs"/>
              </a:defRPr>
            </a:lvl3pPr>
            <a:lvl4pPr marL="1371600" indent="0" algn="l" rtl="0" fontAlgn="base">
              <a:spcBef>
                <a:spcPct val="20000"/>
              </a:spcBef>
              <a:spcAft>
                <a:spcPct val="0"/>
              </a:spcAft>
              <a:buNone/>
              <a:defRPr sz="1600" b="1" kern="1200">
                <a:solidFill>
                  <a:schemeClr val="tx1"/>
                </a:solidFill>
                <a:latin typeface="+mn-lt"/>
                <a:ea typeface="+mn-ea"/>
                <a:cs typeface="+mn-cs"/>
              </a:defRPr>
            </a:lvl4pPr>
            <a:lvl5pPr marL="1828800" indent="0" algn="l" rtl="0" fontAlgn="base">
              <a:spcBef>
                <a:spcPct val="20000"/>
              </a:spcBef>
              <a:spcAft>
                <a:spcPct val="0"/>
              </a:spcAft>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ltLang="en-US" sz="2800" dirty="0"/>
              <a:t>Gaining </a:t>
            </a:r>
            <a:r>
              <a:rPr lang="en-GB" altLang="en-US" sz="3200" dirty="0"/>
              <a:t>Credibility</a:t>
            </a:r>
            <a:endParaRPr lang="en-GB" alt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48012"/>
            <a:ext cx="5177642" cy="3515369"/>
          </a:xfrm>
          <a:prstGeom prst="rect">
            <a:avLst/>
          </a:prstGeom>
        </p:spPr>
      </p:pic>
      <p:sp>
        <p:nvSpPr>
          <p:cNvPr id="10" name="Oval 9"/>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dirty="0">
                <a:latin typeface="Arial" panose="020B0604020202020204" pitchFamily="34" charset="0"/>
                <a:ea typeface="SimSun" panose="02010600030101010101" pitchFamily="2" charset="-122"/>
              </a:rPr>
              <a:t>12</a:t>
            </a:r>
            <a:endParaRPr kumimoji="0" lang="en-US" sz="1800" b="0" i="0" u="none" strike="noStrike" cap="none" normalizeH="0" baseline="0" dirty="0">
              <a:ln>
                <a:noFill/>
              </a:ln>
              <a:effectLst/>
              <a:latin typeface="Arial" panose="020B0604020202020204" pitchFamily="34" charset="0"/>
              <a:ea typeface="SimSun"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333622" y="363599"/>
            <a:ext cx="9720044" cy="582613"/>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US" dirty="0"/>
              <a:t>Case Reviews</a:t>
            </a:r>
          </a:p>
        </p:txBody>
      </p:sp>
      <p:sp>
        <p:nvSpPr>
          <p:cNvPr id="4" name="Content Placeholder 2"/>
          <p:cNvSpPr txBox="1"/>
          <p:nvPr/>
        </p:nvSpPr>
        <p:spPr>
          <a:xfrm>
            <a:off x="55880" y="1484630"/>
            <a:ext cx="7686675" cy="5105400"/>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chemeClr val="tx1"/>
                </a:solidFill>
              </a:rPr>
              <a:t>Based on her track records Mrs. </a:t>
            </a:r>
            <a:r>
              <a:rPr lang="en-US" sz="2400" dirty="0" err="1">
                <a:solidFill>
                  <a:schemeClr val="tx1"/>
                </a:solidFill>
              </a:rPr>
              <a:t>lagbaja</a:t>
            </a:r>
            <a:r>
              <a:rPr lang="en-US" sz="2400" dirty="0">
                <a:solidFill>
                  <a:schemeClr val="tx1"/>
                </a:solidFill>
              </a:rPr>
              <a:t> was deployed to </a:t>
            </a:r>
            <a:r>
              <a:rPr lang="en-GB" altLang="en-US" sz="2400" dirty="0">
                <a:solidFill>
                  <a:schemeClr val="tx1"/>
                </a:solidFill>
              </a:rPr>
              <a:t>L</a:t>
            </a:r>
            <a:r>
              <a:rPr lang="en-US" sz="2400" dirty="0">
                <a:solidFill>
                  <a:schemeClr val="tx1"/>
                </a:solidFill>
              </a:rPr>
              <a:t>agoon </a:t>
            </a:r>
            <a:r>
              <a:rPr lang="en-GB" altLang="en-US" sz="2400" dirty="0">
                <a:solidFill>
                  <a:schemeClr val="tx1"/>
                </a:solidFill>
              </a:rPr>
              <a:t>F</a:t>
            </a:r>
            <a:r>
              <a:rPr lang="en-US" sz="2400" dirty="0">
                <a:solidFill>
                  <a:schemeClr val="tx1"/>
                </a:solidFill>
              </a:rPr>
              <a:t>ront  Hostel as the Hospitality Officer in 2017.  Upon assumption of office,  she noted that there were a number of administrative lapses especially with the record keeping and she set about putting things in order. However, the Officer who handed over to her sat her down, and explained various opportunities available for making extra money including non declaration of bed spaces and allocating such under the radar. She further requested to be allowed to continue to bring customers for such transactions</a:t>
            </a:r>
          </a:p>
          <a:p>
            <a:pPr marL="342900" indent="-342900" algn="just">
              <a:buFont typeface="Arial" panose="020B0604020202020204" pitchFamily="34" charset="0"/>
              <a:buChar char="•"/>
            </a:pPr>
            <a:r>
              <a:rPr lang="en-US" sz="2400" dirty="0">
                <a:solidFill>
                  <a:schemeClr val="tx1"/>
                </a:solidFill>
              </a:rPr>
              <a:t>If you were </a:t>
            </a:r>
            <a:r>
              <a:rPr lang="en-US" sz="2400" dirty="0" err="1">
                <a:solidFill>
                  <a:schemeClr val="tx1"/>
                </a:solidFill>
              </a:rPr>
              <a:t>Mrs</a:t>
            </a:r>
            <a:r>
              <a:rPr lang="en-US" sz="2400" dirty="0">
                <a:solidFill>
                  <a:schemeClr val="tx1"/>
                </a:solidFill>
              </a:rPr>
              <a:t> </a:t>
            </a:r>
            <a:r>
              <a:rPr lang="en-US" sz="2400" dirty="0" err="1">
                <a:solidFill>
                  <a:schemeClr val="tx1"/>
                </a:solidFill>
              </a:rPr>
              <a:t>Lagbaja</a:t>
            </a:r>
            <a:r>
              <a:rPr lang="en-US" sz="2400" dirty="0">
                <a:solidFill>
                  <a:schemeClr val="tx1"/>
                </a:solidFill>
              </a:rPr>
              <a:t>, how will you handle the situation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716" y="1829897"/>
            <a:ext cx="3969774" cy="3969774"/>
          </a:xfrm>
          <a:prstGeom prst="rect">
            <a:avLst/>
          </a:prstGeom>
        </p:spPr>
      </p:pic>
      <p:sp>
        <p:nvSpPr>
          <p:cNvPr id="7" name="Oval 6"/>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Content Placeholder 3"/>
          <p:cNvSpPr txBox="1"/>
          <p:nvPr/>
        </p:nvSpPr>
        <p:spPr bwMode="auto">
          <a:xfrm>
            <a:off x="4026310" y="1676195"/>
            <a:ext cx="7919883" cy="549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dirty="0"/>
              <a:t>Mr. </a:t>
            </a:r>
            <a:r>
              <a:rPr lang="en-US" sz="2000" dirty="0" err="1"/>
              <a:t>Foolnoone</a:t>
            </a:r>
            <a:r>
              <a:rPr lang="en-US" sz="2000" dirty="0"/>
              <a:t> was employed as a </a:t>
            </a:r>
            <a:r>
              <a:rPr lang="en-GB" altLang="en-US" sz="2000" dirty="0"/>
              <a:t>P</a:t>
            </a:r>
            <a:r>
              <a:rPr lang="en-US" sz="2000" dirty="0"/>
              <a:t>orter in 2010 and posted to the academic buildings where he served for almost 10 years. Upon his promotion to supervisory cadre, he was moved to the Hostel  as a supervisor. However Mr. F had gotten used to absenteeism and being covered up by colleagues in his earlier postings, a habit which he found difficult to get out of. Most of his colleagues had also undergone additional training through personal self development and were now at least one grade above him whereas he had failed to add anything to his school certificate. He was also unable to make use of a computer for his administrative tasks and had to rely on one of the new recruits to carry out his supervisory role. Many of the junior colleagues found it easy teasing him and rarely carried out his instructions.</a:t>
            </a:r>
          </a:p>
          <a:p>
            <a:pPr marL="342900" indent="-342900" algn="just">
              <a:buFont typeface="Arial" panose="020B0604020202020204" pitchFamily="34" charset="0"/>
              <a:buChar char="•"/>
            </a:pPr>
            <a:r>
              <a:rPr lang="en-US" sz="2000" dirty="0"/>
              <a:t>What are the challenges facing </a:t>
            </a:r>
            <a:r>
              <a:rPr lang="en-US" sz="2000" dirty="0" err="1"/>
              <a:t>Mr</a:t>
            </a:r>
            <a:r>
              <a:rPr lang="en-US" sz="2000" dirty="0"/>
              <a:t> F and how should he correct them?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06" y="2032685"/>
            <a:ext cx="3645443" cy="3645443"/>
          </a:xfrm>
          <a:prstGeom prst="rect">
            <a:avLst/>
          </a:prstGeom>
        </p:spPr>
      </p:pic>
      <p:sp>
        <p:nvSpPr>
          <p:cNvPr id="6" name="Title 1"/>
          <p:cNvSpPr txBox="1"/>
          <p:nvPr/>
        </p:nvSpPr>
        <p:spPr>
          <a:xfrm>
            <a:off x="1333622" y="363599"/>
            <a:ext cx="9720044" cy="582613"/>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US" dirty="0"/>
              <a:t>Case Reviews Cont’d</a:t>
            </a:r>
          </a:p>
        </p:txBody>
      </p:sp>
      <p:sp>
        <p:nvSpPr>
          <p:cNvPr id="7" name="Oval 6"/>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479771" y="347052"/>
            <a:ext cx="9573895" cy="66929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a:t>Ensuring your Integrity and Credibility</a:t>
            </a:r>
            <a:endParaRPr lang="en-GB" altLang="en-US" dirty="0"/>
          </a:p>
        </p:txBody>
      </p:sp>
      <p:sp>
        <p:nvSpPr>
          <p:cNvPr id="4" name="Content Placeholder 4"/>
          <p:cNvSpPr txBox="1"/>
          <p:nvPr/>
        </p:nvSpPr>
        <p:spPr bwMode="auto">
          <a:xfrm>
            <a:off x="258329" y="1649030"/>
            <a:ext cx="5384800" cy="539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altLang="en-US" sz="2400" dirty="0"/>
              <a:t>Follow laid down rules and regulations.</a:t>
            </a:r>
          </a:p>
          <a:p>
            <a:pPr marL="342900" indent="-342900">
              <a:buFont typeface="Arial" panose="020B0604020202020204" pitchFamily="34" charset="0"/>
              <a:buChar char="•"/>
            </a:pPr>
            <a:r>
              <a:rPr lang="en-GB" altLang="en-US" sz="2400" dirty="0"/>
              <a:t>Ensure you maintain proper records and inventory which are easily retrievable.</a:t>
            </a:r>
          </a:p>
          <a:p>
            <a:pPr marL="342900" indent="-342900">
              <a:buFont typeface="Arial" panose="020B0604020202020204" pitchFamily="34" charset="0"/>
              <a:buChar char="•"/>
            </a:pPr>
            <a:r>
              <a:rPr lang="en-GB" altLang="en-US" sz="2400" dirty="0"/>
              <a:t>Ensure you effectively monitor activities in the hall in line with university policies.</a:t>
            </a:r>
          </a:p>
          <a:p>
            <a:pPr marL="342900" indent="-342900">
              <a:buFont typeface="Arial" panose="020B0604020202020204" pitchFamily="34" charset="0"/>
              <a:buChar char="•"/>
            </a:pPr>
            <a:r>
              <a:rPr lang="en-GB" altLang="en-US" sz="2400" dirty="0"/>
              <a:t>Ensure you foster team ethics with other members of staff.</a:t>
            </a:r>
          </a:p>
          <a:p>
            <a:pPr marL="342900" indent="-342900">
              <a:buFont typeface="Arial" panose="020B0604020202020204" pitchFamily="34" charset="0"/>
              <a:buChar char="•"/>
            </a:pPr>
            <a:r>
              <a:rPr lang="en-GB" altLang="en-US" sz="2400" dirty="0"/>
              <a:t>Avoid engaging in </a:t>
            </a:r>
            <a:r>
              <a:rPr lang="en-GB" altLang="en-US" sz="2400" dirty="0" err="1"/>
              <a:t>unwholesome</a:t>
            </a:r>
            <a:r>
              <a:rPr lang="en-GB" altLang="en-US" sz="2400" dirty="0"/>
              <a:t> verbal exchange with staff and students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662" y="2032686"/>
            <a:ext cx="5852389" cy="3899154"/>
          </a:xfrm>
          <a:prstGeom prst="rect">
            <a:avLst/>
          </a:prstGeom>
        </p:spPr>
      </p:pic>
      <p:sp>
        <p:nvSpPr>
          <p:cNvPr id="7" name="Oval 6"/>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4" name="Title 3"/>
          <p:cNvSpPr txBox="1"/>
          <p:nvPr/>
        </p:nvSpPr>
        <p:spPr>
          <a:xfrm>
            <a:off x="1360866" y="452462"/>
            <a:ext cx="9248140" cy="56388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Deviant Behaviours (Misconduct) Cont’d</a:t>
            </a:r>
          </a:p>
        </p:txBody>
      </p:sp>
      <p:sp>
        <p:nvSpPr>
          <p:cNvPr id="5" name="Content Placeholder 9"/>
          <p:cNvSpPr txBox="1"/>
          <p:nvPr/>
        </p:nvSpPr>
        <p:spPr bwMode="auto">
          <a:xfrm>
            <a:off x="6389329" y="1794183"/>
            <a:ext cx="538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3200" dirty="0"/>
              <a:t>A deviant behaviour is something or someone whose behaviour deviates from the rules and regulations or falls short of acceptable standards. In public service they come under acts of misconduct and carry a wide range of sanctions.</a:t>
            </a:r>
          </a:p>
          <a:p>
            <a:endParaRPr lang="en-GB" altLang="en-US" sz="2000" dirty="0"/>
          </a:p>
          <a:p>
            <a:endParaRPr lang="en-GB" alt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09" y="2329323"/>
            <a:ext cx="5638801" cy="3171826"/>
          </a:xfrm>
          <a:prstGeom prst="rect">
            <a:avLst/>
          </a:prstGeom>
        </p:spPr>
      </p:pic>
      <p:sp>
        <p:nvSpPr>
          <p:cNvPr id="10" name="Oval 9"/>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3"/>
          <p:cNvSpPr txBox="1"/>
          <p:nvPr/>
        </p:nvSpPr>
        <p:spPr>
          <a:xfrm>
            <a:off x="1360866" y="452462"/>
            <a:ext cx="9248140" cy="56388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Deviant Behaviours (Misconduct)</a:t>
            </a:r>
          </a:p>
        </p:txBody>
      </p:sp>
      <p:sp>
        <p:nvSpPr>
          <p:cNvPr id="4" name="Content Placeholder 7"/>
          <p:cNvSpPr txBox="1"/>
          <p:nvPr/>
        </p:nvSpPr>
        <p:spPr>
          <a:xfrm>
            <a:off x="264794" y="1513049"/>
            <a:ext cx="5723051" cy="5492434"/>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altLang="en-US" sz="2000" dirty="0">
                <a:solidFill>
                  <a:schemeClr val="tx1"/>
                </a:solidFill>
              </a:rPr>
              <a:t>Misconduct means any act or behaviour in or outside the university which is prejudicial to the good name of the university and or of discipline and proper administration, examples include but are not limited to;</a:t>
            </a:r>
          </a:p>
          <a:p>
            <a:pPr marL="342900" indent="-342900" algn="l">
              <a:buFont typeface="Arial" panose="020B0604020202020204" pitchFamily="34" charset="0"/>
              <a:buChar char="•"/>
            </a:pPr>
            <a:r>
              <a:rPr lang="en-GB" altLang="en-US" sz="2000" dirty="0">
                <a:solidFill>
                  <a:schemeClr val="tx1"/>
                </a:solidFill>
              </a:rPr>
              <a:t>Membership of secret cults</a:t>
            </a:r>
          </a:p>
          <a:p>
            <a:pPr marL="342900" indent="-342900" algn="l">
              <a:buFont typeface="Arial" panose="020B0604020202020204" pitchFamily="34" charset="0"/>
              <a:buChar char="•"/>
            </a:pPr>
            <a:r>
              <a:rPr lang="en-GB" altLang="en-US" sz="2000" dirty="0">
                <a:solidFill>
                  <a:schemeClr val="tx1"/>
                </a:solidFill>
              </a:rPr>
              <a:t>Instigating unrests or disorderly assembly</a:t>
            </a:r>
          </a:p>
          <a:p>
            <a:pPr marL="342900" indent="-342900" algn="l">
              <a:buFont typeface="Arial" panose="020B0604020202020204" pitchFamily="34" charset="0"/>
              <a:buChar char="•"/>
            </a:pPr>
            <a:r>
              <a:rPr lang="en-GB" altLang="en-US" sz="2000" dirty="0">
                <a:solidFill>
                  <a:schemeClr val="tx1"/>
                </a:solidFill>
              </a:rPr>
              <a:t>Stealing, forgery, extortion or illegal collection of money from students</a:t>
            </a:r>
          </a:p>
          <a:p>
            <a:pPr marL="342900" indent="-342900" algn="l">
              <a:buFont typeface="Arial" panose="020B0604020202020204" pitchFamily="34" charset="0"/>
              <a:buChar char="•"/>
            </a:pPr>
            <a:r>
              <a:rPr lang="en-GB" altLang="en-US" sz="2000" dirty="0">
                <a:solidFill>
                  <a:schemeClr val="tx1"/>
                </a:solidFill>
              </a:rPr>
              <a:t>Falsification of records</a:t>
            </a:r>
          </a:p>
          <a:p>
            <a:pPr marL="342900" indent="-342900" algn="l">
              <a:buFont typeface="Arial" panose="020B0604020202020204" pitchFamily="34" charset="0"/>
              <a:buChar char="•"/>
            </a:pPr>
            <a:r>
              <a:rPr lang="en-GB" altLang="en-US" sz="2000" dirty="0">
                <a:solidFill>
                  <a:schemeClr val="tx1"/>
                </a:solidFill>
              </a:rPr>
              <a:t>Sexual exploitation  of students</a:t>
            </a:r>
          </a:p>
          <a:p>
            <a:pPr marL="342900" indent="-342900" algn="l">
              <a:buFont typeface="Arial" panose="020B0604020202020204" pitchFamily="34" charset="0"/>
              <a:buChar char="•"/>
            </a:pPr>
            <a:r>
              <a:rPr lang="en-GB" altLang="en-US" sz="2000" dirty="0">
                <a:solidFill>
                  <a:schemeClr val="tx1"/>
                </a:solidFill>
              </a:rPr>
              <a:t>Admission and examination malpractice</a:t>
            </a:r>
          </a:p>
          <a:p>
            <a:pPr marL="342900" indent="-342900" algn="l">
              <a:buFont typeface="Arial" panose="020B0604020202020204" pitchFamily="34" charset="0"/>
              <a:buChar char="•"/>
            </a:pPr>
            <a:r>
              <a:rPr lang="en-GB" altLang="en-US" sz="2000" dirty="0">
                <a:solidFill>
                  <a:schemeClr val="tx1"/>
                </a:solidFill>
              </a:rPr>
              <a:t>Drunkenness, insubordination, divided loyalty, negligence etc (See Yellow book)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936" y="1814053"/>
            <a:ext cx="5837856" cy="4327311"/>
          </a:xfrm>
          <a:prstGeom prst="rect">
            <a:avLst/>
          </a:prstGeom>
        </p:spPr>
      </p:pic>
      <p:sp>
        <p:nvSpPr>
          <p:cNvPr id="7" name="Oval 6"/>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ltLang="en-US"/>
          </a:p>
        </p:txBody>
      </p:sp>
      <p:sp>
        <p:nvSpPr>
          <p:cNvPr id="5" name="Content Placeholder 4"/>
          <p:cNvSpPr>
            <a:spLocks noGrp="1"/>
          </p:cNvSpPr>
          <p:nvPr>
            <p:ph sz="half" idx="1"/>
          </p:nvPr>
        </p:nvSpPr>
        <p:spPr/>
        <p:txBody>
          <a:bodyPr/>
          <a:lstStyle/>
          <a:p>
            <a:pPr marL="0" indent="0">
              <a:buNone/>
            </a:pPr>
            <a:r>
              <a:rPr lang="en-GB" altLang="en-US" b="1"/>
              <a:t>Misconduct: </a:t>
            </a:r>
            <a:r>
              <a:rPr lang="en-GB" altLang="en-US" sz="1800"/>
              <a:t>This is a specific act of wrong doing or improper behaviour which can be investigated and proved. It can lead to termination ment. Examples of such include;</a:t>
            </a:r>
          </a:p>
          <a:p>
            <a:pPr>
              <a:buFont typeface="Wingdings" panose="05000000000000000000" charset="0"/>
              <a:buChar char="Ø"/>
            </a:pPr>
            <a:r>
              <a:rPr lang="en-GB" altLang="en-US" sz="1800"/>
              <a:t>Scandalous acts such as; mImoral behaviour, Unruly behaviour, drunkennes, assault, Foul language etc</a:t>
            </a:r>
          </a:p>
          <a:p>
            <a:pPr>
              <a:buFont typeface="Wingdings" panose="05000000000000000000" charset="0"/>
              <a:buChar char="Ø"/>
            </a:pPr>
            <a:r>
              <a:rPr lang="en-GB" altLang="en-US" sz="1800"/>
              <a:t>habitual lateness to work.</a:t>
            </a:r>
          </a:p>
          <a:p>
            <a:pPr>
              <a:buFont typeface="Wingdings" panose="05000000000000000000" charset="0"/>
              <a:buChar char="Ø"/>
            </a:pPr>
            <a:r>
              <a:rPr lang="en-GB" altLang="en-US" sz="1800"/>
              <a:t>deliberate delay in treating official documents.</a:t>
            </a:r>
          </a:p>
          <a:p>
            <a:pPr>
              <a:buFont typeface="Wingdings" panose="05000000000000000000" charset="0"/>
              <a:buChar char="Ø"/>
            </a:pPr>
            <a:r>
              <a:rPr lang="en-GB" altLang="en-US" sz="1800"/>
              <a:t>Failure to keep records</a:t>
            </a:r>
          </a:p>
          <a:p>
            <a:pPr>
              <a:buFont typeface="Wingdings" panose="05000000000000000000" charset="0"/>
              <a:buChar char="Ø"/>
            </a:pPr>
            <a:r>
              <a:rPr lang="en-GB" altLang="en-US" sz="1800"/>
              <a:t>Dishonesty, negligence, sleeping on duty.</a:t>
            </a:r>
          </a:p>
          <a:p>
            <a:pPr>
              <a:buFont typeface="Wingdings" panose="05000000000000000000" charset="0"/>
              <a:buChar char="Ø"/>
            </a:pPr>
            <a:r>
              <a:rPr lang="en-GB" altLang="en-US" sz="1800"/>
              <a:t>Improper dressing while on duty,</a:t>
            </a:r>
          </a:p>
          <a:p>
            <a:pPr>
              <a:buFont typeface="Wingdings" panose="05000000000000000000" charset="0"/>
              <a:buChar char="Ø"/>
            </a:pPr>
            <a:r>
              <a:rPr lang="en-GB" altLang="en-US" sz="1800"/>
              <a:t>Hawking merchandise within office premises</a:t>
            </a:r>
          </a:p>
          <a:p>
            <a:pPr>
              <a:buFont typeface="Wingdings" panose="05000000000000000000" charset="0"/>
              <a:buChar char="Ø"/>
            </a:pPr>
            <a:r>
              <a:rPr lang="en-GB" altLang="en-US" sz="1800"/>
              <a:t>Discourteous behaviour to the public</a:t>
            </a:r>
          </a:p>
          <a:p>
            <a:pPr>
              <a:buFont typeface="Wingdings" panose="05000000000000000000" charset="0"/>
              <a:buChar char="Ø"/>
            </a:pPr>
            <a:r>
              <a:rPr lang="en-GB" altLang="en-US" sz="1800"/>
              <a:t>Insurbodinatiom</a:t>
            </a:r>
          </a:p>
          <a:p>
            <a:pPr>
              <a:buFont typeface="Wingdings" panose="05000000000000000000" charset="0"/>
              <a:buChar char="Ø"/>
            </a:pPr>
            <a:endParaRPr lang="en-GB" altLang="en-US" sz="1800"/>
          </a:p>
          <a:p>
            <a:pPr marL="0" indent="0">
              <a:buNone/>
            </a:pPr>
            <a:endParaRPr lang="en-GB" altLang="en-US" sz="1800"/>
          </a:p>
        </p:txBody>
      </p:sp>
      <p:sp>
        <p:nvSpPr>
          <p:cNvPr id="6" name="Content Placeholder 5"/>
          <p:cNvSpPr>
            <a:spLocks noGrp="1"/>
          </p:cNvSpPr>
          <p:nvPr>
            <p:ph sz="half" idx="2"/>
          </p:nvPr>
        </p:nvSpPr>
        <p:spPr>
          <a:xfrm>
            <a:off x="6197600" y="1174750"/>
            <a:ext cx="5384800" cy="5326380"/>
          </a:xfrm>
        </p:spPr>
        <p:txBody>
          <a:bodyPr/>
          <a:lstStyle/>
          <a:p>
            <a:pPr marL="0" indent="0">
              <a:buFont typeface="Wingdings" panose="05000000000000000000" charset="0"/>
              <a:buNone/>
            </a:pPr>
            <a:r>
              <a:rPr lang="en-GB" altLang="en-US" b="1"/>
              <a:t>Gross Misconduct: </a:t>
            </a:r>
            <a:r>
              <a:rPr lang="en-GB" altLang="en-US" sz="1800"/>
              <a:t>is a specific act of serious wrongdoing and improper behaviour which can be investigated and if proven,ay lead to dismissal. e.g.</a:t>
            </a:r>
          </a:p>
          <a:p>
            <a:pPr>
              <a:buFont typeface="Wingdings" panose="05000000000000000000" charset="0"/>
              <a:buChar char="Ø"/>
            </a:pPr>
            <a:r>
              <a:rPr lang="en-GB" altLang="en-US" sz="1800"/>
              <a:t>Falsification/suppression of records</a:t>
            </a:r>
          </a:p>
          <a:p>
            <a:pPr>
              <a:buFont typeface="Wingdings" panose="05000000000000000000" charset="0"/>
              <a:buChar char="Ø"/>
            </a:pPr>
            <a:r>
              <a:rPr lang="en-GB" altLang="en-US" sz="1800"/>
              <a:t>Witholding of files</a:t>
            </a:r>
          </a:p>
          <a:p>
            <a:pPr>
              <a:buFont typeface="Wingdings" panose="05000000000000000000" charset="0"/>
              <a:buChar char="Ø"/>
            </a:pPr>
            <a:r>
              <a:rPr lang="en-GB" altLang="en-US" sz="1800"/>
              <a:t>Conviction on a criminal charge</a:t>
            </a:r>
          </a:p>
          <a:p>
            <a:pPr>
              <a:buFont typeface="Wingdings" panose="05000000000000000000" charset="0"/>
              <a:buChar char="Ø"/>
            </a:pPr>
            <a:r>
              <a:rPr lang="en-GB" altLang="en-US" sz="1800"/>
              <a:t>Absence from duty without leave</a:t>
            </a:r>
          </a:p>
          <a:p>
            <a:pPr>
              <a:buFont typeface="Wingdings" panose="05000000000000000000" charset="0"/>
              <a:buChar char="Ø"/>
            </a:pPr>
            <a:r>
              <a:rPr lang="en-GB" altLang="en-US" sz="1800"/>
              <a:t>False claims against government officials</a:t>
            </a:r>
          </a:p>
          <a:p>
            <a:pPr>
              <a:buFont typeface="Wingdings" panose="05000000000000000000" charset="0"/>
              <a:buChar char="Ø"/>
            </a:pPr>
            <a:r>
              <a:rPr lang="en-GB" altLang="en-US" sz="1800"/>
              <a:t>Engaging in partisan politics</a:t>
            </a:r>
          </a:p>
          <a:p>
            <a:pPr>
              <a:buFont typeface="Wingdings" panose="05000000000000000000" charset="0"/>
              <a:buChar char="Ø"/>
            </a:pPr>
            <a:r>
              <a:rPr lang="en-GB" altLang="en-US" sz="1800"/>
              <a:t>Bankruptcy/ serious financial embarrassment</a:t>
            </a:r>
          </a:p>
          <a:p>
            <a:pPr>
              <a:buFont typeface="Wingdings" panose="05000000000000000000" charset="0"/>
              <a:buChar char="Ø"/>
            </a:pPr>
            <a:r>
              <a:rPr lang="en-GB" altLang="en-US" sz="1800"/>
              <a:t>Bribery, corruption/embezzlement</a:t>
            </a:r>
          </a:p>
          <a:p>
            <a:pPr>
              <a:buFont typeface="Wingdings" panose="05000000000000000000" charset="0"/>
              <a:buChar char="Ø"/>
            </a:pPr>
            <a:r>
              <a:rPr lang="en-GB" altLang="en-US" sz="1800"/>
              <a:t>Holding more than one full time job</a:t>
            </a:r>
          </a:p>
          <a:p>
            <a:pPr>
              <a:buFont typeface="Wingdings" panose="05000000000000000000" charset="0"/>
              <a:buChar char="Ø"/>
            </a:pPr>
            <a:r>
              <a:rPr lang="en-GB" altLang="en-US" sz="1800"/>
              <a:t>Sabotage</a:t>
            </a:r>
          </a:p>
          <a:p>
            <a:pPr>
              <a:buFont typeface="Wingdings" panose="05000000000000000000" charset="0"/>
              <a:buChar char="Ø"/>
            </a:pPr>
            <a:r>
              <a:rPr lang="en-GB" altLang="en-US" sz="1800"/>
              <a:t>Nepotism or any other form of preferential treatment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ctrTitle"/>
          </p:nvPr>
        </p:nvSpPr>
        <p:spPr>
          <a:xfrm>
            <a:off x="2063750" y="925830"/>
            <a:ext cx="9211945" cy="2404745"/>
          </a:xfrm>
        </p:spPr>
        <p:txBody>
          <a:bodyPr/>
          <a:lstStyle/>
          <a:p>
            <a:pPr algn="l"/>
            <a:r>
              <a:rPr lang="en-GB" altLang="en-US" dirty="0">
                <a:sym typeface="+mn-ea"/>
              </a:rPr>
              <a:t>Integrity and Credibility at Work &amp; Sanctions to Deviants</a:t>
            </a:r>
            <a:br>
              <a:rPr lang="en-GB" altLang="en-US" dirty="0">
                <a:sym typeface="+mn-ea"/>
              </a:rPr>
            </a:br>
            <a:endParaRPr lang="en-GB" altLang="en-US" dirty="0"/>
          </a:p>
        </p:txBody>
      </p:sp>
      <p:sp>
        <p:nvSpPr>
          <p:cNvPr id="5" name="Subtitle 4"/>
          <p:cNvSpPr>
            <a:spLocks noGrp="1" noChangeArrowheads="1"/>
          </p:cNvSpPr>
          <p:nvPr>
            <p:ph type="subTitle" idx="1"/>
          </p:nvPr>
        </p:nvSpPr>
        <p:spPr/>
        <p:txBody>
          <a:bodyPr/>
          <a:lstStyle/>
          <a:p>
            <a:r>
              <a:rPr lang="en-GB" altLang="en-US"/>
              <a:t>27th October 2022</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 y="1044028"/>
            <a:ext cx="1635611" cy="16356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359422" y="239651"/>
            <a:ext cx="9854268" cy="83051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US" sz="3200" dirty="0"/>
              <a:t>Sanctions for </a:t>
            </a:r>
            <a:r>
              <a:rPr lang="en-GB" altLang="en-US" sz="3200" dirty="0"/>
              <a:t>a</a:t>
            </a:r>
            <a:r>
              <a:rPr lang="en-US" sz="3200" dirty="0"/>
              <a:t>cts of misconduct in the university</a:t>
            </a:r>
          </a:p>
        </p:txBody>
      </p:sp>
      <p:sp>
        <p:nvSpPr>
          <p:cNvPr id="4" name="Content Placeholder 2"/>
          <p:cNvSpPr txBox="1"/>
          <p:nvPr/>
        </p:nvSpPr>
        <p:spPr>
          <a:xfrm>
            <a:off x="365904" y="2373895"/>
            <a:ext cx="5384800" cy="4953000"/>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000" dirty="0">
                <a:solidFill>
                  <a:schemeClr val="tx1"/>
                </a:solidFill>
              </a:rPr>
              <a:t>Verbal query</a:t>
            </a:r>
          </a:p>
          <a:p>
            <a:pPr marL="457200" indent="-457200" algn="l">
              <a:buFont typeface="Arial" panose="020B0604020202020204" pitchFamily="34" charset="0"/>
              <a:buChar char="•"/>
            </a:pPr>
            <a:r>
              <a:rPr lang="en-US" sz="2000" dirty="0">
                <a:solidFill>
                  <a:schemeClr val="tx1"/>
                </a:solidFill>
              </a:rPr>
              <a:t>Written Query</a:t>
            </a:r>
          </a:p>
          <a:p>
            <a:pPr marL="457200" indent="-457200" algn="l">
              <a:buFont typeface="Arial" panose="020B0604020202020204" pitchFamily="34" charset="0"/>
              <a:buChar char="•"/>
            </a:pPr>
            <a:r>
              <a:rPr lang="en-US" sz="2000" dirty="0">
                <a:solidFill>
                  <a:schemeClr val="tx1"/>
                </a:solidFill>
              </a:rPr>
              <a:t>Formal Warning</a:t>
            </a:r>
          </a:p>
          <a:p>
            <a:pPr marL="457200" indent="-457200" algn="l">
              <a:buFont typeface="Arial" panose="020B0604020202020204" pitchFamily="34" charset="0"/>
              <a:buChar char="•"/>
            </a:pPr>
            <a:r>
              <a:rPr lang="en-GB" altLang="en-US" sz="2000" dirty="0">
                <a:solidFill>
                  <a:schemeClr val="tx1"/>
                </a:solidFill>
              </a:rPr>
              <a:t>Witholding or deferment of annual increment</a:t>
            </a:r>
          </a:p>
          <a:p>
            <a:pPr marL="457200" indent="-457200" algn="l">
              <a:buFont typeface="Arial" panose="020B0604020202020204" pitchFamily="34" charset="0"/>
              <a:buChar char="•"/>
            </a:pPr>
            <a:r>
              <a:rPr lang="en-GB" altLang="en-US" sz="2000" dirty="0">
                <a:solidFill>
                  <a:schemeClr val="tx1"/>
                </a:solidFill>
              </a:rPr>
              <a:t>Reduction in rank</a:t>
            </a:r>
            <a:endParaRPr lang="en-US" sz="2000" dirty="0">
              <a:solidFill>
                <a:schemeClr val="tx1"/>
              </a:solidFill>
            </a:endParaRPr>
          </a:p>
          <a:p>
            <a:pPr marL="457200" indent="-457200" algn="l">
              <a:buFont typeface="Arial" panose="020B0604020202020204" pitchFamily="34" charset="0"/>
              <a:buChar char="•"/>
            </a:pPr>
            <a:r>
              <a:rPr lang="en-GB" altLang="en-US" sz="2000" dirty="0">
                <a:solidFill>
                  <a:schemeClr val="tx1"/>
                </a:solidFill>
              </a:rPr>
              <a:t>Termination of Appointment</a:t>
            </a:r>
            <a:endParaRPr lang="en-US" sz="2000" dirty="0">
              <a:solidFill>
                <a:schemeClr val="tx1"/>
              </a:solidFill>
            </a:endParaRPr>
          </a:p>
          <a:p>
            <a:pPr marL="457200" indent="-457200" algn="l">
              <a:buFont typeface="Arial" panose="020B0604020202020204" pitchFamily="34" charset="0"/>
              <a:buChar char="•"/>
            </a:pPr>
            <a:r>
              <a:rPr lang="en-US" sz="2000" dirty="0">
                <a:solidFill>
                  <a:schemeClr val="tx1"/>
                </a:solidFill>
              </a:rPr>
              <a:t>Escalate to administrative panel if need be</a:t>
            </a:r>
          </a:p>
        </p:txBody>
      </p:sp>
      <p:sp>
        <p:nvSpPr>
          <p:cNvPr id="6" name="TextBox 5"/>
          <p:cNvSpPr txBox="1"/>
          <p:nvPr/>
        </p:nvSpPr>
        <p:spPr>
          <a:xfrm>
            <a:off x="0" y="1549468"/>
            <a:ext cx="6496664" cy="646331"/>
          </a:xfrm>
          <a:prstGeom prst="rect">
            <a:avLst/>
          </a:prstGeom>
          <a:noFill/>
        </p:spPr>
        <p:txBody>
          <a:bodyPr wrap="square">
            <a:spAutoFit/>
          </a:bodyPr>
          <a:lstStyle/>
          <a:p>
            <a:pPr algn="l"/>
            <a:r>
              <a:rPr lang="en-US" sz="3600" b="1" dirty="0">
                <a:solidFill>
                  <a:schemeClr val="tx1"/>
                </a:solidFill>
              </a:rPr>
              <a:t>Misconduct</a:t>
            </a:r>
            <a:endParaRPr lang="en-US" sz="3200" b="1"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018" y="1934055"/>
            <a:ext cx="5590806" cy="3955496"/>
          </a:xfrm>
          <a:prstGeom prst="rect">
            <a:avLst/>
          </a:prstGeom>
        </p:spPr>
      </p:pic>
      <p:sp>
        <p:nvSpPr>
          <p:cNvPr id="11" name="Oval 10"/>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Content Placeholder 3"/>
          <p:cNvSpPr txBox="1"/>
          <p:nvPr/>
        </p:nvSpPr>
        <p:spPr bwMode="auto">
          <a:xfrm>
            <a:off x="6096000" y="2389966"/>
            <a:ext cx="538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400" dirty="0"/>
              <a:t>Suspension/interdiction</a:t>
            </a:r>
          </a:p>
          <a:p>
            <a:pPr marL="342900" indent="-342900">
              <a:lnSpc>
                <a:spcPct val="150000"/>
              </a:lnSpc>
              <a:buFont typeface="Arial" panose="020B0604020202020204" pitchFamily="34" charset="0"/>
              <a:buChar char="•"/>
            </a:pPr>
            <a:r>
              <a:rPr lang="en-US" sz="2400" dirty="0"/>
              <a:t>Disciplinary Panel</a:t>
            </a:r>
          </a:p>
          <a:p>
            <a:pPr marL="342900" indent="-342900">
              <a:lnSpc>
                <a:spcPct val="150000"/>
              </a:lnSpc>
              <a:buFont typeface="Arial" panose="020B0604020202020204" pitchFamily="34" charset="0"/>
              <a:buChar char="•"/>
            </a:pPr>
            <a:r>
              <a:rPr lang="en-GB" altLang="en-US" sz="2400" dirty="0"/>
              <a:t>Det</a:t>
            </a:r>
            <a:r>
              <a:rPr lang="en-US" sz="2400" dirty="0"/>
              <a:t>ermination of appointment</a:t>
            </a:r>
          </a:p>
          <a:p>
            <a:pPr marL="342900" indent="-342900">
              <a:lnSpc>
                <a:spcPct val="150000"/>
              </a:lnSpc>
              <a:buFont typeface="Arial" panose="020B0604020202020204" pitchFamily="34" charset="0"/>
              <a:buChar char="•"/>
            </a:pPr>
            <a:r>
              <a:rPr lang="en-GB" altLang="en-US" sz="2400" dirty="0"/>
              <a:t>Dismissal from Office</a:t>
            </a:r>
            <a:endParaRPr lang="en-US" sz="2400" dirty="0"/>
          </a:p>
          <a:p>
            <a:pPr>
              <a:lnSpc>
                <a:spcPct val="150000"/>
              </a:lnSpc>
            </a:pPr>
            <a:r>
              <a:rPr lang="en-US" sz="2400" dirty="0"/>
              <a:t>(Sometimes legal redress follows</a:t>
            </a:r>
            <a:r>
              <a:rPr lang="en-GB" altLang="en-US" sz="2400" dirty="0"/>
              <a:t>)</a:t>
            </a:r>
          </a:p>
        </p:txBody>
      </p:sp>
      <p:sp>
        <p:nvSpPr>
          <p:cNvPr id="5" name="TextBox 4"/>
          <p:cNvSpPr txBox="1"/>
          <p:nvPr/>
        </p:nvSpPr>
        <p:spPr>
          <a:xfrm>
            <a:off x="5954662" y="1638430"/>
            <a:ext cx="6452418" cy="584775"/>
          </a:xfrm>
          <a:prstGeom prst="rect">
            <a:avLst/>
          </a:prstGeom>
          <a:noFill/>
        </p:spPr>
        <p:txBody>
          <a:bodyPr wrap="square">
            <a:spAutoFit/>
          </a:bodyPr>
          <a:lstStyle/>
          <a:p>
            <a:r>
              <a:rPr lang="en-US" sz="3200" b="1" dirty="0"/>
              <a:t>Gross Misconduct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87" y="1804331"/>
            <a:ext cx="5162646" cy="3652572"/>
          </a:xfrm>
          <a:prstGeom prst="rect">
            <a:avLst/>
          </a:prstGeom>
        </p:spPr>
      </p:pic>
      <p:sp>
        <p:nvSpPr>
          <p:cNvPr id="14" name="Title 1"/>
          <p:cNvSpPr txBox="1"/>
          <p:nvPr/>
        </p:nvSpPr>
        <p:spPr>
          <a:xfrm>
            <a:off x="1359421" y="239651"/>
            <a:ext cx="10342583" cy="83051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US" sz="3200" dirty="0"/>
              <a:t>Sanctions for </a:t>
            </a:r>
            <a:r>
              <a:rPr lang="en-GB" altLang="en-US" sz="3200" dirty="0"/>
              <a:t>a</a:t>
            </a:r>
            <a:r>
              <a:rPr lang="en-US" sz="3200" dirty="0"/>
              <a:t>cts of misconduct in the university Cont’d</a:t>
            </a:r>
          </a:p>
        </p:txBody>
      </p:sp>
      <p:sp>
        <p:nvSpPr>
          <p:cNvPr id="15" name="Oval 14"/>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pic>
        <p:nvPicPr>
          <p:cNvPr id="3" name="Picture 2"/>
          <p:cNvPicPr>
            <a:picLocks noChangeAspect="1" noChangeArrowheads="1"/>
          </p:cNvPicPr>
          <p:nvPr/>
        </p:nvPicPr>
        <p:blipFill>
          <a:blip r:embed="rId3"/>
          <a:srcRect/>
          <a:stretch>
            <a:fillRect/>
          </a:stretch>
        </p:blipFill>
        <p:spPr bwMode="auto">
          <a:xfrm>
            <a:off x="2565749" y="1666568"/>
            <a:ext cx="7344154" cy="4937937"/>
          </a:xfrm>
          <a:prstGeom prst="rect">
            <a:avLst/>
          </a:prstGeom>
          <a:noFill/>
          <a:ln w="9525">
            <a:noFill/>
            <a:miter lim="800000"/>
            <a:headEnd/>
            <a:tailEnd/>
          </a:ln>
          <a:effectLst/>
        </p:spPr>
      </p:pic>
      <p:sp>
        <p:nvSpPr>
          <p:cNvPr id="4" name="Title 1"/>
          <p:cNvSpPr txBox="1"/>
          <p:nvPr/>
        </p:nvSpPr>
        <p:spPr>
          <a:xfrm>
            <a:off x="1340053" y="363599"/>
            <a:ext cx="9795545" cy="582613"/>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US"/>
              <a:t>Any Questions?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pic>
        <p:nvPicPr>
          <p:cNvPr id="3" name="Picture 2" descr="C:\Users\Dr. Mrs. Ipaye\AppData\Local\Microsoft\Windows\Temporary Internet Files\Content.IE5\EH22FL80\speech-1019788_640[1].jpg"/>
          <p:cNvPicPr>
            <a:picLocks noChangeAspect="1" noChangeArrowheads="1"/>
          </p:cNvPicPr>
          <p:nvPr/>
        </p:nvPicPr>
        <p:blipFill>
          <a:blip r:embed="rId3"/>
          <a:srcRect/>
          <a:stretch>
            <a:fillRect/>
          </a:stretch>
        </p:blipFill>
        <p:spPr bwMode="auto">
          <a:xfrm>
            <a:off x="3279058" y="1508005"/>
            <a:ext cx="5633884" cy="5093548"/>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606" y="3196460"/>
            <a:ext cx="3294993" cy="18642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7" name="Title 1"/>
          <p:cNvSpPr txBox="1"/>
          <p:nvPr/>
        </p:nvSpPr>
        <p:spPr>
          <a:xfrm>
            <a:off x="1395880" y="201241"/>
            <a:ext cx="6242030" cy="907329"/>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US" dirty="0">
                <a:latin typeface="Garamond" panose="02020404030301010803" pitchFamily="18" charset="0"/>
              </a:rPr>
              <a:t>Protocol</a:t>
            </a:r>
          </a:p>
        </p:txBody>
      </p:sp>
      <p:sp>
        <p:nvSpPr>
          <p:cNvPr id="13" name="Rectangle 12"/>
          <p:cNvSpPr/>
          <p:nvPr/>
        </p:nvSpPr>
        <p:spPr bwMode="auto">
          <a:xfrm>
            <a:off x="1970365" y="1472875"/>
            <a:ext cx="8757139" cy="4976446"/>
          </a:xfrm>
          <a:prstGeom prst="rect">
            <a:avLst/>
          </a:prstGeom>
          <a:gradFill rotWithShape="0">
            <a:gsLst>
              <a:gs pos="0">
                <a:schemeClr val="accent1"/>
              </a:gs>
              <a:gs pos="0">
                <a:schemeClr val="accent2"/>
              </a:gs>
            </a:gsLst>
            <a:lin ang="5400000" scaled="1"/>
          </a:gradFill>
          <a:ln w="9525" cap="flat" cmpd="sng" algn="ctr">
            <a:solidFill>
              <a:schemeClr val="accent1"/>
            </a:solidFill>
            <a:prstDash val="solid"/>
            <a:round/>
            <a:headEnd type="none" w="med" len="med"/>
            <a:tailEnd type="none" w="med" len="med"/>
          </a:ln>
          <a:effectLst>
            <a:outerShdw blurRad="63500" sx="101000" sy="101000" algn="ctr" rotWithShape="0">
              <a:prstClr val="black">
                <a:alpha val="40000"/>
              </a:prstClr>
            </a:outerShdw>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90" y="1664437"/>
            <a:ext cx="7867334" cy="4589278"/>
          </a:xfrm>
          <a:prstGeom prst="rect">
            <a:avLst/>
          </a:prstGeom>
          <a:effectLst>
            <a:outerShdw blurRad="63500" sx="102000" sy="102000" algn="ctr" rotWithShape="0">
              <a:prstClr val="black">
                <a:alpha val="40000"/>
              </a:prstClr>
            </a:outerShdw>
          </a:effectLst>
        </p:spPr>
      </p:pic>
      <p:sp>
        <p:nvSpPr>
          <p:cNvPr id="16" name="Oval 15"/>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dirty="0">
                <a:latin typeface="Arial" panose="020B0604020202020204" pitchFamily="34" charset="0"/>
                <a:ea typeface="SimSun" panose="02010600030101010101" pitchFamily="2" charset="-122"/>
              </a:rPr>
              <a:t>2</a:t>
            </a:r>
            <a:endParaRPr kumimoji="0" lang="en-US" sz="1800" b="0" i="0" u="none" strike="noStrike" cap="none" normalizeH="0" baseline="0" dirty="0">
              <a:ln>
                <a:noFill/>
              </a:ln>
              <a:effectLst/>
              <a:latin typeface="Arial" panose="020B0604020202020204" pitchFamily="34"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6"/>
          <p:cNvSpPr txBox="1"/>
          <p:nvPr/>
        </p:nvSpPr>
        <p:spPr>
          <a:xfrm>
            <a:off x="1382397" y="363599"/>
            <a:ext cx="9577431" cy="582613"/>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Need for a Training</a:t>
            </a:r>
          </a:p>
        </p:txBody>
      </p:sp>
      <p:pic>
        <p:nvPicPr>
          <p:cNvPr id="4" name="Picture 2" descr="C:\Users\Dr. Mrs. Ipaye\AppData\Local\Microsoft\Windows\Temporary Internet Files\Content.IE5\EH22FL80\72547-thinking-photography-question-mark-man-stock[1].png"/>
          <p:cNvPicPr>
            <a:picLocks noChangeAspect="1" noChangeArrowheads="1"/>
          </p:cNvPicPr>
          <p:nvPr/>
        </p:nvPicPr>
        <p:blipFill>
          <a:blip r:embed="rId3" cstate="print"/>
          <a:srcRect l="5333"/>
          <a:stretch>
            <a:fillRect/>
          </a:stretch>
        </p:blipFill>
        <p:spPr bwMode="auto">
          <a:xfrm>
            <a:off x="427719" y="1541401"/>
            <a:ext cx="4502785" cy="4953000"/>
          </a:xfrm>
          <a:prstGeom prst="rect">
            <a:avLst/>
          </a:prstGeom>
          <a:noFill/>
          <a:ln w="9525">
            <a:noFill/>
          </a:ln>
        </p:spPr>
      </p:pic>
      <p:sp>
        <p:nvSpPr>
          <p:cNvPr id="5" name="Content Placeholder 7"/>
          <p:cNvSpPr txBox="1"/>
          <p:nvPr/>
        </p:nvSpPr>
        <p:spPr bwMode="auto">
          <a:xfrm>
            <a:off x="6025197" y="1686860"/>
            <a:ext cx="538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latin typeface="Garamond" panose="02020404030301010803" pitchFamily="18" charset="0"/>
                <a:sym typeface="+mn-ea"/>
              </a:rPr>
              <a:t>Why This Topic?</a:t>
            </a:r>
          </a:p>
          <a:p>
            <a:r>
              <a:rPr lang="en-GB" altLang="en-US" sz="2400" b="1" dirty="0">
                <a:latin typeface="Garamond" panose="02020404030301010803" pitchFamily="18" charset="0"/>
              </a:rPr>
              <a:t>The University Stakeholders;</a:t>
            </a:r>
          </a:p>
          <a:p>
            <a:pPr>
              <a:buFont typeface="Arial" panose="020B0604020202020204" pitchFamily="34" charset="0"/>
              <a:buChar char="•"/>
            </a:pPr>
            <a:r>
              <a:rPr lang="en-GB" altLang="en-US" sz="2400" b="1" dirty="0">
                <a:latin typeface="Garamond" panose="02020404030301010803" pitchFamily="18" charset="0"/>
              </a:rPr>
              <a:t>Staff: </a:t>
            </a:r>
          </a:p>
          <a:p>
            <a:pPr>
              <a:buFont typeface="Arial" panose="020B0604020202020204" pitchFamily="34" charset="0"/>
              <a:buNone/>
            </a:pPr>
            <a:r>
              <a:rPr lang="en-GB" altLang="en-US" sz="2000" b="1" dirty="0">
                <a:latin typeface="Garamond" panose="02020404030301010803" pitchFamily="18" charset="0"/>
              </a:rPr>
              <a:t>	Academic/Non -	Teaching</a:t>
            </a:r>
          </a:p>
          <a:p>
            <a:pPr>
              <a:buFont typeface="Arial" panose="020B0604020202020204" pitchFamily="34" charset="0"/>
              <a:buNone/>
            </a:pPr>
            <a:r>
              <a:rPr lang="en-GB" altLang="en-US" sz="2000" b="1" dirty="0">
                <a:latin typeface="Garamond" panose="02020404030301010803" pitchFamily="18" charset="0"/>
              </a:rPr>
              <a:t>	Senior/Junior</a:t>
            </a:r>
          </a:p>
          <a:p>
            <a:pPr>
              <a:buFont typeface="Arial" panose="020B0604020202020204" pitchFamily="34" charset="0"/>
              <a:buNone/>
            </a:pPr>
            <a:r>
              <a:rPr lang="en-GB" altLang="en-US" sz="2000" b="1" dirty="0">
                <a:latin typeface="Garamond" panose="02020404030301010803" pitchFamily="18" charset="0"/>
              </a:rPr>
              <a:t>	Ad-hoc/ temporary</a:t>
            </a:r>
          </a:p>
          <a:p>
            <a:r>
              <a:rPr lang="en-GB" altLang="en-US" sz="2400" b="1" dirty="0">
                <a:latin typeface="Garamond" panose="02020404030301010803" pitchFamily="18" charset="0"/>
              </a:rPr>
              <a:t>Students:</a:t>
            </a:r>
          </a:p>
          <a:p>
            <a:pPr>
              <a:buFont typeface="Arial" panose="020B0604020202020204" pitchFamily="34" charset="0"/>
              <a:buNone/>
            </a:pPr>
            <a:r>
              <a:rPr lang="en-GB" altLang="en-US" sz="2000" b="1" dirty="0">
                <a:latin typeface="Garamond" panose="02020404030301010803" pitchFamily="18" charset="0"/>
              </a:rPr>
              <a:t>	Undergraduate/Postgraduate</a:t>
            </a:r>
          </a:p>
          <a:p>
            <a:pPr>
              <a:buFont typeface="Arial" panose="020B0604020202020204" pitchFamily="34" charset="0"/>
              <a:buNone/>
            </a:pPr>
            <a:r>
              <a:rPr lang="en-GB" altLang="en-US" sz="2000" b="1" dirty="0">
                <a:latin typeface="Garamond" panose="02020404030301010803" pitchFamily="18" charset="0"/>
              </a:rPr>
              <a:t>	Full Time/Non FTE DLI/ foundation</a:t>
            </a:r>
          </a:p>
          <a:p>
            <a:r>
              <a:rPr lang="en-GB" altLang="en-US" sz="2400" b="1" dirty="0">
                <a:latin typeface="Garamond" panose="02020404030301010803" pitchFamily="18" charset="0"/>
              </a:rPr>
              <a:t>Business Community:	</a:t>
            </a:r>
          </a:p>
          <a:p>
            <a:pPr>
              <a:buFont typeface="Arial" panose="020B0604020202020204" pitchFamily="34" charset="0"/>
              <a:buNone/>
            </a:pPr>
            <a:r>
              <a:rPr lang="en-GB" altLang="en-US" sz="2000" b="1" dirty="0">
                <a:latin typeface="Garamond" panose="02020404030301010803" pitchFamily="18" charset="0"/>
              </a:rPr>
              <a:t>	Vendors, Artisans, Traders etc</a:t>
            </a:r>
          </a:p>
          <a:p>
            <a:r>
              <a:rPr lang="en-GB" altLang="en-US" sz="2400" b="1" dirty="0">
                <a:latin typeface="Garamond" panose="02020404030301010803" pitchFamily="18" charset="0"/>
              </a:rPr>
              <a:t>Parents, Guardians, Regulatory agencies</a:t>
            </a:r>
          </a:p>
          <a:p>
            <a:pPr>
              <a:buFont typeface="Arial" panose="020B0604020202020204" pitchFamily="34" charset="0"/>
              <a:buChar char="•"/>
            </a:pPr>
            <a:endParaRPr lang="en-US" b="1" dirty="0">
              <a:latin typeface="Garamond" panose="02020404030301010803" pitchFamily="18" charset="0"/>
            </a:endParaRPr>
          </a:p>
          <a:p>
            <a:endParaRPr lang="en-GB" altLang="en-US" dirty="0"/>
          </a:p>
        </p:txBody>
      </p:sp>
      <p:sp>
        <p:nvSpPr>
          <p:cNvPr id="6" name="Oval 5"/>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57384" y="-814706"/>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6" name="Title 1"/>
          <p:cNvSpPr txBox="1"/>
          <p:nvPr/>
        </p:nvSpPr>
        <p:spPr>
          <a:xfrm>
            <a:off x="1496432" y="-89791"/>
            <a:ext cx="9501930" cy="582613"/>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US"/>
              <a:t>Our Roles</a:t>
            </a:r>
            <a:endParaRPr lang="en-US" dirty="0"/>
          </a:p>
        </p:txBody>
      </p:sp>
      <p:sp>
        <p:nvSpPr>
          <p:cNvPr id="7" name="Content Placeholder 2"/>
          <p:cNvSpPr txBox="1"/>
          <p:nvPr/>
        </p:nvSpPr>
        <p:spPr>
          <a:xfrm>
            <a:off x="55880" y="1810006"/>
            <a:ext cx="5384800" cy="4953000"/>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solidFill>
              </a:rPr>
              <a:t>Porters</a:t>
            </a:r>
          </a:p>
          <a:p>
            <a:pPr marL="342900" indent="-342900" algn="just">
              <a:buFont typeface="Arial" panose="020B0604020202020204" pitchFamily="34" charset="0"/>
              <a:buChar char="•"/>
            </a:pPr>
            <a:r>
              <a:rPr lang="en-GB" altLang="en-US" sz="2400" dirty="0">
                <a:solidFill>
                  <a:schemeClr val="tx1"/>
                </a:solidFill>
              </a:rPr>
              <a:t>In charge of access to offices, rooms and halls by keeping custody of keys and luggage.</a:t>
            </a:r>
          </a:p>
          <a:p>
            <a:pPr marL="342900" indent="-342900" algn="just">
              <a:buFont typeface="Arial" panose="020B0604020202020204" pitchFamily="34" charset="0"/>
              <a:buChar char="•"/>
            </a:pPr>
            <a:r>
              <a:rPr lang="en-GB" altLang="en-US" sz="2400" dirty="0">
                <a:solidFill>
                  <a:schemeClr val="tx1"/>
                </a:solidFill>
              </a:rPr>
              <a:t>Maintaintenance of law and order in the hostels.</a:t>
            </a:r>
          </a:p>
          <a:p>
            <a:pPr marL="342900" indent="-342900" algn="just">
              <a:buFont typeface="Arial" panose="020B0604020202020204" pitchFamily="34" charset="0"/>
              <a:buChar char="•"/>
            </a:pPr>
            <a:r>
              <a:rPr lang="en-GB" altLang="en-US" sz="2400" dirty="0">
                <a:solidFill>
                  <a:schemeClr val="tx1"/>
                </a:solidFill>
              </a:rPr>
              <a:t>Maintenance of clean and secure environment.</a:t>
            </a:r>
          </a:p>
          <a:p>
            <a:pPr marL="342900" indent="-342900" algn="just">
              <a:buFont typeface="Arial" panose="020B0604020202020204" pitchFamily="34" charset="0"/>
              <a:buChar char="•"/>
            </a:pPr>
            <a:r>
              <a:rPr lang="en-GB" altLang="en-US" sz="2400" dirty="0">
                <a:solidFill>
                  <a:schemeClr val="tx1"/>
                </a:solidFill>
              </a:rPr>
              <a:t>Assist with moving heavy items  and ensuring civility within the premises.</a:t>
            </a:r>
          </a:p>
          <a:p>
            <a:pPr marL="342900" indent="-342900" algn="just">
              <a:buFont typeface="Arial" panose="020B0604020202020204" pitchFamily="34" charset="0"/>
              <a:buChar char="•"/>
            </a:pPr>
            <a:r>
              <a:rPr lang="en-GB" altLang="en-US" sz="2400" dirty="0">
                <a:solidFill>
                  <a:schemeClr val="tx1"/>
                </a:solidFill>
              </a:rPr>
              <a:t>Also doubles as safety officers</a:t>
            </a:r>
          </a:p>
        </p:txBody>
      </p:sp>
      <p:sp>
        <p:nvSpPr>
          <p:cNvPr id="10" name="Content Placeholder 3"/>
          <p:cNvSpPr txBox="1"/>
          <p:nvPr/>
        </p:nvSpPr>
        <p:spPr bwMode="auto">
          <a:xfrm>
            <a:off x="5878830" y="1309370"/>
            <a:ext cx="5605145" cy="545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t>Hospitality Officers</a:t>
            </a:r>
          </a:p>
          <a:p>
            <a:pPr marL="342900" indent="-342900" algn="l">
              <a:buFont typeface="Arial" panose="020B0604020202020204" pitchFamily="34" charset="0"/>
              <a:buChar char="•"/>
            </a:pPr>
            <a:r>
              <a:rPr lang="en-GB" altLang="en-US" sz="2300" dirty="0"/>
              <a:t>Serve as facility managers for the hostel</a:t>
            </a:r>
          </a:p>
          <a:p>
            <a:pPr marL="342900" indent="-342900" algn="l">
              <a:buFont typeface="Arial" panose="020B0604020202020204" pitchFamily="34" charset="0"/>
              <a:buChar char="•"/>
            </a:pPr>
            <a:r>
              <a:rPr lang="en-GB" altLang="en-US" sz="2300" dirty="0"/>
              <a:t>Have supervisory role over all other personnel in the halls</a:t>
            </a:r>
          </a:p>
          <a:p>
            <a:pPr marL="342900" indent="-342900" algn="l">
              <a:buFont typeface="Arial" panose="020B0604020202020204" pitchFamily="34" charset="0"/>
              <a:buChar char="•"/>
            </a:pPr>
            <a:r>
              <a:rPr lang="en-GB" altLang="en-US" sz="2300" dirty="0"/>
              <a:t>Responsible for the record keeping and inventory of items in the hall</a:t>
            </a:r>
          </a:p>
          <a:p>
            <a:pPr marL="342900" indent="-342900" algn="l">
              <a:buFont typeface="Arial" panose="020B0604020202020204" pitchFamily="34" charset="0"/>
              <a:buChar char="•"/>
            </a:pPr>
            <a:r>
              <a:rPr lang="en-GB" altLang="en-US" sz="2300" dirty="0"/>
              <a:t>Responsible for the peace , and harmony in the halls</a:t>
            </a:r>
          </a:p>
          <a:p>
            <a:pPr marL="342900" indent="-342900" algn="l">
              <a:buFont typeface="Arial" panose="020B0604020202020204" pitchFamily="34" charset="0"/>
              <a:buChar char="•"/>
            </a:pPr>
            <a:r>
              <a:rPr lang="en-GB" altLang="en-US" sz="2300" dirty="0"/>
              <a:t>First point of call for all grieviance and counselling issues</a:t>
            </a:r>
          </a:p>
          <a:p>
            <a:pPr marL="342900" indent="-342900" algn="l">
              <a:buFont typeface="Arial" panose="020B0604020202020204" pitchFamily="34" charset="0"/>
              <a:buChar char="•"/>
            </a:pPr>
            <a:r>
              <a:rPr lang="en-GB" altLang="en-US" sz="2300" dirty="0"/>
              <a:t>Ensure proper maintenance and repairs of all facilities in the hall</a:t>
            </a:r>
          </a:p>
          <a:p>
            <a:pPr marL="342900" indent="-342900" algn="l">
              <a:buFont typeface="Arial" panose="020B0604020202020204" pitchFamily="34" charset="0"/>
              <a:buChar char="•"/>
            </a:pPr>
            <a:r>
              <a:rPr lang="en-GB" altLang="en-US" sz="2300" dirty="0"/>
              <a:t>Actively involved in room allocation and occupancy</a:t>
            </a:r>
          </a:p>
          <a:p>
            <a:pPr algn="l"/>
            <a:endParaRPr lang="en-GB" altLang="en-US" sz="2300" dirty="0"/>
          </a:p>
        </p:txBody>
      </p:sp>
      <p:sp>
        <p:nvSpPr>
          <p:cNvPr id="11" name="Oval 10"/>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4" name="Title 3"/>
          <p:cNvSpPr txBox="1"/>
          <p:nvPr/>
        </p:nvSpPr>
        <p:spPr>
          <a:xfrm>
            <a:off x="1467094" y="206172"/>
            <a:ext cx="10668718" cy="897467"/>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What  do we mean by Integrity and Credibility</a:t>
            </a:r>
          </a:p>
        </p:txBody>
      </p:sp>
      <p:sp>
        <p:nvSpPr>
          <p:cNvPr id="5" name="Content Placeholder 5"/>
          <p:cNvSpPr txBox="1"/>
          <p:nvPr/>
        </p:nvSpPr>
        <p:spPr bwMode="auto">
          <a:xfrm>
            <a:off x="130198" y="2327932"/>
            <a:ext cx="7350372" cy="345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GB" altLang="en-US" sz="1600" dirty="0"/>
              <a:t>‘</a:t>
            </a:r>
            <a:r>
              <a:rPr lang="en-GB" altLang="en-US" sz="2000" dirty="0"/>
              <a:t>The quality of being honest and having strong moral principles that you refuse to change(Cambridge)</a:t>
            </a:r>
          </a:p>
          <a:p>
            <a:pPr algn="just">
              <a:lnSpc>
                <a:spcPct val="150000"/>
              </a:lnSpc>
            </a:pPr>
            <a:r>
              <a:rPr lang="en-GB" altLang="en-US" sz="2000" dirty="0"/>
              <a:t> ‘The quality of being honest and strong about what you believe to be right personal/professional/political etc. (Longman)</a:t>
            </a:r>
          </a:p>
          <a:p>
            <a:pPr algn="just">
              <a:lnSpc>
                <a:spcPct val="150000"/>
              </a:lnSpc>
            </a:pPr>
            <a:r>
              <a:rPr lang="en-GB" altLang="en-US" sz="2000" dirty="0"/>
              <a:t>In general, integrity is a word used to describe a person's commitment to honesty and a willingness to do what's right. For example, a person who abstains from cheating, lying, or stealing would be considered to be a person who acts with great integrity.</a:t>
            </a:r>
          </a:p>
        </p:txBody>
      </p:sp>
      <p:sp>
        <p:nvSpPr>
          <p:cNvPr id="6" name="Text Placeholder 4"/>
          <p:cNvSpPr txBox="1"/>
          <p:nvPr/>
        </p:nvSpPr>
        <p:spPr>
          <a:xfrm>
            <a:off x="237198" y="1681163"/>
            <a:ext cx="5158316" cy="823912"/>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altLang="en-US" b="1" dirty="0">
                <a:solidFill>
                  <a:schemeClr val="tx1"/>
                </a:solidFill>
              </a:rPr>
              <a:t>Integrity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182" y="2358278"/>
            <a:ext cx="4217620" cy="4217620"/>
          </a:xfrm>
          <a:prstGeom prst="rect">
            <a:avLst/>
          </a:prstGeom>
        </p:spPr>
      </p:pic>
      <p:sp>
        <p:nvSpPr>
          <p:cNvPr id="11" name="Oval 10"/>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dirty="0">
                <a:latin typeface="Arial" panose="020B0604020202020204" pitchFamily="34" charset="0"/>
                <a:ea typeface="SimSun" panose="02010600030101010101" pitchFamily="2" charset="-122"/>
              </a:rPr>
              <a:t>5</a:t>
            </a:r>
            <a:endParaRPr kumimoji="0" lang="en-US" sz="1800" b="0" i="0" u="none" strike="noStrike" cap="none" normalizeH="0" baseline="0" dirty="0">
              <a:ln>
                <a:noFill/>
              </a:ln>
              <a:effectLst/>
              <a:latin typeface="Arial" panose="020B0604020202020204" pitchFamily="34" charset="0"/>
              <a:ea typeface="SimSun"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5" name="Title 3"/>
          <p:cNvSpPr txBox="1"/>
          <p:nvPr/>
        </p:nvSpPr>
        <p:spPr>
          <a:xfrm>
            <a:off x="1428182" y="206172"/>
            <a:ext cx="10828668" cy="897467"/>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What  do we mean by Integrity and credibility Cont’d</a:t>
            </a:r>
          </a:p>
        </p:txBody>
      </p:sp>
      <p:sp>
        <p:nvSpPr>
          <p:cNvPr id="6" name="Content Placeholder 7"/>
          <p:cNvSpPr txBox="1"/>
          <p:nvPr/>
        </p:nvSpPr>
        <p:spPr bwMode="auto">
          <a:xfrm>
            <a:off x="6522393" y="2508667"/>
            <a:ext cx="5183717"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en-US" sz="2800" dirty="0"/>
              <a:t>Qualities that someone has that make people believe or trust them (Macmillan)</a:t>
            </a:r>
          </a:p>
          <a:p>
            <a:pPr algn="just"/>
            <a:r>
              <a:rPr lang="en-GB" altLang="en-US" sz="2800" dirty="0"/>
              <a:t>The quality of deserving to be believed or trusted (Longman).</a:t>
            </a:r>
          </a:p>
        </p:txBody>
      </p:sp>
      <p:sp>
        <p:nvSpPr>
          <p:cNvPr id="7" name="Text Placeholder 6"/>
          <p:cNvSpPr txBox="1"/>
          <p:nvPr/>
        </p:nvSpPr>
        <p:spPr bwMode="auto">
          <a:xfrm>
            <a:off x="6522394" y="1826903"/>
            <a:ext cx="518371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ltLang="en-US" sz="3200" b="1" dirty="0"/>
              <a:t>Credibility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98" y="2620364"/>
            <a:ext cx="5895341" cy="3684588"/>
          </a:xfrm>
          <a:prstGeom prst="rect">
            <a:avLst/>
          </a:prstGeom>
        </p:spPr>
      </p:pic>
      <p:sp>
        <p:nvSpPr>
          <p:cNvPr id="12" name="Oval 11"/>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293428" y="295758"/>
            <a:ext cx="8992235" cy="83947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Importance of credibility and Integrity</a:t>
            </a:r>
          </a:p>
        </p:txBody>
      </p:sp>
      <p:sp>
        <p:nvSpPr>
          <p:cNvPr id="10" name="Content Placeholder 3"/>
          <p:cNvSpPr txBox="1"/>
          <p:nvPr/>
        </p:nvSpPr>
        <p:spPr bwMode="auto">
          <a:xfrm>
            <a:off x="233869" y="2539709"/>
            <a:ext cx="5764764" cy="367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GB" altLang="en-US" sz="2400" dirty="0"/>
              <a:t>Having integrity means that you live in accordance to your deepest values, you're honest with everyone, and you always keep your word. Integrity is a highly valued trait, especially in leaders. When you live with integrity, you're more likely to be considered for important promotions and leadership positions.</a:t>
            </a:r>
          </a:p>
        </p:txBody>
      </p:sp>
      <p:sp>
        <p:nvSpPr>
          <p:cNvPr id="12" name="Text Placeholder 2"/>
          <p:cNvSpPr txBox="1"/>
          <p:nvPr/>
        </p:nvSpPr>
        <p:spPr>
          <a:xfrm>
            <a:off x="285907" y="1691682"/>
            <a:ext cx="5158316" cy="823912"/>
          </a:xfrm>
          <a:prstGeom prst="rect">
            <a:avLst/>
          </a:prstGeom>
          <a:noFill/>
          <a:ln w="9525">
            <a:noFill/>
          </a:ln>
        </p:spPr>
        <p:txBody>
          <a:bodyPr/>
          <a:lstStyle>
            <a:lvl1pPr marL="0" indent="0" algn="r" rtl="0" fontAlgn="base">
              <a:spcBef>
                <a:spcPct val="20000"/>
              </a:spcBef>
              <a:spcAft>
                <a:spcPct val="0"/>
              </a:spcAft>
              <a:buFontTx/>
              <a:buNone/>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altLang="en-US" b="1" dirty="0">
                <a:solidFill>
                  <a:schemeClr val="tx1"/>
                </a:solidFill>
              </a:rPr>
              <a:t>What Integrity means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236" y="2103638"/>
            <a:ext cx="4926144" cy="4163192"/>
          </a:xfrm>
          <a:prstGeom prst="rect">
            <a:avLst/>
          </a:prstGeom>
        </p:spPr>
      </p:pic>
      <p:sp>
        <p:nvSpPr>
          <p:cNvPr id="15" name="Oval 14"/>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effectLst/>
                <a:latin typeface="Arial" panose="020B0604020202020204" pitchFamily="34" charset="0"/>
                <a:ea typeface="SimSun" panose="02010600030101010101" pitchFamily="2" charset="-122"/>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p:cNvSpPr/>
          <p:nvPr/>
        </p:nvSpPr>
        <p:spPr bwMode="auto">
          <a:xfrm>
            <a:off x="1138334" y="-1"/>
            <a:ext cx="11760060" cy="2032687"/>
          </a:xfrm>
          <a:custGeom>
            <a:avLst/>
            <a:gdLst>
              <a:gd name="connsiteX0" fmla="*/ 0 w 11760060"/>
              <a:gd name="connsiteY0" fmla="*/ 0 h 2032687"/>
              <a:gd name="connsiteX1" fmla="*/ 11053666 w 11760060"/>
              <a:gd name="connsiteY1" fmla="*/ 0 h 2032687"/>
              <a:gd name="connsiteX2" fmla="*/ 11053666 w 11760060"/>
              <a:gd name="connsiteY2" fmla="*/ 586946 h 2032687"/>
              <a:gd name="connsiteX3" fmla="*/ 11760060 w 11760060"/>
              <a:gd name="connsiteY3" fmla="*/ 1309817 h 2032687"/>
              <a:gd name="connsiteX4" fmla="*/ 11053666 w 11760060"/>
              <a:gd name="connsiteY4" fmla="*/ 2032687 h 2032687"/>
              <a:gd name="connsiteX5" fmla="*/ 10347271 w 11760060"/>
              <a:gd name="connsiteY5" fmla="*/ 1309817 h 2032687"/>
              <a:gd name="connsiteX6" fmla="*/ 0 w 11760060"/>
              <a:gd name="connsiteY6" fmla="*/ 1309817 h 203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060" h="2032687">
                <a:moveTo>
                  <a:pt x="0" y="0"/>
                </a:moveTo>
                <a:lnTo>
                  <a:pt x="11053666" y="0"/>
                </a:lnTo>
                <a:lnTo>
                  <a:pt x="11053666" y="586946"/>
                </a:lnTo>
                <a:lnTo>
                  <a:pt x="11760060" y="1309817"/>
                </a:lnTo>
                <a:lnTo>
                  <a:pt x="11053666" y="2032687"/>
                </a:lnTo>
                <a:lnTo>
                  <a:pt x="10347271" y="1309817"/>
                </a:lnTo>
                <a:lnTo>
                  <a:pt x="0" y="1309817"/>
                </a:lnTo>
                <a:close/>
              </a:path>
            </a:pathLst>
          </a:custGeom>
          <a:gradFill rotWithShape="0">
            <a:gsLst>
              <a:gs pos="0">
                <a:schemeClr val="accent1"/>
              </a:gs>
              <a:gs pos="100000">
                <a:schemeClr val="accent2"/>
              </a:gs>
            </a:gsLst>
            <a:lin ang="5400000" scaled="1"/>
          </a:gradFill>
          <a:ln w="9525" cap="flat" cmpd="sng" algn="ctr">
            <a:noFill/>
            <a:prstDash val="solid"/>
            <a:round/>
            <a:headEnd type="none" w="med" len="med"/>
            <a:tailEnd type="none" w="med" len="med"/>
          </a:ln>
        </p:spPr>
        <p:txBody>
          <a:bodyPr vert="horz" wrap="square" lIns="91440" tIns="45720" rIns="91440" bIns="45720" numCol="1" rtlCol="0" anchor="ctr"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Rectangle 8"/>
          <p:cNvSpPr/>
          <p:nvPr/>
        </p:nvSpPr>
        <p:spPr bwMode="auto">
          <a:xfrm>
            <a:off x="0" y="0"/>
            <a:ext cx="1073020" cy="130981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8" y="174585"/>
            <a:ext cx="960643" cy="960643"/>
          </a:xfrm>
          <a:prstGeom prst="rect">
            <a:avLst/>
          </a:prstGeom>
        </p:spPr>
      </p:pic>
      <p:sp>
        <p:nvSpPr>
          <p:cNvPr id="3" name="Title 1"/>
          <p:cNvSpPr txBox="1"/>
          <p:nvPr/>
        </p:nvSpPr>
        <p:spPr>
          <a:xfrm>
            <a:off x="1293428" y="295758"/>
            <a:ext cx="9251355" cy="839470"/>
          </a:xfrm>
          <a:prstGeom prst="rect">
            <a:avLst/>
          </a:prstGeom>
          <a:noFill/>
          <a:ln w="9525">
            <a:noFill/>
          </a:ln>
          <a:effectLst>
            <a:outerShdw blurRad="50800" dist="38100" algn="l" rotWithShape="0">
              <a:prstClr val="black">
                <a:alpha val="40000"/>
              </a:prstClr>
            </a:outerShdw>
          </a:effectLst>
        </p:spPr>
        <p:txBody>
          <a:bodyPr anchor="ctr" anchorCtr="0"/>
          <a:lst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a:lstStyle>
          <a:p>
            <a:pPr algn="l"/>
            <a:r>
              <a:rPr lang="en-GB" altLang="en-US" dirty="0"/>
              <a:t>Importance of credibility and Integrity Cont’d</a:t>
            </a:r>
          </a:p>
        </p:txBody>
      </p:sp>
      <p:sp>
        <p:nvSpPr>
          <p:cNvPr id="4" name="Text Placeholder 4"/>
          <p:cNvSpPr txBox="1"/>
          <p:nvPr/>
        </p:nvSpPr>
        <p:spPr bwMode="auto">
          <a:xfrm>
            <a:off x="6172200" y="1698896"/>
            <a:ext cx="518371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ltLang="en-US" sz="3600" b="1" dirty="0"/>
              <a:t>Meaning of credibility</a:t>
            </a:r>
          </a:p>
        </p:txBody>
      </p:sp>
      <p:sp>
        <p:nvSpPr>
          <p:cNvPr id="6" name="Content Placeholder 5"/>
          <p:cNvSpPr txBox="1"/>
          <p:nvPr/>
        </p:nvSpPr>
        <p:spPr bwMode="auto">
          <a:xfrm>
            <a:off x="6172200" y="2522808"/>
            <a:ext cx="5183717"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ltLang="en-US" sz="2800" dirty="0"/>
              <a:t>The quality of being believed or accepted as true, real, or honest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83" y="2522808"/>
            <a:ext cx="4502833" cy="3748691"/>
          </a:xfrm>
          <a:prstGeom prst="rect">
            <a:avLst/>
          </a:prstGeom>
        </p:spPr>
      </p:pic>
      <p:sp>
        <p:nvSpPr>
          <p:cNvPr id="11" name="Oval 10"/>
          <p:cNvSpPr/>
          <p:nvPr/>
        </p:nvSpPr>
        <p:spPr bwMode="auto">
          <a:xfrm>
            <a:off x="6096000" y="6399561"/>
            <a:ext cx="555585" cy="482643"/>
          </a:xfrm>
          <a:prstGeom prst="ellipse">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dirty="0">
                <a:latin typeface="Arial" panose="020B0604020202020204" pitchFamily="34" charset="0"/>
                <a:ea typeface="SimSun" panose="02010600030101010101" pitchFamily="2" charset="-122"/>
              </a:rPr>
              <a:t>8</a:t>
            </a:r>
            <a:endParaRPr kumimoji="0" lang="en-US" sz="1800" b="0" i="0" u="none" strike="noStrike" cap="none" normalizeH="0" baseline="0" dirty="0">
              <a:ln>
                <a:noFill/>
              </a:ln>
              <a:effectLst/>
              <a:latin typeface="Arial" panose="020B0604020202020204" pitchFamily="34" charset="0"/>
              <a:ea typeface="SimSun" panose="02010600030101010101" pitchFamily="2" charset="-122"/>
            </a:endParaRPr>
          </a:p>
        </p:txBody>
      </p:sp>
    </p:spTree>
  </p:cSld>
  <p:clrMapOvr>
    <a:masterClrMapping/>
  </p:clrMapOvr>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Custom</PresentationFormat>
  <Paragraphs>167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Communications and Dialogues</vt:lpstr>
      <vt:lpstr>   University of Lagos Staff Training and Development Unit    </vt:lpstr>
      <vt:lpstr>Integrity and Credibility at Work &amp; Sanctions to Deviants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Lagos Staff Training and Development Unit</dc:title>
  <dc:creator>Dr. Mrs. Ipaye</dc:creator>
  <cp:lastModifiedBy>User</cp:lastModifiedBy>
  <cp:revision>16</cp:revision>
  <dcterms:created xsi:type="dcterms:W3CDTF">2022-10-25T14:05:00Z</dcterms:created>
  <dcterms:modified xsi:type="dcterms:W3CDTF">2022-11-25T10:11:05Z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BB8DA5A0589646EEB0D8DC60D5BBD4E8</vt:lpwstr>
  </property>
  <property fmtid="{D5CDD505-2E9C-101B-9397-08002B2CF9AE}" pid="3" name="KSOProductBuildVer">
    <vt:lpwstr>2057-11.2.0.11373</vt:lpwstr>
  </property>
</Properties>
</file>